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6"/>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6E4823-DD9D-4FAF-8DA4-EB229B639586}"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FF7D96-D466-4C56-94C6-75EBE79BA4BE}" type="slidenum">
              <a:rPr lang="es-ES" smtClean="0"/>
              <a:t>‹Nº›</a:t>
            </a:fld>
            <a:endParaRPr lang="es-ES" dirty="0"/>
          </a:p>
        </p:txBody>
      </p:sp>
    </p:spTree>
    <p:extLst>
      <p:ext uri="{BB962C8B-B14F-4D97-AF65-F5344CB8AC3E}">
        <p14:creationId xmlns:p14="http://schemas.microsoft.com/office/powerpoint/2010/main" val="679392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4018105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Moscú.-Kremlin-gardens.</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095630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Moscú.-Kremlin-gardens.</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9827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Moscú.-Kremlin-gardens.</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181103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Moscú.-Kremlin-gardens.</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64663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0FF5B49-2554-42C6-83EA-3CF99288EBFA}"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Moscu-Kremlin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DDAD2D-EABE-49E8-9B2C-E2567F7FF587}"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Paulowsky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457F81-C3DC-47B9-AF76-D69DAAB87A98}"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Paulowsky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AD5B7D-ED8E-4588-B6AF-73BE6793740E}"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Paulowsky Park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parque está lleno de estructuras arquitectónicas y el jardín en el estilo antiguo. Entre ellos están la columnata a través de Apolo, el Templo de la Amistad, el elegante Aviary, Three Graces Pavilion y Anfiteatro. Junto a las piezas del palacio del parque están decorados con mármol y estatuas de bronce de los dioses antiguos. </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933368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91CC9F-401E-4011-A76D-C244394F127F}"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E79A33-D9E3-44C8-BA1D-FF8B288C8A24}"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8C5246-A880-4F07-8A62-E0DF94BABC0B}"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ECFEEE-B91F-49BF-892A-5E85F9951FCD}"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970094-B922-49CA-9CF3-1B2C8EF56224}"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Formal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0BC116-BC85-45AB-AB09-3F05C066A0C6}"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D889E6-CC77-4C82-85F3-90D21EC2F7FC}"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8FA79C-F6E8-45F6-896A-2197F4BA4588}"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6955A2-FB90-438F-85ED-A1372AB7E055}"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3611AC-71FE-4E42-98B7-FFBFBDE0AA71}"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780DD22-D8E7-4923-AA4C-C3B3517EAF8A}"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BC71C9-82FC-4B6B-9E8F-0A31B2280CA3}"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764B7A-BF43-40AF-9827-01CC3E9A93C2}"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9B2766-6F1E-4045-89E1-4CD865DF4020}"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6F1098-A020-4BB1-9F0C-7C121C31290F}"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4779A1-0201-45FA-8BE1-83B34D2ECEA3}"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0F96B5-F7A0-4093-A601-7926887D64BE}"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E466FD-072E-4D27-8CD2-7AB27DCCEC54}"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84B8A4-E0B9-4A73-9CC9-3D79160D780C}"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143695-0C90-49EE-AF77-D8A12810D16E}"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5F5E51-2389-43FE-857D-BE58D4BCC138}"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09ECDF-A3E7-4E5E-B7B4-5AB508B133E1}"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880077-4B68-421D-A19E-D99D2D7673F8}"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27BEC3-64B0-4EA6-9EC0-70AF2D013967}"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60FEFE-6ED3-4E0C-AF83-D7D78E8C7783}"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642814-9C4A-4C44-9DE3-59CA972C16A4}"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EB18281-6135-4294-8D81-84DC2B46DE35}"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8FFBE1-4A1B-41D1-84A6-9017840B1393}"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9F8B17-41F6-4F5F-9087-FA422FD2F3E2}"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956571-6146-4A23-8F37-1470DA82035F}"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296918-9784-40A3-A108-7EEC1E04BC4B}"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27C076-20CB-41FA-9720-3DA8331CA11E}"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BAAEEF-BAB0-4ECC-B4C7-4F8A7A8E1D42}"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A49BA9-3070-4797-B3F7-86C92E76AADE}"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B30F10-0137-4F64-9D2A-360F2EFC614B}"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Peterhof.-Orangerie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FB3A45-7FC8-4AF9-85D7-5EC8AAFB6E07}"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B7F2B3-3407-4B18-B112-73B4FAE30846}"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004D16-7C96-4E4E-BFD5-AB5EEE7016CB}"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98CB83-C82E-402A-9E92-3936EBBA34CC}"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18B0A3-FDCE-4BF2-94DF-C80914F8AAB0}"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8C42F0-8218-4A42-83AB-E555555F72D9}"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AC5C29-FCD1-4251-B800-7971FB472478}"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E4406A-C6F5-428F-AE46-A5F4F8563F5A}"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74E905-E2F7-4326-83D9-4C755944EAB0}"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C61E9C3-3851-4A2F-BD89-E5816B051F0F}"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580C99-43A4-4D16-B2F2-293911C97C04}"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St.Pettersburgo.-Peterhof Summer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79782E-4577-4FF2-9FE3-2A05AEDAE7D9}"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CA8814-E64A-4BC4-84A4-5634A25D372E}"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3EEE87-4CB3-4095-956A-D8E68220629E}"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C077F58-93F7-496C-995D-38E4619F31F6}"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92F0DE-E5B4-4CB5-832D-17733A4F7BB5}"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Peterhof.—La gran Cascada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221211-0224-4910-A914-7EBB8536BEBC}"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Upper Gardens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82B740-876A-4364-A378-FAEC93742255}"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Palace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658243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6836813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1577AF-B762-4C7E-B5EA-F99ED6979C66}"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Peterhof Cameron Galery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7432011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6322757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7978186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5177031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Selo.-Puskin</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393616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Selo.-Puskin</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3455560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256503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6530750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5101082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425125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2178060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169451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749326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9632909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8682793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5306476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213052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6336745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77860E-F8E9-4562-8E92-EC5EA33AA78D}"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Peterof.-San Petersburgo.-Rusia</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740740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0743755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9976300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576414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8190842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3531500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5838933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991419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7244449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03724434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Catalina con una vista de la Galería Cameron ; Tsárskoye Selo en una acuarela de Luigi Premazzi , c. 1855.</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6356111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Alexander Palace </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4445389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914027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4608359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6519424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024943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5925363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Selo.-Heremitage Pavillon</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505448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Selo.-Palladian Bridge</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4652899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Selo.-Palladian Bridge</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6469502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8035014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a:p>
            <a:endParaRPr lang="es-ES" dirty="0"/>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774208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Selo.-Palladian Bridge</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4778837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7244739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1053129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33064734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58155534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Tsarkoe Selo.-</a:t>
            </a:r>
          </a:p>
        </p:txBody>
      </p:sp>
      <p:sp>
        <p:nvSpPr>
          <p:cNvPr id="4" name="3 Marcador de número de diapositiva"/>
          <p:cNvSpPr>
            <a:spLocks noGrp="1"/>
          </p:cNvSpPr>
          <p:nvPr>
            <p:ph type="sldNum" sz="quarter" idx="10"/>
          </p:nvPr>
        </p:nvSpPr>
        <p:spPr/>
        <p:txBody>
          <a:bodyPr/>
          <a:lstStyle/>
          <a:p>
            <a:fld id="{9C8DA58D-7777-4705-A0F0-575DB83EAD52}"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073896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moszkva-utazas.info/"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Moscu.-Kremlin-gardens.&amp;source=images&amp;cd=&amp;cad=rja&amp;docid=f_mhfiZKR1W-mM&amp;tbnid=v6vZQvsQ6NB0KM:&amp;ved=0CAUQjRw&amp;url=http://www.apersonalguide.co.uk/russia/moscow/moscow5.htm&amp;ei=jhhwUfzaNpCc0wX84IDwAQ&amp;bvm=bv.45373924,d.d2k&amp;psig=AFQjCNHPS4g1Sf7ThleC5_WhwGySvagzrA&amp;ust=1366387040535070"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es/url?sa=i&amp;rct=j&amp;q=Moscu.-Kremlin-gardens.&amp;source=images&amp;cd=&amp;cad=rja&amp;docid=JAZLqSkE9dGyeM&amp;tbnid=wP60M-N-XonIOM:&amp;ved=0CAUQjRw&amp;url=http://www.flickr.com/photos/michaelclarke/4105537056/&amp;ei=5xdwUbaQHYqm0AWAgYHICQ&amp;bvm=bv.45373924,d.d2k&amp;psig=AFQjCNHPS4g1Sf7ThleC5_WhwGySvagzrA&amp;ust=136638704053507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hyperlink" Target="//upload.wikimedia.org/wikipedia/commons/2/24/Catherine_Palace_&amp;_Cameron_Gallery_(Premazzi).jpg" TargetMode="External"/><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17.xml.rels><?xml version="1.0" encoding="UTF-8" standalone="yes"?>
<Relationships xmlns="http://schemas.openxmlformats.org/package/2006/relationships"><Relationship Id="rId3" Type="http://schemas.openxmlformats.org/officeDocument/2006/relationships/hyperlink" Target="//upload.wikimedia.org/wikipedia/commons/9/96/Alexandrovsky.jpg" TargetMode="External"/><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1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384376"/>
          </a:xfrm>
        </p:spPr>
        <p:txBody>
          <a:bodyPr>
            <a:normAutofit fontScale="90000"/>
          </a:bodyPr>
          <a:lstStyle/>
          <a:p>
            <a:r>
              <a:rPr lang="es-ES" sz="3600" dirty="0"/>
              <a:t>ASIA.-LA VUELTA AL MUNDO EN 885 JARDINES</a:t>
            </a:r>
            <a:br>
              <a:rPr lang="es-ES" sz="3600" dirty="0"/>
            </a:br>
            <a:r>
              <a:rPr lang="es-ES" sz="3600" dirty="0"/>
              <a:t>RUSIA.-</a:t>
            </a:r>
            <a:r>
              <a:rPr lang="es-ES" dirty="0"/>
              <a:t>Moscú-Kremlin Gardens.-Paulowsk Park.-Jardines de Peterhof.-San Petersburgo.-Tsarkoe Selo.-</a:t>
            </a:r>
            <a:br>
              <a:rPr lang="es-ES" dirty="0"/>
            </a:br>
            <a:endParaRPr lang="es-ES" dirty="0"/>
          </a:p>
        </p:txBody>
      </p:sp>
      <p:sp>
        <p:nvSpPr>
          <p:cNvPr id="3" name="2 Subtítulo"/>
          <p:cNvSpPr>
            <a:spLocks noGrp="1"/>
          </p:cNvSpPr>
          <p:nvPr>
            <p:ph type="subTitle" idx="1"/>
          </p:nvPr>
        </p:nvSpPr>
        <p:spPr>
          <a:xfrm>
            <a:off x="2627784" y="4869160"/>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a:xfrm>
            <a:off x="914400" y="274638"/>
            <a:ext cx="7772400" cy="1714500"/>
          </a:xfrm>
        </p:spPr>
        <p:txBody>
          <a:bodyPr/>
          <a:lstStyle/>
          <a:p>
            <a:r>
              <a:rPr lang="es-ES" dirty="0"/>
              <a:t>Moscú-Kremlin Gardens</a:t>
            </a:r>
            <a:br>
              <a:rPr lang="es-ES" dirty="0"/>
            </a:br>
            <a:endParaRPr lang="es-ES" dirty="0"/>
          </a:p>
        </p:txBody>
      </p:sp>
      <p:sp>
        <p:nvSpPr>
          <p:cNvPr id="34819" name="2 Marcador de contenido"/>
          <p:cNvSpPr>
            <a:spLocks noGrp="1"/>
          </p:cNvSpPr>
          <p:nvPr>
            <p:ph sz="quarter" idx="1"/>
          </p:nvPr>
        </p:nvSpPr>
        <p:spPr/>
        <p:txBody>
          <a:bodyPr>
            <a:normAutofit lnSpcReduction="10000"/>
          </a:bodyPr>
          <a:lstStyle/>
          <a:p>
            <a:r>
              <a:rPr lang="es-ES" dirty="0"/>
              <a:t>En viejas naciones de Rusia, los jardines son clasificados entre los más grandes valores de la Tierra", dijo el académico Dmitri Likhachev, conocido experto en la historia y el arte nacional. </a:t>
            </a:r>
          </a:p>
          <a:p>
            <a:r>
              <a:rPr lang="es-ES" dirty="0"/>
              <a:t>Como se sabe, ya en siglo XV, Jardín del zar estaba enfrente del Kremlin. Se extendía a lo largo de la otra orilla del río Moscú. </a:t>
            </a:r>
          </a:p>
          <a:p>
            <a:r>
              <a:rPr lang="es-ES" dirty="0"/>
              <a:t>Durante el reinado de Iván el Terrible, en el sitio de la actual Alexandrovsky Garden, se produjo la llamada Aptekarsky (Medicinal) Garden. Este jardín estaba en la orilla derecha del río Neglinnaya, entre la Trinidad y Borovitsky Gates. </a:t>
            </a:r>
          </a:p>
          <a:p>
            <a:endParaRPr lang="es-ES" dirty="0"/>
          </a:p>
        </p:txBody>
      </p:sp>
    </p:spTree>
    <p:extLst>
      <p:ext uri="{BB962C8B-B14F-4D97-AF65-F5344CB8AC3E}">
        <p14:creationId xmlns:p14="http://schemas.microsoft.com/office/powerpoint/2010/main" val="74187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85992" cy="5399112"/>
          </a:xfrm>
        </p:spPr>
        <p:txBody>
          <a:bodyPr/>
          <a:lstStyle/>
          <a:p>
            <a:r>
              <a:rPr lang="es-ES" dirty="0"/>
              <a:t>Paisaje con huerta en el Kremlin se considera que ha "florecido" en el siglo XVII. </a:t>
            </a:r>
          </a:p>
          <a:p>
            <a:r>
              <a:rPr lang="es-ES" dirty="0"/>
              <a:t>La lista de los jardines del Kremlin menciona el "palacio" jardines  "terraplén", "superior" , y el "ambiente" . </a:t>
            </a:r>
          </a:p>
          <a:p>
            <a:r>
              <a:rPr lang="es-ES" dirty="0"/>
              <a:t>Obviamente, la jardinería era muy popular entre los habitantes del Kremlin, ya que conoció a sus gustos estéticos. </a:t>
            </a:r>
          </a:p>
          <a:p>
            <a:r>
              <a:rPr lang="es-ES" dirty="0"/>
              <a:t>Se prestó especial atención a los "terraplenes" de los jardines superiores e inferiores. </a:t>
            </a:r>
          </a:p>
          <a:p>
            <a:r>
              <a:rPr lang="es-ES" dirty="0"/>
              <a:t>Terraplén Garden superior estaba en el techo de los dos pisos del palacio de reserva de Boris Godunov. </a:t>
            </a:r>
          </a:p>
        </p:txBody>
      </p:sp>
    </p:spTree>
    <p:extLst>
      <p:ext uri="{BB962C8B-B14F-4D97-AF65-F5344CB8AC3E}">
        <p14:creationId xmlns:p14="http://schemas.microsoft.com/office/powerpoint/2010/main" val="3111201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lstStyle/>
          <a:p>
            <a:r>
              <a:rPr lang="es-ES" dirty="0"/>
              <a:t>Bajo Terraplén Garden también fue presentado en la azotea de un edificio ", junto al Palacio de terraplén" y salió corriendo "hacia el (secreto) Puerta Tainitsky". </a:t>
            </a:r>
          </a:p>
          <a:p>
            <a:r>
              <a:rPr lang="es-ES" dirty="0"/>
              <a:t>La vieja tradición de organizar "jardines colgantes" en palacios ha sido todavía continúa. En la víspera de 1960, un jardín de invierno se abre en un pasillo que une Gran Palacio del Kremlin en el antiguo Palacio del Kremlin de congresos. </a:t>
            </a:r>
          </a:p>
          <a:p>
            <a:r>
              <a:rPr lang="es-ES" dirty="0"/>
              <a:t>Su superficie es de 320 metros cuadrados, de los cuales las plantas exóticas son más de 120 especies . </a:t>
            </a:r>
          </a:p>
        </p:txBody>
      </p:sp>
    </p:spTree>
    <p:extLst>
      <p:ext uri="{BB962C8B-B14F-4D97-AF65-F5344CB8AC3E}">
        <p14:creationId xmlns:p14="http://schemas.microsoft.com/office/powerpoint/2010/main" val="1836370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Una de las paredes del jardín está hecha de vidrio dejando entrar abundante luz que necesitan las plantas y, al mismo tiempo, la apertura de una hermosa vista de los edificios del Kremlin, como si ellos uniéndose con esta lujosa colección de la naturaleza.</a:t>
            </a:r>
          </a:p>
          <a:p>
            <a:r>
              <a:rPr lang="es-ES" dirty="0"/>
              <a:t>La muestra ya existente de parques y jardines del primer trimestre del siglo XIX es Kremlin Garden, rebautizado Alexandrovsky Garden en 1856.</a:t>
            </a:r>
          </a:p>
          <a:p>
            <a:r>
              <a:rPr lang="es-ES" dirty="0"/>
              <a:t> El diseño fue realizado en 1822-1823 a lo largo de la parte oeste de la muralla del Kremlin.</a:t>
            </a:r>
          </a:p>
          <a:p>
            <a:endParaRPr lang="es-ES" dirty="0"/>
          </a:p>
        </p:txBody>
      </p:sp>
    </p:spTree>
    <p:extLst>
      <p:ext uri="{BB962C8B-B14F-4D97-AF65-F5344CB8AC3E}">
        <p14:creationId xmlns:p14="http://schemas.microsoft.com/office/powerpoint/2010/main" val="244845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548680"/>
            <a:ext cx="7200800" cy="4572000"/>
          </a:xfrm>
        </p:spPr>
        <p:txBody>
          <a:bodyPr/>
          <a:lstStyle/>
          <a:p>
            <a:r>
              <a:rPr lang="es-ES" dirty="0"/>
              <a:t>Alexander Gardens ( ruso : Александровский сад) fue uno de los primeros parques públicos urbanos en Moscú , Rusia . </a:t>
            </a:r>
          </a:p>
          <a:p>
            <a:r>
              <a:rPr lang="es-ES" dirty="0"/>
              <a:t>El parque cuenta con tres jardines separados, que se extienden a lo largo de toda la longitud de la pared oeste del Kremlin de 865 metros entre el edificio del Picadero de Moscú y el Kremlin. </a:t>
            </a:r>
          </a:p>
        </p:txBody>
      </p:sp>
    </p:spTree>
    <p:extLst>
      <p:ext uri="{BB962C8B-B14F-4D97-AF65-F5344CB8AC3E}">
        <p14:creationId xmlns:p14="http://schemas.microsoft.com/office/powerpoint/2010/main" val="111646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moszkva-utazas.info/wp-content/uploads/2011/11/Moszkva-Kreml-kertj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967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http://www.apersonalguide.co.uk/russia/moscow/pics/Kremlin_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023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http://farm3.staticflickr.com/2518/4105537056_bb7bc4acac_o.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685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63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31298"/>
          </a:xfrm>
          <a:prstGeom prst="rect">
            <a:avLst/>
          </a:prstGeom>
        </p:spPr>
      </p:pic>
    </p:spTree>
    <p:extLst>
      <p:ext uri="{BB962C8B-B14F-4D97-AF65-F5344CB8AC3E}">
        <p14:creationId xmlns:p14="http://schemas.microsoft.com/office/powerpoint/2010/main" val="754491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5523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2500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oscou-Kremlin-jard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447800"/>
            <a:ext cx="147066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408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r>
              <a:rPr lang="es-ES" dirty="0"/>
              <a:t>Paulowsk Park</a:t>
            </a:r>
            <a:br>
              <a:rPr lang="es-ES" dirty="0"/>
            </a:br>
            <a:endParaRPr lang="es-ES" dirty="0"/>
          </a:p>
        </p:txBody>
      </p:sp>
      <p:sp>
        <p:nvSpPr>
          <p:cNvPr id="38915" name="2 Marcador de contenido"/>
          <p:cNvSpPr>
            <a:spLocks noGrp="1"/>
          </p:cNvSpPr>
          <p:nvPr>
            <p:ph sz="quarter" idx="1"/>
          </p:nvPr>
        </p:nvSpPr>
        <p:spPr/>
        <p:txBody>
          <a:bodyPr/>
          <a:lstStyle/>
          <a:p>
            <a:r>
              <a:rPr lang="es-ES" dirty="0"/>
              <a:t>La pequeña ciudad de Pavlovsk goza de gran popularidad entre los conocedores y amantes de la historia de Rusia y de la notable arquitectura del siglo XVIII.</a:t>
            </a:r>
          </a:p>
          <a:p>
            <a:r>
              <a:rPr lang="es-ES" dirty="0"/>
              <a:t> Pavlovsk cuenta con su palacio y parque de la era imperial. </a:t>
            </a:r>
          </a:p>
          <a:p>
            <a:r>
              <a:rPr lang="es-ES" dirty="0"/>
              <a:t>Asombra a sus visitantes no sólo por la belleza de su entorno natural, sino también la grandeza de la arquitectura. </a:t>
            </a:r>
          </a:p>
        </p:txBody>
      </p:sp>
    </p:spTree>
    <p:extLst>
      <p:ext uri="{BB962C8B-B14F-4D97-AF65-F5344CB8AC3E}">
        <p14:creationId xmlns:p14="http://schemas.microsoft.com/office/powerpoint/2010/main" val="102976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113984" cy="5039072"/>
          </a:xfrm>
        </p:spPr>
        <p:txBody>
          <a:bodyPr>
            <a:normAutofit lnSpcReduction="10000"/>
          </a:bodyPr>
          <a:lstStyle/>
          <a:p>
            <a:r>
              <a:rPr lang="es-ES" dirty="0"/>
              <a:t>En 1777 la emperatriz rusa Catalina II dio a su hijo, el futuro emperador Pablo I, el bosque en el río Slavyanka.</a:t>
            </a:r>
          </a:p>
          <a:p>
            <a:r>
              <a:rPr lang="es-ES" dirty="0"/>
              <a:t> En 1779 se construyeron dos palacios de madera pequeños, Paullust y de Mariental, y posteriormente reconstruida a fin de cautivar a todos con riqueza y elegancia. </a:t>
            </a:r>
          </a:p>
          <a:p>
            <a:r>
              <a:rPr lang="es-ES" dirty="0"/>
              <a:t>Paullust se convirtió en el gran palacio de Pavlovsk, el orgullo de la ciudad de Pavlovsk. </a:t>
            </a:r>
          </a:p>
          <a:p>
            <a:r>
              <a:rPr lang="es-ES" dirty="0"/>
              <a:t>En 1788 Paul dio la finca a su esposa María Feodorovna. </a:t>
            </a:r>
          </a:p>
          <a:p>
            <a:r>
              <a:rPr lang="es-ES" dirty="0"/>
              <a:t>Después de la muerte de Pablo I, Pavlovsk fue la residencia de verano de la emperatriz. </a:t>
            </a:r>
          </a:p>
        </p:txBody>
      </p:sp>
    </p:spTree>
    <p:extLst>
      <p:ext uri="{BB962C8B-B14F-4D97-AF65-F5344CB8AC3E}">
        <p14:creationId xmlns:p14="http://schemas.microsoft.com/office/powerpoint/2010/main" val="3988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Durante la Gran Guerra Patria, Pavlovsk sufrió gran destrucción. </a:t>
            </a:r>
          </a:p>
          <a:p>
            <a:r>
              <a:rPr lang="es-ES" dirty="0"/>
              <a:t>Pero, afortunadamente, el complejo fue totalmente restaurado y ahora acepta a miles de turistas de todas partes del mundo. </a:t>
            </a:r>
          </a:p>
          <a:p>
            <a:r>
              <a:rPr lang="es-ES" dirty="0"/>
              <a:t>Pavlovsk está en la lista de las ciudades protegidas por la UNESCO.</a:t>
            </a:r>
          </a:p>
          <a:p>
            <a:r>
              <a:rPr lang="es-ES" dirty="0"/>
              <a:t>Pavlovsky Park es uno de los parques más grandes de Europa y el mejor parque de paisaje del mundo. </a:t>
            </a:r>
          </a:p>
          <a:p>
            <a:r>
              <a:rPr lang="es-ES" dirty="0"/>
              <a:t>Su territorio se extiende por 600 hectáreas. </a:t>
            </a:r>
          </a:p>
          <a:p>
            <a:r>
              <a:rPr lang="es-ES" dirty="0"/>
              <a:t>Se divide en siete zonas, y cada una es única. </a:t>
            </a:r>
          </a:p>
        </p:txBody>
      </p:sp>
    </p:spTree>
    <p:extLst>
      <p:ext uri="{BB962C8B-B14F-4D97-AF65-F5344CB8AC3E}">
        <p14:creationId xmlns:p14="http://schemas.microsoft.com/office/powerpoint/2010/main" val="398931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dirty="0"/>
              <a:t>El parque está lleno de estructuras arquitectónicas y el jardín en el estilo antiguo. Entre ellos están la columnata a través de Apolo, el Templo de la Amistad, el elegante Aviary, Three Graces Pavilion y Anfiteatro. </a:t>
            </a:r>
          </a:p>
          <a:p>
            <a:r>
              <a:rPr lang="es-ES" dirty="0"/>
              <a:t>Junto a las piezas del palacio del parque están decorados con mármol y estatuas de bronce de los dioses antiguos. </a:t>
            </a:r>
          </a:p>
        </p:txBody>
      </p:sp>
    </p:spTree>
    <p:extLst>
      <p:ext uri="{BB962C8B-B14F-4D97-AF65-F5344CB8AC3E}">
        <p14:creationId xmlns:p14="http://schemas.microsoft.com/office/powerpoint/2010/main" val="3658890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Paulovsk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59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avloskiy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137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avlovskiy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26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0281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87624" y="274638"/>
            <a:ext cx="7499176" cy="1785937"/>
          </a:xfrm>
        </p:spPr>
        <p:txBody>
          <a:bodyPr>
            <a:normAutofit/>
          </a:bodyPr>
          <a:lstStyle/>
          <a:p>
            <a:pPr eaLnBrk="1" hangingPunct="1"/>
            <a:r>
              <a:rPr lang="es-ES_tradnl" sz="2800" dirty="0">
                <a:solidFill>
                  <a:schemeClr val="tx1"/>
                </a:solidFill>
                <a:latin typeface="Candara" panose="020E0502030303020204" pitchFamily="34" charset="0"/>
              </a:rPr>
              <a:t>JARDINES DE PETERHOF</a:t>
            </a:r>
            <a:br>
              <a:rPr lang="es-ES_tradnl" sz="2800" dirty="0">
                <a:solidFill>
                  <a:schemeClr val="tx1"/>
                </a:solidFill>
                <a:latin typeface="Candara" panose="020E0502030303020204" pitchFamily="34" charset="0"/>
              </a:rPr>
            </a:br>
            <a:r>
              <a:rPr lang="es-ES_tradnl" sz="2800" dirty="0">
                <a:solidFill>
                  <a:schemeClr val="tx1"/>
                </a:solidFill>
                <a:latin typeface="Candara" panose="020E0502030303020204" pitchFamily="34" charset="0"/>
              </a:rPr>
              <a:t>SAN PETERSBURGO.-RUSIA </a:t>
            </a:r>
          </a:p>
        </p:txBody>
      </p:sp>
      <p:sp>
        <p:nvSpPr>
          <p:cNvPr id="45059" name="Rectangle 3"/>
          <p:cNvSpPr>
            <a:spLocks noGrp="1" noChangeArrowheads="1"/>
          </p:cNvSpPr>
          <p:nvPr>
            <p:ph sz="quarter" idx="1"/>
          </p:nvPr>
        </p:nvSpPr>
        <p:spPr>
          <a:xfrm>
            <a:off x="914400" y="2492375"/>
            <a:ext cx="7772400" cy="3527425"/>
          </a:xfrm>
        </p:spPr>
        <p:txBody>
          <a:bodyPr/>
          <a:lstStyle/>
          <a:p>
            <a:pPr eaLnBrk="1" hangingPunct="1"/>
            <a:r>
              <a:rPr lang="es-ES_tradnl" dirty="0"/>
              <a:t>Peterhof son una serie de palacios y jardines construidos el la época de Pedro El Grande, conocidos como la “ Versalles rusa “ cerca de St.Petersburgo.</a:t>
            </a:r>
          </a:p>
          <a:p>
            <a:pPr eaLnBrk="1" hangingPunct="1"/>
            <a:r>
              <a:rPr lang="es-ES_tradnl" dirty="0"/>
              <a:t>El palacio no es el único edificio real historico,los palacios de Montplaisir y l´Hermitage fueron levantados durante el mismo reinado.</a:t>
            </a:r>
          </a:p>
        </p:txBody>
      </p:sp>
    </p:spTree>
    <p:extLst>
      <p:ext uri="{BB962C8B-B14F-4D97-AF65-F5344CB8AC3E}">
        <p14:creationId xmlns:p14="http://schemas.microsoft.com/office/powerpoint/2010/main" val="946093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sz="quarter" idx="1"/>
          </p:nvPr>
        </p:nvSpPr>
        <p:spPr>
          <a:xfrm>
            <a:off x="457200" y="1123950"/>
            <a:ext cx="7571184" cy="5006975"/>
          </a:xfrm>
        </p:spPr>
        <p:txBody>
          <a:bodyPr/>
          <a:lstStyle/>
          <a:p>
            <a:pPr eaLnBrk="1" hangingPunct="1"/>
            <a:r>
              <a:rPr lang="es-ES_tradnl" dirty="0"/>
              <a:t>La magnifica cascada se modelo con el mismo estilo de la que poseía Luis XIV en su Chateau de Marly.</a:t>
            </a:r>
          </a:p>
          <a:p>
            <a:pPr eaLnBrk="1" hangingPunct="1"/>
            <a:r>
              <a:rPr lang="es-ES_tradnl" dirty="0"/>
              <a:t>En el centro de la cascada una gruta que se comunica con el palacio.</a:t>
            </a:r>
          </a:p>
          <a:p>
            <a:pPr eaLnBrk="1" hangingPunct="1"/>
            <a:r>
              <a:rPr lang="es-ES_tradnl" dirty="0"/>
              <a:t>Todas las fuentes funcionan por su propio peso, con depósitos en los jardines altos.</a:t>
            </a:r>
          </a:p>
          <a:p>
            <a:pPr eaLnBrk="1" hangingPunct="1"/>
            <a:r>
              <a:rPr lang="es-ES_tradnl" dirty="0"/>
              <a:t>Los jardines bajos son de un claro diseño francés, decorados con floraciones estacionales, principalmente veraniegas.</a:t>
            </a:r>
          </a:p>
        </p:txBody>
      </p:sp>
    </p:spTree>
    <p:extLst>
      <p:ext uri="{BB962C8B-B14F-4D97-AF65-F5344CB8AC3E}">
        <p14:creationId xmlns:p14="http://schemas.microsoft.com/office/powerpoint/2010/main" val="1681728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Peterhof Aveni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155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509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eterhof Form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271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Peterhof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350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930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088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624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331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602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243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797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Pe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892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Peterhof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839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Peterhof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079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016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131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744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572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707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6364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2256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350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610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Peterhof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9130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Peterhof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710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311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801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Peterhof_gardens1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446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eterhof desde Palac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2667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100"/>
            <a:ext cx="97536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0481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9063"/>
            <a:ext cx="9753600" cy="709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305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8794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444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9048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1868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7321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03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68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etterhof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6068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7669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t Petersbur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8061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Pet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287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3188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1501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2848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2962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1174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Pete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8744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952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1987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Petrhof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2189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60648"/>
            <a:ext cx="7169224" cy="1143000"/>
          </a:xfrm>
        </p:spPr>
        <p:txBody>
          <a:bodyPr/>
          <a:lstStyle/>
          <a:p>
            <a:r>
              <a:rPr lang="es-ES" dirty="0"/>
              <a:t>Tsarkoe Selo</a:t>
            </a:r>
          </a:p>
        </p:txBody>
      </p:sp>
      <p:sp>
        <p:nvSpPr>
          <p:cNvPr id="3" name="2 Marcador de contenido"/>
          <p:cNvSpPr>
            <a:spLocks noGrp="1"/>
          </p:cNvSpPr>
          <p:nvPr>
            <p:ph sz="quarter" idx="1"/>
          </p:nvPr>
        </p:nvSpPr>
        <p:spPr/>
        <p:txBody>
          <a:bodyPr/>
          <a:lstStyle/>
          <a:p>
            <a:r>
              <a:rPr lang="es-ES" dirty="0"/>
              <a:t>Tsarskoye Selo ( ruso : Царское Село, IPA: [t͡sarskəjɪ s ʲ ɪlo] ( escuchar ), " Zar Village 's ") era la ciudad que contiene una antigua residencia rusa  de la familia imperial y la nobleza , situado a 24 kilómetros  al sur del centro de San Petersburgo . </a:t>
            </a:r>
          </a:p>
          <a:p>
            <a:r>
              <a:rPr lang="es-ES" dirty="0"/>
              <a:t> En la actualidad forma parte de la ciudad de Pushkin y del Patrimonio de la Humanidad San Petersburgo y conjuntos monumentales . </a:t>
            </a:r>
          </a:p>
          <a:p>
            <a:r>
              <a:rPr lang="es-ES" dirty="0"/>
              <a:t>Durante la época soviética era conocido como Detskoye Selo. </a:t>
            </a:r>
          </a:p>
        </p:txBody>
      </p:sp>
    </p:spTree>
    <p:extLst>
      <p:ext uri="{BB962C8B-B14F-4D97-AF65-F5344CB8AC3E}">
        <p14:creationId xmlns:p14="http://schemas.microsoft.com/office/powerpoint/2010/main" val="16694123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6681936" cy="4823048"/>
          </a:xfrm>
        </p:spPr>
        <p:txBody>
          <a:bodyPr>
            <a:normAutofit lnSpcReduction="10000"/>
          </a:bodyPr>
          <a:lstStyle/>
          <a:p>
            <a:r>
              <a:rPr lang="es-ES" dirty="0"/>
              <a:t>En el siglo XVII, la finca perteneció a un noble sueco. </a:t>
            </a:r>
          </a:p>
          <a:p>
            <a:r>
              <a:rPr lang="es-ES" dirty="0"/>
              <a:t>Su original de Finlandia . nombre se traduce generalmente como "una tierra más alta" Max Vasmer , por otro lado, este topónimo deriva de la palabra finlandesa para la isla ", saari": "Saaren kylä" = "pueblo de la isla". </a:t>
            </a:r>
          </a:p>
          <a:p>
            <a:r>
              <a:rPr lang="es-ES" dirty="0"/>
              <a:t>En cualquier caso, el nombre finlandés llegó a ser pronunciado por los rusos del siglo XVIII como "Sarskoye Selo", más tarde cambiado a "Tsárskoye Selo" (es decir, "el pueblo real"). </a:t>
            </a:r>
          </a:p>
          <a:p>
            <a:endParaRPr lang="es-ES" dirty="0"/>
          </a:p>
        </p:txBody>
      </p:sp>
    </p:spTree>
    <p:extLst>
      <p:ext uri="{BB962C8B-B14F-4D97-AF65-F5344CB8AC3E}">
        <p14:creationId xmlns:p14="http://schemas.microsoft.com/office/powerpoint/2010/main" val="40598818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6969968" cy="5616624"/>
          </a:xfrm>
        </p:spPr>
        <p:txBody>
          <a:bodyPr>
            <a:normAutofit/>
          </a:bodyPr>
          <a:lstStyle/>
          <a:p>
            <a:r>
              <a:rPr lang="es-ES" dirty="0"/>
              <a:t>En 1708, Pedro el Grande dio la finca a su esposa, la futura emperatriz Catalina I , como un regalo. </a:t>
            </a:r>
          </a:p>
          <a:p>
            <a:r>
              <a:rPr lang="es-ES" dirty="0"/>
              <a:t>Ella fundó en 1724 la Blagoveschensky ( Iglesia de la Anunciación   y cambió el nombre de la población a Blagoveschenskoye, pero esto no resistió la prueba del tiempo y rápidamente dejó de usarse. </a:t>
            </a:r>
          </a:p>
          <a:p>
            <a:r>
              <a:rPr lang="es-ES" dirty="0"/>
              <a:t>Fue Catalina I, que comenzó a desarrollar el lugar como una casa de campo real. </a:t>
            </a:r>
          </a:p>
          <a:p>
            <a:r>
              <a:rPr lang="es-ES" dirty="0"/>
              <a:t>Su hija, la emperatriz Isabel y su arquitecto Bartolomeo Rastrelli fueron en gran parte responsables de la construcción del Palacio de Catalina.</a:t>
            </a:r>
          </a:p>
          <a:p>
            <a:endParaRPr lang="es-ES" dirty="0"/>
          </a:p>
          <a:p>
            <a:endParaRPr lang="es-ES" dirty="0"/>
          </a:p>
        </p:txBody>
      </p:sp>
    </p:spTree>
    <p:extLst>
      <p:ext uri="{BB962C8B-B14F-4D97-AF65-F5344CB8AC3E}">
        <p14:creationId xmlns:p14="http://schemas.microsoft.com/office/powerpoint/2010/main" val="40970464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827584" y="548680"/>
            <a:ext cx="6768752" cy="5543128"/>
          </a:xfrm>
        </p:spPr>
        <p:txBody>
          <a:bodyPr>
            <a:normAutofit lnSpcReduction="10000"/>
          </a:bodyPr>
          <a:lstStyle/>
          <a:p>
            <a:r>
              <a:rPr lang="es-ES" dirty="0"/>
              <a:t>Más tarde la emperatriz Catalina II de Rusia y su arquitecto Charles Cameron amplió el edificio de palacio que ahora se conoce como la Galería Cameron. </a:t>
            </a:r>
          </a:p>
          <a:p>
            <a:r>
              <a:rPr lang="es-ES" dirty="0"/>
              <a:t>En la actualidad, hay dos palacios imperiales: el barroco Palacio de Catalina con el vecino Catalina Park y el neoclásico Palacio de Alejandro con el vecino Alexander Park.</a:t>
            </a:r>
          </a:p>
          <a:p>
            <a:r>
              <a:rPr lang="es-ES" dirty="0"/>
              <a:t> El Palacio de Catalina está rodeado por un jardín a la francesa y un jardín paisajista inglés , con las estructuras del siglo XVIII como el Ministerio de marina holandesa , Creaking Pagoda , Chesme Columna , Rumyantsev Obelisco y del mármol del puente . </a:t>
            </a:r>
          </a:p>
          <a:p>
            <a:endParaRPr lang="es-ES" dirty="0"/>
          </a:p>
        </p:txBody>
      </p:sp>
    </p:spTree>
    <p:extLst>
      <p:ext uri="{BB962C8B-B14F-4D97-AF65-F5344CB8AC3E}">
        <p14:creationId xmlns:p14="http://schemas.microsoft.com/office/powerpoint/2010/main" val="998437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548680"/>
            <a:ext cx="7272808" cy="5688632"/>
          </a:xfrm>
        </p:spPr>
        <p:txBody>
          <a:bodyPr>
            <a:normAutofit lnSpcReduction="10000"/>
          </a:bodyPr>
          <a:lstStyle/>
          <a:p>
            <a:r>
              <a:rPr lang="es-ES" dirty="0"/>
              <a:t>El paisaje Alexander Park tiene varias estructuras Chinescas, en particular el pueblo chino . </a:t>
            </a:r>
          </a:p>
          <a:p>
            <a:r>
              <a:rPr lang="es-ES" dirty="0"/>
              <a:t>A finales del siglo XVIII, Tsárskoye Selo se convirtió en un popular lugar de residencia de verano de la nobleza. </a:t>
            </a:r>
          </a:p>
          <a:p>
            <a:r>
              <a:rPr lang="es-ES" dirty="0"/>
              <a:t>Regimientos de los guardias estaban apostados en el sur de Tsárskoye Selo, donde Catalina la Grande, fundada en la década de 1770 la ciudad de Sofía (su propio nombre en alemán es Sophie). </a:t>
            </a:r>
          </a:p>
          <a:p>
            <a:r>
              <a:rPr lang="es-ES" dirty="0"/>
              <a:t>La neoclásica Catedral de la Ascensión ,de las cinco cúpulas diseñada por el escocés arquitecto Charles Cameron , es el principal monumento de la zona. </a:t>
            </a:r>
          </a:p>
          <a:p>
            <a:endParaRPr lang="es-ES" dirty="0"/>
          </a:p>
        </p:txBody>
      </p:sp>
    </p:spTree>
    <p:extLst>
      <p:ext uri="{BB962C8B-B14F-4D97-AF65-F5344CB8AC3E}">
        <p14:creationId xmlns:p14="http://schemas.microsoft.com/office/powerpoint/2010/main" val="29436433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dirty="0"/>
              <a:t>La Escuela real de la silvicultura, tal vez la primera escuela en Rusia, fue fundada en Tsárskoye Selo en 1803, se trasladó a San Petersburgo en 1811, para convertirse en el Instituto Forestal de San Petersburgo. </a:t>
            </a:r>
          </a:p>
          <a:p>
            <a:r>
              <a:rPr lang="es-ES" dirty="0"/>
              <a:t> En 1808, Sofía y Tsárskoye Selo fusionadas y se convirtieron en una ciudad. </a:t>
            </a:r>
          </a:p>
          <a:p>
            <a:r>
              <a:rPr lang="es-ES" dirty="0"/>
              <a:t>En 1811, Alexander me abrió el Liceo celebrado al lado del Palacio de Catalina. </a:t>
            </a:r>
          </a:p>
          <a:p>
            <a:r>
              <a:rPr lang="es-ES" dirty="0"/>
              <a:t>Entre los primeros alumnos del Liceo que se graduó en 1817 fueron Aleksandr Pushkin y Alexander Gorchakov . Mikhail Saltykov-Shchedrin también se graduó del Liceo. </a:t>
            </a:r>
          </a:p>
        </p:txBody>
      </p:sp>
    </p:spTree>
    <p:extLst>
      <p:ext uri="{BB962C8B-B14F-4D97-AF65-F5344CB8AC3E}">
        <p14:creationId xmlns:p14="http://schemas.microsoft.com/office/powerpoint/2010/main" val="39567442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lstStyle/>
          <a:p>
            <a:r>
              <a:rPr lang="es-ES" dirty="0"/>
              <a:t>El jardín Liceo, la casa del director Liceo, la casa de Ludwig Wilhelm-Tepper de Ferguson , profesor de música Liceo pertenecen a importantes sitios históricos relacionados con el Liceo de la época de Pushkin.</a:t>
            </a:r>
          </a:p>
        </p:txBody>
      </p:sp>
    </p:spTree>
    <p:extLst>
      <p:ext uri="{BB962C8B-B14F-4D97-AF65-F5344CB8AC3E}">
        <p14:creationId xmlns:p14="http://schemas.microsoft.com/office/powerpoint/2010/main" val="26025613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3742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5514413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Pet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8749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7960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580708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0385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476243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4785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1202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3749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337152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71288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34838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0253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4372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2421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07322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08314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23116538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1824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320632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6012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atherine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444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13855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64146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7092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07628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7752659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7637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178272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4930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7239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375187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Palacio de Catalina y Cameron Gallery (Premazzi)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9889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Archivo: Alexandrovsk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9043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7108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019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11544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4845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2" t="-1021" r="-242" b="5384"/>
          <a:stretch/>
        </p:blipFill>
        <p:spPr>
          <a:xfrm>
            <a:off x="22121" y="0"/>
            <a:ext cx="9144000" cy="6858000"/>
          </a:xfrm>
          <a:prstGeom prst="rect">
            <a:avLst/>
          </a:prstGeom>
        </p:spPr>
      </p:pic>
    </p:spTree>
    <p:extLst>
      <p:ext uri="{BB962C8B-B14F-4D97-AF65-F5344CB8AC3E}">
        <p14:creationId xmlns:p14="http://schemas.microsoft.com/office/powerpoint/2010/main" val="1045767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9722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2259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5838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0096935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78376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3219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1274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4611943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5995247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26059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05134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3913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TotalTime>
  <Words>2051</Words>
  <Application>Microsoft Office PowerPoint</Application>
  <PresentationFormat>Presentación en pantalla (4:3)</PresentationFormat>
  <Paragraphs>292</Paragraphs>
  <Slides>134</Slides>
  <Notes>113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134</vt:i4>
      </vt:variant>
    </vt:vector>
  </HeadingPairs>
  <TitlesOfParts>
    <vt:vector size="141" baseType="lpstr">
      <vt:lpstr>Arial</vt:lpstr>
      <vt:lpstr>Calibri</vt:lpstr>
      <vt:lpstr>Candara</vt:lpstr>
      <vt:lpstr>Century Schoolbook</vt:lpstr>
      <vt:lpstr>Wingdings</vt:lpstr>
      <vt:lpstr>Wingdings 2</vt:lpstr>
      <vt:lpstr>Default Theme</vt:lpstr>
      <vt:lpstr>ASIA.-LA VUELTA AL MUNDO EN 885 JARDINES RUSIA.-Moscú-Kremlin Gardens.-Paulowsk Park.-Jardines de Peterhof.-San Petersburgo.-Tsarkoe Selo.- </vt:lpstr>
      <vt:lpstr>Moscú-Kremlin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Paulowsk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PETERHOF SAN PETERSBURGO.-RUSIA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Tsarkoe Selo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9</cp:revision>
  <dcterms:created xsi:type="dcterms:W3CDTF">2013-09-12T16:18:33Z</dcterms:created>
  <dcterms:modified xsi:type="dcterms:W3CDTF">2018-03-02T10:06:27Z</dcterms:modified>
</cp:coreProperties>
</file>