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0FCE52-AAFE-4F9C-A2FF-11A7515358D6}"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41C10-42B3-4A18-A54A-8484B436E1C1}" type="slidenum">
              <a:rPr lang="es-ES" smtClean="0"/>
              <a:t>‹Nº›</a:t>
            </a:fld>
            <a:endParaRPr lang="es-ES" dirty="0"/>
          </a:p>
        </p:txBody>
      </p:sp>
    </p:spTree>
    <p:extLst>
      <p:ext uri="{BB962C8B-B14F-4D97-AF65-F5344CB8AC3E}">
        <p14:creationId xmlns:p14="http://schemas.microsoft.com/office/powerpoint/2010/main" val="2527796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National University</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F694F6-6263-4C66-A886-18090FAA055A}"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National University</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0A380B-143D-4BB8-9DB0-60E2F7E05547}"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98E73F-9275-488A-96B7-CA5FEAEBE10A}"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Singapore.-Bras Basah</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1D691E-77C1-4202-B2C6-561025EBA558}"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Singapore.-Bras Basah</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A02486-A021-4ACA-A4FA-6B94992A2E71}"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B47AE5-C5F3-49C7-9060-E4DDF051D0D7}"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Singapore.-Depot &amp; Lock Roads</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88F557-B4DA-48EC-BDDA-A5D3F5D3A1A6}"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Singapore.-Depot &amp; Lock Roads</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7E435B-38E9-4355-A54E-7B7A8C2C5DA1}"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Singapore.-Empress Place &amp; Queen Elizabeth Walk</a:t>
            </a:r>
            <a:endParaRPr lang="es-ES" alt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C37AD44-0442-4504-B10C-95932711FE31}"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Singapore.-Esplanade walk</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7345C1-A699-4B88-A611-D3759F820CD6}"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Singapore.-Green HDB Housing Estate BMVCarpkGreen</a:t>
            </a:r>
            <a:endParaRPr lang="es-ES" altLang="es-ES" dirty="0"/>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F5F8C3-A188-4236-8539-198B9409A08B}"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a:t>
            </a:r>
            <a:endParaRPr lang="es-ES" altLang="es-ES" dirty="0"/>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4AF696-6083-4052-BD99-6A48752FBC4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Singapore.-Havelock Rd.Tiong Bahru.</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98764D-FE2C-4A0E-9A6D-88115C2D0969}"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Singapore.-Housing Estate Landscaping</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EC6150E-8583-4D51-B5D0-10099FF5C89D}"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Singapore.-Marina Southgreen2</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1CDD58-8464-41DD-8661-E85C67201E2B}"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Singapore.-Marina Southgreen</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73CF886-9875-4EDC-9B24-3803F9CDB36D}"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4F093ED-AF20-4048-9949-4AA09B9A4B14}"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Singapore.-MRT viaduct</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B69849-FCD9-4915-BD16-49843C949C70}"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Singapore.-Orchard Boulevard</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64FD1D-2019-476B-A4C9-5B27DB2A03F0}"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Singapore.-Raffles Hotel</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DD0575-CB9D-4D6B-93C0-35F1F89416C2}"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Singapore.-Raffles Hotel</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9D9868-CB63-41B1-B244-98FA003EAE01}"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Singapore.-Scotts Road</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9E21D4-ED85-45BD-9AC9-80085FCB1235}"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Singapore.-Scotts Road</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03E9D8-5842-49A4-9186-A4FC0C328063}"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Singapore.-Street</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CF8C8B-A294-4801-B526-374E98A50526}"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Singapore.-Street side trees .-Hong Lim Park</a:t>
            </a: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02A025-0CBF-49E7-9909-F3C11B00836A}"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Singapore.-Street side trees .-Hong Lim Park</a:t>
            </a: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E3CAE43-839B-4E16-B218-CE38E6A2C765}"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Singapore.-Urban Green</a:t>
            </a: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747CEF-D9C1-4BF4-B7E6-9E3F838F14E6}"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Havelock Rd.Tiong Bahru.</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4B5544-FF4F-4739-812D-16A8618EE2AF}"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Havelock Rd.Tiong Bahru.</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31F69B-7B10-4E0A-8F20-3037C57A921A}"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Jungle City</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F94DA1-4796-42D1-8271-F11DE8E3969F}"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Mount Faber</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A7D098-D810-48DE-8DAB-9748E64A527D}"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55E843-BA6C-4A44-9E17-614D5DBFD6DA}"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Singapore Suntec</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B8B29A5-28FB-434A-8196-7801C9E2ECE1}"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 Tall trees in HDB neighbourhood</a:t>
            </a:r>
            <a:endParaRPr lang="es-ES" alt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DDBCA6-23F5-497A-B08C-58F6325544C8}"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FB6766-7DBC-4A25-9089-4BE905B8123C}"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4B3FF3-5B6F-4F01-AE15-D10EFC90885D}"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A7F088-7908-4720-ABCC-C9C755957885}"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734DB9-C74E-4BD0-8F37-FA46800E0F49}"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13C97A-6F81-4AA0-83AC-B0EFEE1859FE}"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55D7CD-A2D2-471F-8D0A-4F2BB4B8699A}"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054CB2-2D93-486A-92B0-74D4D738952E}"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E50CCAA-3FF4-4BBD-A42F-A661D4FC1572}"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E9144A-4CA2-478F-A31E-059E145EB245}"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La Puerta de Fort Canning 2, Fort Canning Hill</a:t>
            </a:r>
            <a:endParaRPr lang="es-ES" alt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4AE7C2-F955-42E5-845C-F23FC636416B}"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59F97C-2C5B-4F22-993E-E655604EE067}"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1B19A5-7C26-4D32-BAC0-BA16C596777C}"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F216F7-9818-45A6-84AF-EB0FCFDAEAA8}"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2D1669-AA5B-40B3-8EB5-0BAE12D5EF51}"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147E84-615E-4FD4-9575-CF8ADA563DEB}"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2FFBFE-2109-4166-8D1D-7FB990B37480}"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F9D2CF-0AFB-4A10-A065-E1EA1C54F0F9}"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F3D2E9-04F9-4DEC-90F6-F16C391FFF8B}"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BFD450-686F-4C65-9D46-ECBADE97BB9C}"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BC3CB9-C5EA-4A1D-AAD8-0F94ABAB9A63}"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ED6664-020E-49DF-ABB0-8967533092A5}"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F28C3C-318F-43D7-A2A2-DD67AED6262F}"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00BDD7-7FD8-43BF-B620-E7E4C8B9454C}"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Explanade Theater</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0AB4DB-BD72-409F-B8A3-9D935B6A81B4}"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Bay.-Proyecto</a:t>
            </a:r>
          </a:p>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1FAD19-5C63-44E4-B1F9-01C761F7CCE8}"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Bay.-En construcción</a:t>
            </a:r>
          </a:p>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DD76A8-AAA3-4C83-811A-1977BCC8585E}"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73FF69-82E0-437E-80B6-413A416C1031}"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7A348E-AC0F-45B4-967C-2EE199FFD7C5}"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9EB8DA-5B39-4427-8B56-0C7C1BE4FAB2}"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16A68C8-D93F-4ED8-9E38-15FB0F919AF2}"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219CC8-4889-49B2-8C64-4560A403D0F9}"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16FF51F-6B94-4FC7-A9B6-AA7E133BC648}"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9196D6-285B-46FC-BDDE-FEDD00839413}"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122CD0-8B42-464C-A1C3-F318EACEA547}"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727F9C-9F6E-4A7F-AC57-F5BABF130A5D}"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F2204B-81A1-4814-99E1-C0EB1F59DE79}"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Bay.-Black and White</a:t>
            </a:r>
          </a:p>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5A5B5D-2FF8-4FE8-A496-ACB462411E2B}"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DA6BFD-A0F9-4609-9E17-AE6F10027142}"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748881-1758-4916-B819-DE4410DCED0F}"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5E5A14-0D6F-4538-BAAD-A70AFA4B3D6E}"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5A2346-1159-4CEF-AADA-C08BA0164B3D}"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899C57-BC26-4DCC-977F-346C3A723FAE}"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F52C43-42A0-4107-BE59-33DD692B9894}"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0FCB63-A492-40AA-8800-3A5745D25C19}"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604489-466C-4290-9D6A-E4046194A4F8}"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A82E1E-2B4D-4BC4-A419-F195BAC395A4}"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r>
              <a:rPr lang="es-ES" altLang="es-ES" dirty="0"/>
              <a:t>.-En construcción</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689D5B-5DEE-474B-9DC9-541570B0ECDC}"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DC7EA5-E188-4B14-ACCC-5EEC045489A2}"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045F63-992C-464A-8ACF-8B168FC19260}"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BCF7F4EB-83F4-433F-B0C0-65E15B66C3CC}"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7A70FED-1947-4980-829B-0BBC3730680C}" type="slidenum">
              <a:rPr lang="es-ES" smtClean="0"/>
              <a:pPr>
                <a:defRPr/>
              </a:pPr>
              <a:t>‹Nº›</a:t>
            </a:fld>
            <a:endParaRPr lang="es-ES" dirty="0"/>
          </a:p>
        </p:txBody>
      </p:sp>
    </p:spTree>
    <p:extLst>
      <p:ext uri="{BB962C8B-B14F-4D97-AF65-F5344CB8AC3E}">
        <p14:creationId xmlns:p14="http://schemas.microsoft.com/office/powerpoint/2010/main" val="2884554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C2A051ED-5FB9-45BF-8BD2-027668E6DE81}"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598176FE-C155-4F8B-9FB3-C03882FFC065}"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284884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0DBBA987-BEE8-4D8E-92E0-6BC66BEC21BB}"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E687E7BE-BED7-400C-9F77-4C085F8DEB20}" type="slidenum">
              <a:rPr lang="es-ES" smtClean="0"/>
              <a:pPr>
                <a:defRPr/>
              </a:pPr>
              <a:t>‹Nº›</a:t>
            </a:fld>
            <a:endParaRPr lang="es-ES" dirty="0"/>
          </a:p>
        </p:txBody>
      </p:sp>
    </p:spTree>
    <p:extLst>
      <p:ext uri="{BB962C8B-B14F-4D97-AF65-F5344CB8AC3E}">
        <p14:creationId xmlns:p14="http://schemas.microsoft.com/office/powerpoint/2010/main" val="709656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97DA45F6-3A4D-4ABD-B5E7-CD7C388BC459}"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AF422CE6-B21C-4D73-B25C-8214C44C89CB}"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9211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4CE96B83-884B-46B1-BF1B-E2FCAE4275E7}"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F1A006B2-1EDB-40F5-84E6-6B824AB7EACE}"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32105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A40C0DF1-13B0-4070-9FBF-3344C17BC960}"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098D4C95-E7F9-4168-98DA-C6F7426BEF2F}"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62344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6BCFFE34-2193-41CF-928C-55045DB5A165}"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88185805-D9B6-481B-B7ED-060CA24A5889}" type="slidenum">
              <a:rPr lang="es-ES" smtClean="0"/>
              <a:pPr>
                <a:defRPr/>
              </a:pPr>
              <a:t>‹Nº›</a:t>
            </a:fld>
            <a:endParaRPr lang="es-ES" dirty="0"/>
          </a:p>
        </p:txBody>
      </p:sp>
    </p:spTree>
    <p:extLst>
      <p:ext uri="{BB962C8B-B14F-4D97-AF65-F5344CB8AC3E}">
        <p14:creationId xmlns:p14="http://schemas.microsoft.com/office/powerpoint/2010/main" val="3738365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98EA0E46-30EE-4BCC-94FA-899C187D04D5}"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7796F8D-AD4D-4C28-835F-6CF4F1B149F3}"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225072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1FDC95E5-27F0-4795-A931-511AEE66E8DA}"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755E0261-6DAF-4684-813E-572D73110B3E}"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701684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0385B7D4-E059-4519-8743-28F6AA534C2E}"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0146DDC8-5396-4C53-98ED-2A7712DE729C}" type="slidenum">
              <a:rPr lang="es-ES" smtClean="0"/>
              <a:pPr>
                <a:defRPr/>
              </a:pPr>
              <a:t>‹Nº›</a:t>
            </a:fld>
            <a:endParaRPr lang="es-ES" dirty="0"/>
          </a:p>
        </p:txBody>
      </p:sp>
    </p:spTree>
    <p:extLst>
      <p:ext uri="{BB962C8B-B14F-4D97-AF65-F5344CB8AC3E}">
        <p14:creationId xmlns:p14="http://schemas.microsoft.com/office/powerpoint/2010/main" val="4003906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653186CE-0F2D-4AB6-AC21-75A4BABE9155}"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0F2C4F11-23C4-42AC-BD7C-28DABE579A3D}" type="slidenum">
              <a:rPr lang="es-ES" smtClean="0"/>
              <a:pPr>
                <a:defRPr/>
              </a:pPr>
              <a:t>‹Nº›</a:t>
            </a:fld>
            <a:endParaRPr lang="es-ES" dirty="0"/>
          </a:p>
        </p:txBody>
      </p:sp>
    </p:spTree>
    <p:extLst>
      <p:ext uri="{BB962C8B-B14F-4D97-AF65-F5344CB8AC3E}">
        <p14:creationId xmlns:p14="http://schemas.microsoft.com/office/powerpoint/2010/main" val="274702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10A08CEE-2242-46B8-A3AA-958F457FB638}"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44D1EA67-3B30-48FB-B87B-B9B72CCD12A8}"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425017310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upload.wikimedia.org/wikipedia/commons/d/dd/Fortcanningpark.JPG" TargetMode="External"/><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hyperlink" Target="//upload.wikimedia.org/wikipedia/commons/a/a4/Fort_Canning_Park_Hill_St.JPG"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upload.wikimedia.org/wikipedia/commons/8/8a/Fort_Canning_Centre,_Fort_Canning_Hill,_Nov_05.JPG" TargetMode="Externa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hyperlink" Target="//upload.wikimedia.org/wikipedia/commons/2/22/The_Gate_of_Fort_Canning_2,_Fort_Canning_Hill,_Nov_05.JPG" TargetMode="External"/><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18.xml"/><Relationship Id="rId4" Type="http://schemas.openxmlformats.org/officeDocument/2006/relationships/image" Target="../media/image81.jpeg"/></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18.xml"/><Relationship Id="rId4" Type="http://schemas.openxmlformats.org/officeDocument/2006/relationships/image" Target="../media/image91.jpeg"/></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2304256"/>
          </a:xfrm>
        </p:spPr>
        <p:txBody>
          <a:bodyPr>
            <a:normAutofit fontScale="90000"/>
          </a:bodyPr>
          <a:lstStyle/>
          <a:p>
            <a:r>
              <a:rPr lang="es-ES" sz="3600" dirty="0"/>
              <a:t>ASIA.-LA VUELTA AL MUNDO </a:t>
            </a:r>
            <a:r>
              <a:rPr lang="es-ES" sz="3600"/>
              <a:t>EN 885 </a:t>
            </a:r>
            <a:r>
              <a:rPr lang="es-ES" sz="3600" dirty="0"/>
              <a:t>JARDINES.-</a:t>
            </a:r>
            <a:br>
              <a:rPr lang="es-ES" sz="3100" dirty="0"/>
            </a:br>
            <a:r>
              <a:rPr lang="es-ES" sz="3100" dirty="0"/>
              <a:t>SINGAPUR CIUDAD VERDE.-</a:t>
            </a:r>
            <a:r>
              <a:rPr lang="es-ES" dirty="0"/>
              <a:t>Fort Canning Park.-Esplanade Park.-Gardens by the Bay.-</a:t>
            </a:r>
          </a:p>
        </p:txBody>
      </p:sp>
      <p:sp>
        <p:nvSpPr>
          <p:cNvPr id="3" name="2 Subtítulo"/>
          <p:cNvSpPr>
            <a:spLocks noGrp="1"/>
          </p:cNvSpPr>
          <p:nvPr>
            <p:ph type="subTitle" idx="1"/>
          </p:nvPr>
        </p:nvSpPr>
        <p:spPr>
          <a:xfrm>
            <a:off x="2555776" y="5119464"/>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Singapur ciudad verde</a:t>
            </a:r>
          </a:p>
        </p:txBody>
      </p:sp>
      <p:sp>
        <p:nvSpPr>
          <p:cNvPr id="7171" name="2 Marcador de contenido"/>
          <p:cNvSpPr>
            <a:spLocks noGrp="1"/>
          </p:cNvSpPr>
          <p:nvPr>
            <p:ph sz="quarter" idx="1"/>
          </p:nvPr>
        </p:nvSpPr>
        <p:spPr>
          <a:xfrm>
            <a:off x="914400" y="1844675"/>
            <a:ext cx="6969968" cy="4175125"/>
          </a:xfrm>
        </p:spPr>
        <p:txBody>
          <a:bodyPr>
            <a:normAutofit lnSpcReduction="10000"/>
          </a:bodyPr>
          <a:lstStyle/>
          <a:p>
            <a:pPr eaLnBrk="1" hangingPunct="1"/>
            <a:r>
              <a:rPr lang="es-ES" altLang="es-ES" dirty="0"/>
              <a:t>Singapur decidió que el crecimiento de la ciudad no podía ir sin crear parques y espacios públicos necesarios para ser incluidos en la planificación de la ciudad, no importa cuán rápida expansión que estaba ocurriendo.?</a:t>
            </a:r>
          </a:p>
          <a:p>
            <a:pPr eaLnBrk="1" hangingPunct="1"/>
            <a:r>
              <a:rPr lang="es-ES" altLang="es-ES" dirty="0"/>
              <a:t> ¿El resultado? </a:t>
            </a:r>
          </a:p>
          <a:p>
            <a:pPr eaLnBrk="1" hangingPunct="1"/>
            <a:r>
              <a:rPr lang="es-ES" altLang="es-ES" dirty="0"/>
              <a:t>Numerosos parques, las carreteras bordeadas de árboles, y un nivel de contaminación que es aceptable, incluso a la Organización Mundial de la Salud. </a:t>
            </a:r>
          </a:p>
        </p:txBody>
      </p:sp>
    </p:spTree>
    <p:extLst>
      <p:ext uri="{BB962C8B-B14F-4D97-AF65-F5344CB8AC3E}">
        <p14:creationId xmlns:p14="http://schemas.microsoft.com/office/powerpoint/2010/main" val="152136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6969968" cy="5183187"/>
          </a:xfrm>
        </p:spPr>
        <p:txBody>
          <a:bodyPr/>
          <a:lstStyle/>
          <a:p>
            <a:pPr eaLnBrk="1" hangingPunct="1"/>
            <a:r>
              <a:rPr lang="es-ES" altLang="es-ES" dirty="0"/>
              <a:t>Todo esto a pesar de cuatro millones de habitantes de la zona, siendo amontonados en una pequeña isla de 250 kilómetros cuadrados de tamaño.</a:t>
            </a:r>
          </a:p>
          <a:p>
            <a:pPr eaLnBrk="1" hangingPunct="1"/>
            <a:r>
              <a:rPr lang="es-ES" altLang="es-ES" dirty="0"/>
              <a:t>El famoso Jardín Botánico de Singapur es una de las mayores atracciones "verdes" en la ciudad. </a:t>
            </a:r>
          </a:p>
          <a:p>
            <a:pPr eaLnBrk="1" hangingPunct="1"/>
            <a:r>
              <a:rPr lang="es-ES" altLang="es-ES" dirty="0"/>
              <a:t>Las plantas son las rosas, las especias, y los árboles de plátano, todo ello rodeado de vegetación tropical. </a:t>
            </a:r>
          </a:p>
          <a:p>
            <a:pPr eaLnBrk="1" hangingPunct="1"/>
            <a:r>
              <a:rPr lang="es-ES" altLang="es-ES" dirty="0"/>
              <a:t>También hay varios lagos dentro de los jardines.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59421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969968" cy="5470525"/>
          </a:xfrm>
        </p:spPr>
        <p:txBody>
          <a:bodyPr/>
          <a:lstStyle/>
          <a:p>
            <a:pPr eaLnBrk="1" hangingPunct="1"/>
            <a:r>
              <a:rPr lang="es-ES" altLang="es-ES" dirty="0"/>
              <a:t>En la entrada a este parque se encuentra en Holland Road. </a:t>
            </a:r>
          </a:p>
          <a:p>
            <a:pPr eaLnBrk="1" hangingPunct="1"/>
            <a:r>
              <a:rPr lang="es-ES" altLang="es-ES" dirty="0"/>
              <a:t>También hay varios parques que han sido designados como refugios de vida silvestre. </a:t>
            </a:r>
          </a:p>
          <a:p>
            <a:pPr eaLnBrk="1" hangingPunct="1"/>
            <a:r>
              <a:rPr lang="es-ES" altLang="es-ES" dirty="0"/>
              <a:t>Reserva Natural se encuentra en el centro de la ciudad.</a:t>
            </a:r>
          </a:p>
          <a:p>
            <a:pPr eaLnBrk="1" hangingPunct="1"/>
            <a:r>
              <a:rPr lang="es-ES" altLang="es-ES" dirty="0"/>
              <a:t> Es el único lugar para ver a Singapur como estaba antes de la urbanización.</a:t>
            </a:r>
          </a:p>
        </p:txBody>
      </p:sp>
    </p:spTree>
    <p:extLst>
      <p:ext uri="{BB962C8B-B14F-4D97-AF65-F5344CB8AC3E}">
        <p14:creationId xmlns:p14="http://schemas.microsoft.com/office/powerpoint/2010/main" val="2625607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National University of 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83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National University of Singapor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81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ingapore.-09rp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237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ingapore.-Bras Basa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02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ingapore.-Bras Basahgre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1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ingapore.-can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47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ingapore.-Depot &amp; Lock Roa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94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ingapore.-Depot &amp; Lock Roadsgre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706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ingapore.-DSCN096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15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ingapore.-DSCN097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767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Singapore.-DSCN097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73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ingapore.-Empress Place &amp; Queen Elizabeth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97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ingapore.-Esplanade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62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ingapore.-Green HDB Housing Estate BMVCarpkGre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539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ingapore.-greenswi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279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ingapore.-Havelock Rd.Tiong Bahr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63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ingapore.-Housing Estate Landscap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69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Singapore.-Marina South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064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ingapore.-Marina Southgre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351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ingapore.-m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901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ingapore.-MRT viaduct.green08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38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ingapore.-Orchard Boulev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487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ingapore.-Raffles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365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ingapore.-Raffles Hotel.-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45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ingapore.-Scotts Ro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782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ingapore.-Scotts Roadgreen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344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ingapore.-Street side trees .- Hong Li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5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Singapore.-Street side trees .-Hong Li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246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ingapore.-Street side trees .-Hong Lim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084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ingapore.-urban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193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Singapore Havelock Rd.Tiong Bahr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734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ingapore Havelock Rd.Tiong Bahru.bv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248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ingapore Jungle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167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ingapore Mount Fab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579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ingapore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509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ingapore Sunt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586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ingapore Tall trees in HDB neighbourho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075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altLang="es-ES" dirty="0"/>
              <a:t>Fort Canning Park</a:t>
            </a:r>
          </a:p>
        </p:txBody>
      </p:sp>
      <p:sp>
        <p:nvSpPr>
          <p:cNvPr id="48131" name="2 Marcador de contenido"/>
          <p:cNvSpPr>
            <a:spLocks noGrp="1"/>
          </p:cNvSpPr>
          <p:nvPr>
            <p:ph sz="quarter" idx="1"/>
          </p:nvPr>
        </p:nvSpPr>
        <p:spPr>
          <a:xfrm>
            <a:off x="611188" y="1447800"/>
            <a:ext cx="7273180" cy="5005388"/>
          </a:xfrm>
        </p:spPr>
        <p:txBody>
          <a:bodyPr/>
          <a:lstStyle/>
          <a:p>
            <a:pPr eaLnBrk="1" hangingPunct="1"/>
            <a:r>
              <a:rPr lang="es-ES" altLang="es-ES" b="1" dirty="0"/>
              <a:t>Fort Canning</a:t>
            </a:r>
            <a:r>
              <a:rPr lang="es-ES" altLang="es-ES" dirty="0"/>
              <a:t>  es una pequeña colina de poco más de 60 metros de altura en la parte sureste de la isla de la ciudad-estado de Singapur, en el Área Central que forma en Singapur el distrito central de negocios . </a:t>
            </a:r>
          </a:p>
          <a:p>
            <a:pPr eaLnBrk="1" hangingPunct="1">
              <a:buFont typeface="Wingdings 2" pitchFamily="18" charset="2"/>
              <a:buNone/>
            </a:pPr>
            <a:r>
              <a:rPr lang="es-ES" altLang="es-ES" dirty="0"/>
              <a:t>    Aunque pequeño en tamaño físico, tiene una larga historia entrelazada con la de la ciudad-estado debido a su ubicación, como la elevación más alta, a poca distancia de la zona cívica de la ciudad en el Downtown Core. </a:t>
            </a:r>
          </a:p>
          <a:p>
            <a:pPr eaLnBrk="1" hangingPunct="1">
              <a:buFont typeface="Wingdings 2" pitchFamily="18" charset="2"/>
              <a:buNone/>
            </a:pPr>
            <a:r>
              <a:rPr lang="es-ES" altLang="es-ES" dirty="0"/>
              <a:t>    También es un lugar popular para los espectáculos musicales y conciertos.</a:t>
            </a:r>
          </a:p>
        </p:txBody>
      </p:sp>
    </p:spTree>
    <p:extLst>
      <p:ext uri="{BB962C8B-B14F-4D97-AF65-F5344CB8AC3E}">
        <p14:creationId xmlns:p14="http://schemas.microsoft.com/office/powerpoint/2010/main" val="784506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ort Cannin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2425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Escalator__Fort_Canning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3240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ort Cannin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650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ort Can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319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ort Canning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215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Fort Canning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627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Fort_canning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440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Fort-Canning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3562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Archivo: Fortcanning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314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 Fort Canning Park Hill S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602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 Fort Canning Centre, Fort Canning Hill, noviembre 0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272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 La Puerta de Fort Canning 2, Fort Canning Hill, noviembre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047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a:xfrm>
            <a:off x="914400" y="274638"/>
            <a:ext cx="7772400" cy="1209675"/>
          </a:xfrm>
        </p:spPr>
        <p:txBody>
          <a:bodyPr/>
          <a:lstStyle/>
          <a:p>
            <a:pPr eaLnBrk="1" hangingPunct="1"/>
            <a:r>
              <a:rPr lang="es-ES" altLang="es-ES" dirty="0"/>
              <a:t>Esplanade Park</a:t>
            </a:r>
          </a:p>
        </p:txBody>
      </p:sp>
      <p:sp>
        <p:nvSpPr>
          <p:cNvPr id="3" name="2 Marcador de contenido"/>
          <p:cNvSpPr>
            <a:spLocks noGrp="1"/>
          </p:cNvSpPr>
          <p:nvPr>
            <p:ph sz="quarter" idx="1"/>
          </p:nvPr>
        </p:nvSpPr>
        <p:spPr>
          <a:xfrm>
            <a:off x="914400" y="2132856"/>
            <a:ext cx="7113984" cy="4248894"/>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Parque Esplanade</a:t>
            </a:r>
            <a:r>
              <a:rPr lang="es-ES" dirty="0"/>
              <a:t> es un parque histórico situado en la Explanada en el Downtown Core del Área Central del  distrito central de negocios de Singapur . </a:t>
            </a:r>
          </a:p>
          <a:p>
            <a:pPr marL="274320" indent="-274320" eaLnBrk="1" fontAlgn="auto" hangingPunct="1">
              <a:spcBef>
                <a:spcPts val="580"/>
              </a:spcBef>
              <a:spcAft>
                <a:spcPts val="0"/>
              </a:spcAft>
              <a:buFont typeface="Wingdings 2"/>
              <a:buChar char=""/>
              <a:defRPr/>
            </a:pPr>
            <a:r>
              <a:rPr lang="es-ES" dirty="0"/>
              <a:t>Construido en 1943, el parque de Tiergarten, uno de los más antiguos de Singapur.</a:t>
            </a:r>
          </a:p>
          <a:p>
            <a:pPr marL="274320" indent="-274320" eaLnBrk="1" fontAlgn="auto" hangingPunct="1">
              <a:spcBef>
                <a:spcPts val="580"/>
              </a:spcBef>
              <a:spcAft>
                <a:spcPts val="0"/>
              </a:spcAft>
              <a:buFont typeface="Wingdings 2"/>
              <a:buChar char=""/>
              <a:defRPr/>
            </a:pPr>
            <a:r>
              <a:rPr lang="es-ES" dirty="0"/>
              <a:t> El parque fue remodelado en 1991.</a:t>
            </a:r>
          </a:p>
        </p:txBody>
      </p:sp>
    </p:spTree>
    <p:extLst>
      <p:ext uri="{BB962C8B-B14F-4D97-AF65-F5344CB8AC3E}">
        <p14:creationId xmlns:p14="http://schemas.microsoft.com/office/powerpoint/2010/main" val="4022133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620713"/>
            <a:ext cx="7113984" cy="5399087"/>
          </a:xfrm>
        </p:spPr>
        <p:txBody>
          <a:bodyPr>
            <a:normAutofit/>
          </a:bodyPr>
          <a:lstStyle/>
          <a:p>
            <a:r>
              <a:rPr lang="es-ES" altLang="es-ES" dirty="0"/>
              <a:t>Muchos monumentos  históricos  están situados en el Parque Esplanade, que incluyen el Paseo de la Reina Isabel , la antigua India el Monumento Nacional del Ejército de sitio, el Cenotafio (terminado en 1922), el Tan Kim Seng Fuente (se trasladó aquí en 1925 desde la Plaza Fullerton), y el Lim Bo Seng Memorial (que se dio a conocer en 1954). </a:t>
            </a:r>
          </a:p>
          <a:p>
            <a:pPr eaLnBrk="1" hangingPunct="1"/>
            <a:r>
              <a:rPr lang="es-ES" altLang="es-ES" sz="2400" dirty="0"/>
              <a:t>El Parque Esplanade está limitada por Connaught Drive , camino de Stamford , Esplanade Drive y la boca del río Singapur . </a:t>
            </a:r>
          </a:p>
          <a:p>
            <a:pPr eaLnBrk="1" hangingPunct="1"/>
            <a:r>
              <a:rPr lang="es-ES" altLang="es-ES" sz="2400" dirty="0"/>
              <a:t>También constituye un ataque frontal importante para el Padang Corte Suprema y el Ayuntamiento. </a:t>
            </a:r>
          </a:p>
          <a:p>
            <a:pPr eaLnBrk="1" hangingPunct="1"/>
            <a:endParaRPr lang="es-ES" altLang="es-ES" dirty="0"/>
          </a:p>
        </p:txBody>
      </p:sp>
    </p:spTree>
    <p:extLst>
      <p:ext uri="{BB962C8B-B14F-4D97-AF65-F5344CB8AC3E}">
        <p14:creationId xmlns:p14="http://schemas.microsoft.com/office/powerpoint/2010/main" val="2648051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Esplanade Park.-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766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Esplanade Park.-Singapo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939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Esplanade Park.-Singapore.-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273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Esplanade Park.-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7831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Esplanad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0802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Esplanade_Park,_Oct_0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246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Esplanade_Park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7466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Esplanade_Park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6650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Esplanade_Park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5002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Esplanade_Park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135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Esplanade-park-singap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0267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Esplanade-theatres-on-the-bay-singap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725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Explanade Park.-x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255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api.ning.com/files/JMz6ABrC3kYS1cwlN5RgqSMeRBBAdoFJN4ilSBJDCqu9lvQvUz-mnos-olhFKEmj9vGYoGIUPHbDnXNA7JZal2rscqKQNhiW/SDC102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726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altLang="es-ES" dirty="0"/>
              <a:t>Gardens by the Bay</a:t>
            </a:r>
          </a:p>
        </p:txBody>
      </p:sp>
      <p:sp>
        <p:nvSpPr>
          <p:cNvPr id="3"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Jardines de la Bahía</a:t>
            </a:r>
            <a:r>
              <a:rPr lang="es-ES" dirty="0"/>
              <a:t> </a:t>
            </a:r>
            <a:r>
              <a:rPr lang="es-ES" altLang="ja-JP" dirty="0"/>
              <a:t> </a:t>
            </a:r>
            <a:r>
              <a:rPr lang="es-ES" dirty="0"/>
              <a:t>se compone de tres canales distintos jardines frente al mar - South Bay, East Bay y Central Bay, situado en el corazón del nuevo centro de la ciudad de Singapur Marina Bay , al lado del embalse de Marina . </a:t>
            </a:r>
          </a:p>
          <a:p>
            <a:pPr marL="274320" indent="-274320" eaLnBrk="1" fontAlgn="auto" hangingPunct="1">
              <a:spcBef>
                <a:spcPts val="580"/>
              </a:spcBef>
              <a:spcAft>
                <a:spcPts val="0"/>
              </a:spcAft>
              <a:buFont typeface="Wingdings 2"/>
              <a:buChar char=""/>
              <a:defRPr/>
            </a:pPr>
            <a:r>
              <a:rPr lang="es-ES" dirty="0"/>
              <a:t>Abarcando 101 hectáreas, los Jardines de la Bahía son una parte integral de una estrategia del gobierno de Singapur para transformar Singapur a partir de una "Ciudad Jardín" o una "ciudad en un jardín". </a:t>
            </a:r>
          </a:p>
          <a:p>
            <a:pPr marL="274320" indent="-274320" eaLnBrk="1" fontAlgn="auto" hangingPunct="1">
              <a:spcBef>
                <a:spcPts val="580"/>
              </a:spcBef>
              <a:spcAft>
                <a:spcPts val="0"/>
              </a:spcAft>
              <a:buFont typeface="Wingdings 2"/>
              <a:buChar char=""/>
              <a:defRPr/>
            </a:pPr>
            <a:r>
              <a:rPr lang="es-ES" dirty="0"/>
              <a:t>El objetivo declarado es aumentar la calidad de vida mediante la mejora de zonas verdes y la flora en la ciudad.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231171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620713"/>
            <a:ext cx="7041976" cy="5903912"/>
          </a:xfrm>
        </p:spPr>
        <p:txBody>
          <a:bodyPr/>
          <a:lstStyle/>
          <a:p>
            <a:pPr eaLnBrk="1" hangingPunct="1"/>
            <a:r>
              <a:rPr lang="es-ES" altLang="es-ES" dirty="0"/>
              <a:t> Anunciada por primera vez al público por el primer ministro Lee Hsien Loong, durante el acto por el Día Nacional en agosto de 2005, los jardines de la Bahía tiene la intención de convertirse en el espacio urbano de recreación al aire libre, y un icono nacional. </a:t>
            </a:r>
          </a:p>
          <a:p>
            <a:pPr eaLnBrk="1" hangingPunct="1"/>
            <a:r>
              <a:rPr lang="es-ES" altLang="es-ES" dirty="0"/>
              <a:t>Un concurso internacional para el diseño del plan maestro, que se celebró en enero de 2006, atrajo a más de 70 trabajos presentados por 170 empresas de 24 países. </a:t>
            </a:r>
          </a:p>
          <a:p>
            <a:pPr eaLnBrk="1" hangingPunct="1"/>
            <a:r>
              <a:rPr lang="es-ES" altLang="es-ES" dirty="0"/>
              <a:t>Dos empresas-Grant Associates y Porter Gustafson - se adjudicaron finalmente el diseño del plan maestro para el sur de la bahía y los Jardines de East Bay, respectivamente.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852820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04813"/>
            <a:ext cx="6681936" cy="5614987"/>
          </a:xfrm>
        </p:spPr>
        <p:txBody>
          <a:bodyPr>
            <a:normAutofit lnSpcReduction="10000"/>
          </a:bodyPr>
          <a:lstStyle/>
          <a:p>
            <a:pPr eaLnBrk="1" hangingPunct="1"/>
            <a:r>
              <a:rPr lang="es-ES" altLang="es-ES" dirty="0"/>
              <a:t>Los jardines se están desarrollando en varias fases.</a:t>
            </a:r>
          </a:p>
          <a:p>
            <a:pPr eaLnBrk="1" hangingPunct="1"/>
            <a:r>
              <a:rPr lang="es-ES" altLang="es-ES" dirty="0"/>
              <a:t> Bahía Sur se está construyendo actualmente y está programado para ser terminado y abierto e Junio 29 de 2012 </a:t>
            </a:r>
            <a:endParaRPr lang="es-ES" altLang="es-ES" baseline="30000" dirty="0"/>
          </a:p>
          <a:p>
            <a:pPr eaLnBrk="1" hangingPunct="1"/>
            <a:r>
              <a:rPr lang="es-ES" altLang="es-ES" dirty="0"/>
              <a:t> El este de la Bahía se ha desarrollado como un parque provisional en apoyo de los Juegos Olímpicos de la Juventud 2010, y está abierto al público desde noviembre 2011, lo que permite un acceso alternativo a la presa de Marina.</a:t>
            </a:r>
          </a:p>
          <a:p>
            <a:pPr eaLnBrk="1" hangingPunct="1"/>
            <a:r>
              <a:rPr lang="es-ES" altLang="es-ES" dirty="0"/>
              <a:t> La implementación del plan maestro completo de East Bay y el desarrollo de la central de la bahía son parte de la siguiente fase de desarrollo. </a:t>
            </a:r>
          </a:p>
          <a:p>
            <a:pPr eaLnBrk="1" hangingPunct="1"/>
            <a:endParaRPr lang="es-ES" altLang="es-ES" dirty="0"/>
          </a:p>
        </p:txBody>
      </p:sp>
    </p:spTree>
    <p:extLst>
      <p:ext uri="{BB962C8B-B14F-4D97-AF65-F5344CB8AC3E}">
        <p14:creationId xmlns:p14="http://schemas.microsoft.com/office/powerpoint/2010/main" val="24895280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6897960" cy="5976639"/>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Bahía Sur es el mayor de los tres jardines con 54 hectáreas y tiene como objetivo mostrar lo mejor de horticultura tropical y el arte del jardín. </a:t>
            </a:r>
          </a:p>
          <a:p>
            <a:pPr marL="274320" indent="-274320" eaLnBrk="1" fontAlgn="auto" hangingPunct="1">
              <a:spcBef>
                <a:spcPts val="580"/>
              </a:spcBef>
              <a:spcAft>
                <a:spcPts val="0"/>
              </a:spcAft>
              <a:buFont typeface="Wingdings 2"/>
              <a:buChar char=""/>
              <a:defRPr/>
            </a:pPr>
            <a:r>
              <a:rPr lang="es-ES" dirty="0"/>
              <a:t>El concepto general de su plan maestro se inspira en una orquídea , ya que es representante de los trópicos y de Singapur, al ser la  flor nacional del país.  </a:t>
            </a:r>
          </a:p>
          <a:p>
            <a:pPr marL="274320" indent="-274320" eaLnBrk="1" fontAlgn="auto" hangingPunct="1">
              <a:spcBef>
                <a:spcPts val="580"/>
              </a:spcBef>
              <a:spcAft>
                <a:spcPts val="0"/>
              </a:spcAft>
              <a:buFont typeface="Wingdings 2"/>
              <a:buChar char=""/>
              <a:defRPr/>
            </a:pPr>
            <a:r>
              <a:rPr lang="es-ES" dirty="0"/>
              <a:t>La orquídea se arraiga en la línea de costa (Conservatorios), mientras que las hojas (accidentes geográficos), brotes (caminos, carreteras y linkways) y raíces secundarias (las líneas de agua, energía y comunicaciones) y luego formar una red integrada con flores (Tema y Jardines supertrees) en las intersecciones clave.</a:t>
            </a:r>
          </a:p>
        </p:txBody>
      </p:sp>
    </p:spTree>
    <p:extLst>
      <p:ext uri="{BB962C8B-B14F-4D97-AF65-F5344CB8AC3E}">
        <p14:creationId xmlns:p14="http://schemas.microsoft.com/office/powerpoint/2010/main" val="7037681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692150"/>
            <a:ext cx="7113984" cy="5327650"/>
          </a:xfrm>
        </p:spPr>
        <p:txBody>
          <a:bodyPr/>
          <a:lstStyle/>
          <a:p>
            <a:pPr eaLnBrk="1" hangingPunct="1"/>
            <a:r>
              <a:rPr lang="es-ES" altLang="es-ES" dirty="0"/>
              <a:t>El complejo de invierno se compone de dos conservatorios de refrigeración - Cúpula de flores  y el Bosque de Nubes , situado en el borde de la Reserva Marina.</a:t>
            </a:r>
          </a:p>
          <a:p>
            <a:pPr eaLnBrk="1" hangingPunct="1"/>
            <a:r>
              <a:rPr lang="es-ES" altLang="es-ES" dirty="0"/>
              <a:t>Los conservatorios tienen la intención de ser un escaparate de la energía eficiente de las tecnologías de construcción sostenibles y proporcionar todas las condiciones meteorológicas dentro de los jardines. </a:t>
            </a:r>
          </a:p>
          <a:p>
            <a:pPr eaLnBrk="1" hangingPunct="1"/>
            <a:r>
              <a:rPr lang="es-ES" altLang="es-ES" dirty="0"/>
              <a:t>Flower Dome Flor de la bóveda </a:t>
            </a:r>
          </a:p>
          <a:p>
            <a:pPr eaLnBrk="1" hangingPunct="1"/>
            <a:r>
              <a:rPr lang="es-ES" altLang="es-ES" dirty="0"/>
              <a:t>La cúpula de la flor es el mayor de los dos, a razón de 1.2 hectáreas. </a:t>
            </a:r>
          </a:p>
          <a:p>
            <a:pPr eaLnBrk="1" hangingPunct="1"/>
            <a:endParaRPr lang="es-ES" altLang="es-ES" dirty="0"/>
          </a:p>
        </p:txBody>
      </p:sp>
    </p:spTree>
    <p:extLst>
      <p:ext uri="{BB962C8B-B14F-4D97-AF65-F5344CB8AC3E}">
        <p14:creationId xmlns:p14="http://schemas.microsoft.com/office/powerpoint/2010/main" val="40036181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041976" cy="53990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Se replica lugar fresco y seco, y contará con exposiciones permanentes de plantas que se encuentran en las regiones tropicales y semi-áridas del Mediterráneo. </a:t>
            </a:r>
          </a:p>
          <a:p>
            <a:pPr marL="274320" indent="-274320" eaLnBrk="1" fontAlgn="auto" hangingPunct="1">
              <a:spcBef>
                <a:spcPts val="580"/>
              </a:spcBef>
              <a:spcAft>
                <a:spcPts val="0"/>
              </a:spcAft>
              <a:buFont typeface="Wingdings 2"/>
              <a:buChar char=""/>
              <a:defRPr/>
            </a:pPr>
            <a:r>
              <a:rPr lang="es-ES" dirty="0"/>
              <a:t>Un campo de visualización cambiando también se ha incorporado para permitir exposiciones de flores y muestras que se celebrarán en el Conservatorio. </a:t>
            </a:r>
          </a:p>
          <a:p>
            <a:pPr marL="274320" indent="-274320" eaLnBrk="1" fontAlgn="auto" hangingPunct="1">
              <a:spcBef>
                <a:spcPts val="580"/>
              </a:spcBef>
              <a:spcAft>
                <a:spcPts val="0"/>
              </a:spcAft>
              <a:buFont typeface="Wingdings 2"/>
              <a:buChar char=""/>
              <a:defRPr/>
            </a:pPr>
            <a:r>
              <a:rPr lang="es-ES" dirty="0"/>
              <a:t>El bosque nuboso es ligeramente menor en 0,8 hectáreas. </a:t>
            </a:r>
          </a:p>
          <a:p>
            <a:pPr marL="274320" indent="-274320" eaLnBrk="1" fontAlgn="auto" hangingPunct="1">
              <a:spcBef>
                <a:spcPts val="580"/>
              </a:spcBef>
              <a:spcAft>
                <a:spcPts val="0"/>
              </a:spcAft>
              <a:buFont typeface="Wingdings 2"/>
              <a:buChar char=""/>
              <a:defRPr/>
            </a:pPr>
            <a:r>
              <a:rPr lang="es-ES" dirty="0"/>
              <a:t>Se replica las condiciones de frío húmedo que se encuentran en las regiones montañosas tropicales entre 1000 a 3000 metros sobre el nivel del mar.</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655747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6193110"/>
          </a:xfrm>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s-ES" sz="2800" dirty="0"/>
              <a:t>Cuenta con una "montaña de nubes ', accesible por un ascensor, y los visitantes podrán bajar de la montaña a través de un recorrido circular donde una cascada de 35 metros ofrece a los visitantes un aire refrescante.</a:t>
            </a:r>
          </a:p>
          <a:p>
            <a:pPr marL="274320" indent="-274320" eaLnBrk="1" fontAlgn="auto" hangingPunct="1">
              <a:spcBef>
                <a:spcPts val="580"/>
              </a:spcBef>
              <a:spcAft>
                <a:spcPts val="0"/>
              </a:spcAft>
              <a:buFont typeface="Wingdings 2"/>
              <a:buChar char=""/>
              <a:defRPr/>
            </a:pPr>
            <a:r>
              <a:rPr lang="es-ES" sz="2800" dirty="0"/>
              <a:t>Los Supertrees son como el árbol de las estructuras que dominan el paisaje los jardines, con alturas que oscilan entre los 25 y 50 metros. </a:t>
            </a:r>
          </a:p>
          <a:p>
            <a:pPr marL="274320" indent="-274320" eaLnBrk="1" fontAlgn="auto" hangingPunct="1">
              <a:spcBef>
                <a:spcPts val="580"/>
              </a:spcBef>
              <a:spcAft>
                <a:spcPts val="0"/>
              </a:spcAft>
              <a:buFont typeface="Wingdings 2"/>
              <a:buChar char=""/>
              <a:defRPr/>
            </a:pPr>
            <a:r>
              <a:rPr lang="es-ES" sz="2800" dirty="0"/>
              <a:t>Son jardines verticales que llevan a cabo una multitud de funciones, que incluyen la siembra, el sombreado y trabajando como motores de bajas emisiones para los jardines.</a:t>
            </a:r>
          </a:p>
          <a:p>
            <a:pPr marL="274320" indent="-274320" eaLnBrk="1" fontAlgn="auto" hangingPunct="1">
              <a:spcBef>
                <a:spcPts val="580"/>
              </a:spcBef>
              <a:spcAft>
                <a:spcPts val="0"/>
              </a:spcAft>
              <a:buFont typeface="Wingdings 2"/>
              <a:buChar char=""/>
              <a:defRPr/>
            </a:pPr>
            <a:r>
              <a:rPr lang="es-ES" sz="2800" dirty="0"/>
              <a:t>Los supertrees son el hogar de los enclaves de helechos únicos y exóticas orquídeas, enredaderas, y también una vasta colección de bromelias , tales como Tillandsia , entre otras plantas.</a:t>
            </a:r>
          </a:p>
          <a:p>
            <a:pPr marL="274320" indent="-274320" eaLnBrk="1" fontAlgn="auto" hangingPunct="1">
              <a:spcBef>
                <a:spcPts val="580"/>
              </a:spcBef>
              <a:spcAft>
                <a:spcPts val="0"/>
              </a:spcAft>
              <a:buFont typeface="Wingdings 2"/>
              <a:buChar char=""/>
              <a:defRPr/>
            </a:pPr>
            <a:r>
              <a:rPr lang="es-ES" sz="2800" dirty="0"/>
              <a:t> </a:t>
            </a:r>
          </a:p>
          <a:p>
            <a:pPr marL="274320" indent="-274320" eaLnBrk="1" fontAlgn="auto" hangingPunct="1">
              <a:spcBef>
                <a:spcPts val="580"/>
              </a:spcBef>
              <a:spcAft>
                <a:spcPts val="0"/>
              </a:spcAft>
              <a:buFont typeface="Wingdings 2"/>
              <a:buChar char=""/>
              <a:defRPr/>
            </a:pPr>
            <a:endParaRPr lang="es-ES" sz="2400" dirty="0"/>
          </a:p>
          <a:p>
            <a:pPr marL="274320" indent="-274320" eaLnBrk="1" fontAlgn="auto" hangingPunct="1">
              <a:spcBef>
                <a:spcPts val="580"/>
              </a:spcBef>
              <a:spcAft>
                <a:spcPts val="0"/>
              </a:spcAft>
              <a:buFont typeface="Wingdings 2"/>
              <a:buChar char=""/>
              <a:defRPr/>
            </a:pPr>
            <a:endParaRPr lang="es-ES" sz="24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800328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620713"/>
            <a:ext cx="7041976" cy="5832623"/>
          </a:xfrm>
        </p:spPr>
        <p:txBody>
          <a:bodyPr>
            <a:normAutofit lnSpcReduction="10000"/>
          </a:bodyPr>
          <a:lstStyle/>
          <a:p>
            <a:pPr eaLnBrk="1" hangingPunct="1">
              <a:buFont typeface="Wingdings 2" pitchFamily="18" charset="2"/>
              <a:buNone/>
            </a:pPr>
            <a:endParaRPr lang="es-ES" altLang="es-ES" sz="2400" dirty="0"/>
          </a:p>
          <a:p>
            <a:pPr eaLnBrk="1" hangingPunct="1"/>
            <a:r>
              <a:rPr lang="es-ES" altLang="es-ES" sz="2400" dirty="0"/>
              <a:t> Están equipadas con las tecnologías ambientales que imitan la función ecológica de los árboles, las células fotovoltaicas que aprovechan la energía solar que puede ser utilizado para algunas de las funciones de los súper árboles tales como equipos de luces, al igual que la cantidad de árboles fotosíntesis, la recolección del agua de lluvia para su uso en el riego y pantallas de fuente, al igual que la cantidad de árboles absorben el agua de lluvia para el crecimiento. </a:t>
            </a:r>
          </a:p>
          <a:p>
            <a:pPr eaLnBrk="1" hangingPunct="1"/>
            <a:r>
              <a:rPr lang="es-ES" altLang="es-ES" sz="2400" dirty="0"/>
              <a:t>Los supertrees también sirven de entrada de aire y las funciones de escape, como parte de los sistemas de refrigeración de los conservatorios .</a:t>
            </a:r>
          </a:p>
          <a:p>
            <a:pPr eaLnBrk="1" hangingPunct="1"/>
            <a:endParaRPr lang="es-ES" altLang="es-ES" sz="2400" dirty="0"/>
          </a:p>
          <a:p>
            <a:pPr eaLnBrk="1" hangingPunct="1"/>
            <a:endParaRPr lang="es-ES" altLang="es-ES" dirty="0"/>
          </a:p>
        </p:txBody>
      </p:sp>
    </p:spTree>
    <p:extLst>
      <p:ext uri="{BB962C8B-B14F-4D97-AF65-F5344CB8AC3E}">
        <p14:creationId xmlns:p14="http://schemas.microsoft.com/office/powerpoint/2010/main" val="4939838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7041976" cy="5543550"/>
          </a:xfrm>
        </p:spPr>
        <p:txBody>
          <a:bodyPr/>
          <a:lstStyle/>
          <a:p>
            <a:pPr eaLnBrk="1" hangingPunct="1"/>
            <a:r>
              <a:rPr lang="es-ES" altLang="es-ES" dirty="0"/>
              <a:t>Hay dos grupos muy diferentes de Horticultura jardines temáticos, que se centran en las relaciones entre las plantas y los ciudadanos "y" Plantas y planeta.</a:t>
            </a:r>
          </a:p>
          <a:p>
            <a:pPr eaLnBrk="1" hangingPunct="1"/>
            <a:r>
              <a:rPr lang="es-ES" altLang="es-ES" dirty="0"/>
              <a:t> Son una parte importante del programa de los Jardines que pretende acercar el conocimiento de plantas para el público. </a:t>
            </a:r>
          </a:p>
          <a:p>
            <a:pPr eaLnBrk="1" hangingPunct="1"/>
            <a:r>
              <a:rPr lang="es-ES" altLang="es-ES" dirty="0"/>
              <a:t>Las plantas y las personas de los temas cuenta con un jardín de Patrimonio que pone de relieve los diversos grupos culturales en Singapur y el importante papel que desempeñan las plantas en sus respectivas culturas, así como la historia colonial del país. </a:t>
            </a:r>
          </a:p>
          <a:p>
            <a:pPr eaLnBrk="1" hangingPunct="1"/>
            <a:endParaRPr lang="es-ES" altLang="es-ES" dirty="0"/>
          </a:p>
        </p:txBody>
      </p:sp>
    </p:spTree>
    <p:extLst>
      <p:ext uri="{BB962C8B-B14F-4D97-AF65-F5344CB8AC3E}">
        <p14:creationId xmlns:p14="http://schemas.microsoft.com/office/powerpoint/2010/main" val="295268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549275"/>
            <a:ext cx="6897960" cy="5470525"/>
          </a:xfrm>
        </p:spPr>
        <p:txBody>
          <a:bodyPr/>
          <a:lstStyle/>
          <a:p>
            <a:pPr eaLnBrk="1" hangingPunct="1"/>
            <a:r>
              <a:rPr lang="es-ES" altLang="es-ES" dirty="0"/>
              <a:t>También se centra en las plantas de importancia económica de Singapur y el sudeste asiático. </a:t>
            </a:r>
          </a:p>
          <a:p>
            <a:pPr eaLnBrk="1" hangingPunct="1"/>
            <a:r>
              <a:rPr lang="es-ES" altLang="es-ES" dirty="0"/>
              <a:t>Las plantas y el tema Planet  hace hincapié en la red de relaciones entre las distintas plantas dentro de un entorno forestal frágil, que muestra la biodiversidad de la vida vegetal en el planeta.</a:t>
            </a:r>
          </a:p>
          <a:p>
            <a:pPr eaLnBrk="1" hangingPunct="1"/>
            <a:r>
              <a:rPr lang="es-ES" altLang="es-ES" dirty="0"/>
              <a:t>El Mercado de las Flores con el tiempo será el recinto principal de entrada a los jardines.</a:t>
            </a:r>
          </a:p>
          <a:p>
            <a:pPr eaLnBrk="1" hangingPunct="1"/>
            <a:r>
              <a:rPr lang="es-ES" altLang="es-ES" dirty="0"/>
              <a:t> Se incluirá un espacio para eventos bajo techo, al por menor y diversos puntos de venta de alimentos y bebidas.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2615437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981075"/>
            <a:ext cx="6969968" cy="5038725"/>
          </a:xfrm>
        </p:spPr>
        <p:txBody>
          <a:bodyPr/>
          <a:lstStyle/>
          <a:p>
            <a:pPr eaLnBrk="1" hangingPunct="1"/>
            <a:r>
              <a:rPr lang="es-ES" altLang="es-ES" dirty="0"/>
              <a:t>El espacio principal es una pradera de césped de 2 hectáreas al aire libre con un escenario.</a:t>
            </a:r>
          </a:p>
          <a:p>
            <a:pPr eaLnBrk="1" hangingPunct="1"/>
            <a:r>
              <a:rPr lang="es-ES" altLang="es-ES" dirty="0"/>
              <a:t> Los jardines han sido diseñados con el medio ambiente en mente, la adopción de tecnologías ambientalmente sostenibles. </a:t>
            </a:r>
          </a:p>
          <a:p>
            <a:pPr eaLnBrk="1" hangingPunct="1"/>
            <a:r>
              <a:rPr lang="es-ES" altLang="es-ES" dirty="0"/>
              <a:t>En particular, los Conservatorios refrigerados están destinados a ser una declaración en la ingeniería sostenible y eficiencia energética. </a:t>
            </a:r>
          </a:p>
          <a:p>
            <a:pPr eaLnBrk="1" hangingPunct="1"/>
            <a:r>
              <a:rPr lang="es-ES" altLang="es-ES" dirty="0"/>
              <a:t>Un sistema de lagos que tiene en cuenta la estética y la hidrología de la cuenca, los jardines se ha incorporado en el diseño de los jardines </a:t>
            </a:r>
          </a:p>
          <a:p>
            <a:pPr eaLnBrk="1" hangingPunct="1"/>
            <a:endParaRPr lang="es-ES" altLang="es-ES" dirty="0"/>
          </a:p>
        </p:txBody>
      </p:sp>
    </p:spTree>
    <p:extLst>
      <p:ext uri="{BB962C8B-B14F-4D97-AF65-F5344CB8AC3E}">
        <p14:creationId xmlns:p14="http://schemas.microsoft.com/office/powerpoint/2010/main" val="34171579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6969968" cy="5470525"/>
          </a:xfrm>
        </p:spPr>
        <p:txBody>
          <a:bodyPr>
            <a:normAutofit/>
          </a:bodyPr>
          <a:lstStyle/>
          <a:p>
            <a:pPr marL="274320" indent="-274320" eaLnBrk="1" fontAlgn="auto" hangingPunct="1">
              <a:spcBef>
                <a:spcPts val="580"/>
              </a:spcBef>
              <a:spcAft>
                <a:spcPts val="0"/>
              </a:spcAft>
              <a:buFont typeface="Wingdings 2"/>
              <a:buChar char=""/>
              <a:defRPr/>
            </a:pPr>
            <a:r>
              <a:rPr lang="es-ES" dirty="0"/>
              <a:t>Sirve para capturar la escorrentía desde el interior de los jardines y actúa como un natural "eco-filtro, la limpieza del agua con plantas acuáticas antes de que el agua se descarga en el depósito.</a:t>
            </a:r>
          </a:p>
          <a:p>
            <a:pPr marL="274320" indent="-274320" eaLnBrk="1" fontAlgn="auto" hangingPunct="1">
              <a:spcBef>
                <a:spcPts val="580"/>
              </a:spcBef>
              <a:spcAft>
                <a:spcPts val="0"/>
              </a:spcAft>
              <a:buFont typeface="Wingdings 2"/>
              <a:buChar char=""/>
              <a:defRPr/>
            </a:pPr>
            <a:r>
              <a:rPr lang="es-ES" dirty="0"/>
              <a:t> El Este de la Bahía es de 32 hectáreas y tiene una fachada de paseo de dos kilómetros que borda el embalse de Marina. </a:t>
            </a:r>
          </a:p>
          <a:p>
            <a:pPr marL="274320" indent="-274320" eaLnBrk="1" fontAlgn="auto" hangingPunct="1">
              <a:spcBef>
                <a:spcPts val="580"/>
              </a:spcBef>
              <a:spcAft>
                <a:spcPts val="0"/>
              </a:spcAft>
              <a:buFont typeface="Wingdings 2"/>
              <a:buChar char=""/>
              <a:defRPr/>
            </a:pPr>
            <a:r>
              <a:rPr lang="es-ES" dirty="0"/>
              <a:t>Un parque provisional fue desarrollado en el Este de la Bahía en apoyo de los Juegos Olímpicos de la Juventud 2010.</a:t>
            </a:r>
          </a:p>
          <a:p>
            <a:pPr marL="274320" indent="-274320" eaLnBrk="1" fontAlgn="auto" hangingPunct="1">
              <a:spcBef>
                <a:spcPts val="580"/>
              </a:spcBef>
              <a:spcAft>
                <a:spcPts val="0"/>
              </a:spcAft>
              <a:buFont typeface="Wingdings 2"/>
              <a:buChar char=""/>
              <a:defRPr/>
            </a:pPr>
            <a:r>
              <a:rPr lang="es-ES" dirty="0"/>
              <a:t> La primera fase del jardín se abrió al público en noviembre de 2011.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48229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East Bay está diseñado como una serie de grandes temas  tropicales en forma de hoja  cada uno con su propio diseño específico de jardinería, con carácter y tema diferenciado.</a:t>
            </a:r>
          </a:p>
          <a:p>
            <a:endParaRPr lang="es-ES" dirty="0"/>
          </a:p>
          <a:p>
            <a:endParaRPr lang="es-ES" dirty="0"/>
          </a:p>
        </p:txBody>
      </p:sp>
    </p:spTree>
    <p:extLst>
      <p:ext uri="{BB962C8B-B14F-4D97-AF65-F5344CB8AC3E}">
        <p14:creationId xmlns:p14="http://schemas.microsoft.com/office/powerpoint/2010/main" val="1606854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ardens-by-the-Bay-Singapore-Grant-Associate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0838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ardens_By_the_B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026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ardens by the Bay.-Ini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0193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Garden By The Bay Conservatory Compl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022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Garden By The Bay,Conservatory Compl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511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fp_singapore_supertree_grov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047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arden s by the Bay.-x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191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arden by the Bay.-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143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arden by the Bay.-x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3716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Garden s by the Bay.-x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6021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ardens-by-the-bay.-In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6746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arden s by the Bay.-x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4811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Garden s by the Bay.-x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575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Garden s by the Bay.-x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1055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Garden s by the Bay.-x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03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Garden s by the Bay.-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7225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arden s by the Bay.-x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32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2 Imagen" descr="Garden s by the Bay.-x3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719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2726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arden s by the Bay..-x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9077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Garden s by the Bay.-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392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ardens by the Bay.-x20gardens-bw.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279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Garden s by the Bay.-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28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arden s by the Bay.-x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4373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arden s by the Bay.-x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6318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arden s by the Bay.-x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837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arden s by the Bay.-x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3903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arden s by the Bay.-x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Garden s by the Bay..x2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5175" y="0"/>
            <a:ext cx="456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8914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arden s by the Bay.-x3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65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2 Imagen" descr="Gardens by the Bay.-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0337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Garden s by the Bay.-x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8013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Garden s by the Bay.-x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449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Gardens by the Bay.-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5360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arden s by the Bay.-x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9864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Garden s by the Bay.-x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2312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ardens by the bAY.-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4161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ardens by the Bay.-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5067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Gardens by the Bay.-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3718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ingapore Marina_ Bay Sands_ Conflue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309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TotalTime>
  <Words>2146</Words>
  <Application>Microsoft Office PowerPoint</Application>
  <PresentationFormat>Presentación en pantalla (4:3)</PresentationFormat>
  <Paragraphs>240</Paragraphs>
  <Slides>119</Slides>
  <Notes>83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119</vt:i4>
      </vt:variant>
    </vt:vector>
  </HeadingPairs>
  <TitlesOfParts>
    <vt:vector size="127" baseType="lpstr">
      <vt:lpstr>ＭＳ Ｐ明朝</vt:lpstr>
      <vt:lpstr>Arial</vt:lpstr>
      <vt:lpstr>Calibri</vt:lpstr>
      <vt:lpstr>Century Schoolbook</vt:lpstr>
      <vt:lpstr>Wingdings</vt:lpstr>
      <vt:lpstr>Wingdings 2</vt:lpstr>
      <vt:lpstr>Default Theme</vt:lpstr>
      <vt:lpstr>Mirador</vt:lpstr>
      <vt:lpstr>ASIA.-LA VUELTA AL MUNDO EN 885 JARDINES.- SINGAPUR CIUDAD VERDE.-Fort Canning Park.-Esplanade Park.-Gardens by the Bay.-</vt:lpstr>
      <vt:lpstr>Singapur ciudad verde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Fort Canning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Esplanade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Gardens by the Bay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2018-03-02T10:32:34Z</dcterms:modified>
</cp:coreProperties>
</file>