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6"/>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433"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0057EB-E64D-429E-8A21-458E0A6102F4}"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6FC663-FCB5-4FB9-A586-69FFA5875FD4}" type="slidenum">
              <a:rPr lang="es-ES" smtClean="0"/>
              <a:t>‹Nº›</a:t>
            </a:fld>
            <a:endParaRPr lang="es-ES" dirty="0"/>
          </a:p>
        </p:txBody>
      </p:sp>
    </p:spTree>
    <p:extLst>
      <p:ext uri="{BB962C8B-B14F-4D97-AF65-F5344CB8AC3E}">
        <p14:creationId xmlns:p14="http://schemas.microsoft.com/office/powerpoint/2010/main" val="2446128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p:txBody>
      </p:sp>
      <p:sp>
        <p:nvSpPr>
          <p:cNvPr id="4" name="3 Marcador de número de diapositiva"/>
          <p:cNvSpPr>
            <a:spLocks noGrp="1"/>
          </p:cNvSpPr>
          <p:nvPr>
            <p:ph type="sldNum" sz="quarter" idx="10"/>
          </p:nvPr>
        </p:nvSpPr>
        <p:spPr/>
        <p:txBody>
          <a:bodyPr/>
          <a:lstStyle/>
          <a:p>
            <a:fld id="{956FC663-FCB5-4FB9-A586-69FFA5875FD4}" type="slidenum">
              <a:rPr lang="es-ES" smtClean="0"/>
              <a:t>6</a:t>
            </a:fld>
            <a:endParaRPr lang="es-ES" dirty="0"/>
          </a:p>
        </p:txBody>
      </p:sp>
    </p:spTree>
    <p:extLst>
      <p:ext uri="{BB962C8B-B14F-4D97-AF65-F5344CB8AC3E}">
        <p14:creationId xmlns:p14="http://schemas.microsoft.com/office/powerpoint/2010/main" val="1385071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7</a:t>
            </a:fld>
            <a:endParaRPr lang="es-ES" dirty="0"/>
          </a:p>
        </p:txBody>
      </p:sp>
    </p:spTree>
    <p:extLst>
      <p:ext uri="{BB962C8B-B14F-4D97-AF65-F5344CB8AC3E}">
        <p14:creationId xmlns:p14="http://schemas.microsoft.com/office/powerpoint/2010/main" val="79037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8</a:t>
            </a:fld>
            <a:endParaRPr lang="es-ES" dirty="0"/>
          </a:p>
        </p:txBody>
      </p:sp>
    </p:spTree>
    <p:extLst>
      <p:ext uri="{BB962C8B-B14F-4D97-AF65-F5344CB8AC3E}">
        <p14:creationId xmlns:p14="http://schemas.microsoft.com/office/powerpoint/2010/main" val="3156374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9</a:t>
            </a:fld>
            <a:endParaRPr lang="es-ES" dirty="0"/>
          </a:p>
        </p:txBody>
      </p:sp>
    </p:spTree>
    <p:extLst>
      <p:ext uri="{BB962C8B-B14F-4D97-AF65-F5344CB8AC3E}">
        <p14:creationId xmlns:p14="http://schemas.microsoft.com/office/powerpoint/2010/main" val="2328804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10</a:t>
            </a:fld>
            <a:endParaRPr lang="es-ES" dirty="0"/>
          </a:p>
        </p:txBody>
      </p:sp>
    </p:spTree>
    <p:extLst>
      <p:ext uri="{BB962C8B-B14F-4D97-AF65-F5344CB8AC3E}">
        <p14:creationId xmlns:p14="http://schemas.microsoft.com/office/powerpoint/2010/main" val="1986410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11</a:t>
            </a:fld>
            <a:endParaRPr lang="es-ES" dirty="0"/>
          </a:p>
        </p:txBody>
      </p:sp>
    </p:spTree>
    <p:extLst>
      <p:ext uri="{BB962C8B-B14F-4D97-AF65-F5344CB8AC3E}">
        <p14:creationId xmlns:p14="http://schemas.microsoft.com/office/powerpoint/2010/main" val="617330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12</a:t>
            </a:fld>
            <a:endParaRPr lang="es-ES" dirty="0"/>
          </a:p>
        </p:txBody>
      </p:sp>
    </p:spTree>
    <p:extLst>
      <p:ext uri="{BB962C8B-B14F-4D97-AF65-F5344CB8AC3E}">
        <p14:creationId xmlns:p14="http://schemas.microsoft.com/office/powerpoint/2010/main" val="1972270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13</a:t>
            </a:fld>
            <a:endParaRPr lang="es-ES" dirty="0"/>
          </a:p>
        </p:txBody>
      </p:sp>
    </p:spTree>
    <p:extLst>
      <p:ext uri="{BB962C8B-B14F-4D97-AF65-F5344CB8AC3E}">
        <p14:creationId xmlns:p14="http://schemas.microsoft.com/office/powerpoint/2010/main" val="2142543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15</a:t>
            </a:fld>
            <a:endParaRPr lang="es-ES" dirty="0"/>
          </a:p>
        </p:txBody>
      </p:sp>
    </p:spTree>
    <p:extLst>
      <p:ext uri="{BB962C8B-B14F-4D97-AF65-F5344CB8AC3E}">
        <p14:creationId xmlns:p14="http://schemas.microsoft.com/office/powerpoint/2010/main" val="2113078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16</a:t>
            </a:fld>
            <a:endParaRPr lang="es-ES" dirty="0"/>
          </a:p>
        </p:txBody>
      </p:sp>
    </p:spTree>
    <p:extLst>
      <p:ext uri="{BB962C8B-B14F-4D97-AF65-F5344CB8AC3E}">
        <p14:creationId xmlns:p14="http://schemas.microsoft.com/office/powerpoint/2010/main" val="4182159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17</a:t>
            </a:fld>
            <a:endParaRPr lang="es-ES" dirty="0"/>
          </a:p>
        </p:txBody>
      </p:sp>
    </p:spTree>
    <p:extLst>
      <p:ext uri="{BB962C8B-B14F-4D97-AF65-F5344CB8AC3E}">
        <p14:creationId xmlns:p14="http://schemas.microsoft.com/office/powerpoint/2010/main" val="1552305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21</a:t>
            </a:fld>
            <a:endParaRPr lang="es-ES" dirty="0"/>
          </a:p>
        </p:txBody>
      </p:sp>
    </p:spTree>
    <p:extLst>
      <p:ext uri="{BB962C8B-B14F-4D97-AF65-F5344CB8AC3E}">
        <p14:creationId xmlns:p14="http://schemas.microsoft.com/office/powerpoint/2010/main" val="3759967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22</a:t>
            </a:fld>
            <a:endParaRPr lang="es-ES" dirty="0"/>
          </a:p>
        </p:txBody>
      </p:sp>
    </p:spTree>
    <p:extLst>
      <p:ext uri="{BB962C8B-B14F-4D97-AF65-F5344CB8AC3E}">
        <p14:creationId xmlns:p14="http://schemas.microsoft.com/office/powerpoint/2010/main" val="4145108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24</a:t>
            </a:fld>
            <a:endParaRPr lang="es-ES" dirty="0"/>
          </a:p>
        </p:txBody>
      </p:sp>
    </p:spTree>
    <p:extLst>
      <p:ext uri="{BB962C8B-B14F-4D97-AF65-F5344CB8AC3E}">
        <p14:creationId xmlns:p14="http://schemas.microsoft.com/office/powerpoint/2010/main" val="2668976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25</a:t>
            </a:fld>
            <a:endParaRPr lang="es-ES" dirty="0"/>
          </a:p>
        </p:txBody>
      </p:sp>
    </p:spTree>
    <p:extLst>
      <p:ext uri="{BB962C8B-B14F-4D97-AF65-F5344CB8AC3E}">
        <p14:creationId xmlns:p14="http://schemas.microsoft.com/office/powerpoint/2010/main" val="3382006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29</a:t>
            </a:fld>
            <a:endParaRPr lang="es-ES" dirty="0"/>
          </a:p>
        </p:txBody>
      </p:sp>
    </p:spTree>
    <p:extLst>
      <p:ext uri="{BB962C8B-B14F-4D97-AF65-F5344CB8AC3E}">
        <p14:creationId xmlns:p14="http://schemas.microsoft.com/office/powerpoint/2010/main" val="557935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33</a:t>
            </a:fld>
            <a:endParaRPr lang="es-ES" dirty="0"/>
          </a:p>
        </p:txBody>
      </p:sp>
    </p:spTree>
    <p:extLst>
      <p:ext uri="{BB962C8B-B14F-4D97-AF65-F5344CB8AC3E}">
        <p14:creationId xmlns:p14="http://schemas.microsoft.com/office/powerpoint/2010/main" val="1170546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36</a:t>
            </a:fld>
            <a:endParaRPr lang="es-ES" dirty="0"/>
          </a:p>
        </p:txBody>
      </p:sp>
    </p:spTree>
    <p:extLst>
      <p:ext uri="{BB962C8B-B14F-4D97-AF65-F5344CB8AC3E}">
        <p14:creationId xmlns:p14="http://schemas.microsoft.com/office/powerpoint/2010/main" val="2362236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37</a:t>
            </a:fld>
            <a:endParaRPr lang="es-ES" dirty="0"/>
          </a:p>
        </p:txBody>
      </p:sp>
    </p:spTree>
    <p:extLst>
      <p:ext uri="{BB962C8B-B14F-4D97-AF65-F5344CB8AC3E}">
        <p14:creationId xmlns:p14="http://schemas.microsoft.com/office/powerpoint/2010/main" val="1589268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39</a:t>
            </a:fld>
            <a:endParaRPr lang="es-ES" dirty="0"/>
          </a:p>
        </p:txBody>
      </p:sp>
    </p:spTree>
    <p:extLst>
      <p:ext uri="{BB962C8B-B14F-4D97-AF65-F5344CB8AC3E}">
        <p14:creationId xmlns:p14="http://schemas.microsoft.com/office/powerpoint/2010/main" val="3009319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40</a:t>
            </a:fld>
            <a:endParaRPr lang="es-ES" dirty="0"/>
          </a:p>
        </p:txBody>
      </p:sp>
    </p:spTree>
    <p:extLst>
      <p:ext uri="{BB962C8B-B14F-4D97-AF65-F5344CB8AC3E}">
        <p14:creationId xmlns:p14="http://schemas.microsoft.com/office/powerpoint/2010/main" val="184048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Orchid Garden</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41</a:t>
            </a:fld>
            <a:endParaRPr lang="es-ES" dirty="0"/>
          </a:p>
        </p:txBody>
      </p:sp>
    </p:spTree>
    <p:extLst>
      <p:ext uri="{BB962C8B-B14F-4D97-AF65-F5344CB8AC3E}">
        <p14:creationId xmlns:p14="http://schemas.microsoft.com/office/powerpoint/2010/main" val="4068203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Singapur</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B49FCE-375B-4673-9884-96DF5B9F0189}"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52</a:t>
            </a:fld>
            <a:endParaRPr lang="es-ES" dirty="0"/>
          </a:p>
        </p:txBody>
      </p:sp>
    </p:spTree>
    <p:extLst>
      <p:ext uri="{BB962C8B-B14F-4D97-AF65-F5344CB8AC3E}">
        <p14:creationId xmlns:p14="http://schemas.microsoft.com/office/powerpoint/2010/main" val="49624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53</a:t>
            </a:fld>
            <a:endParaRPr lang="es-ES" dirty="0"/>
          </a:p>
        </p:txBody>
      </p:sp>
    </p:spTree>
    <p:extLst>
      <p:ext uri="{BB962C8B-B14F-4D97-AF65-F5344CB8AC3E}">
        <p14:creationId xmlns:p14="http://schemas.microsoft.com/office/powerpoint/2010/main" val="3849451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55</a:t>
            </a:fld>
            <a:endParaRPr lang="es-ES" dirty="0"/>
          </a:p>
        </p:txBody>
      </p:sp>
    </p:spTree>
    <p:extLst>
      <p:ext uri="{BB962C8B-B14F-4D97-AF65-F5344CB8AC3E}">
        <p14:creationId xmlns:p14="http://schemas.microsoft.com/office/powerpoint/2010/main" val="23064416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56</a:t>
            </a:fld>
            <a:endParaRPr lang="es-ES" dirty="0"/>
          </a:p>
        </p:txBody>
      </p:sp>
    </p:spTree>
    <p:extLst>
      <p:ext uri="{BB962C8B-B14F-4D97-AF65-F5344CB8AC3E}">
        <p14:creationId xmlns:p14="http://schemas.microsoft.com/office/powerpoint/2010/main" val="28678163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57</a:t>
            </a:fld>
            <a:endParaRPr lang="es-ES" dirty="0"/>
          </a:p>
        </p:txBody>
      </p:sp>
    </p:spTree>
    <p:extLst>
      <p:ext uri="{BB962C8B-B14F-4D97-AF65-F5344CB8AC3E}">
        <p14:creationId xmlns:p14="http://schemas.microsoft.com/office/powerpoint/2010/main" val="28891177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58</a:t>
            </a:fld>
            <a:endParaRPr lang="es-ES" dirty="0"/>
          </a:p>
        </p:txBody>
      </p:sp>
    </p:spTree>
    <p:extLst>
      <p:ext uri="{BB962C8B-B14F-4D97-AF65-F5344CB8AC3E}">
        <p14:creationId xmlns:p14="http://schemas.microsoft.com/office/powerpoint/2010/main" val="24755269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p:txBody>
      </p:sp>
      <p:sp>
        <p:nvSpPr>
          <p:cNvPr id="4" name="3 Marcador de número de diapositiva"/>
          <p:cNvSpPr>
            <a:spLocks noGrp="1"/>
          </p:cNvSpPr>
          <p:nvPr>
            <p:ph type="sldNum" sz="quarter" idx="10"/>
          </p:nvPr>
        </p:nvSpPr>
        <p:spPr/>
        <p:txBody>
          <a:bodyPr/>
          <a:lstStyle/>
          <a:p>
            <a:fld id="{956FC663-FCB5-4FB9-A586-69FFA5875FD4}" type="slidenum">
              <a:rPr lang="es-ES" smtClean="0"/>
              <a:t>59</a:t>
            </a:fld>
            <a:endParaRPr lang="es-ES" dirty="0"/>
          </a:p>
        </p:txBody>
      </p:sp>
    </p:spTree>
    <p:extLst>
      <p:ext uri="{BB962C8B-B14F-4D97-AF65-F5344CB8AC3E}">
        <p14:creationId xmlns:p14="http://schemas.microsoft.com/office/powerpoint/2010/main" val="37184711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60</a:t>
            </a:fld>
            <a:endParaRPr lang="es-ES" dirty="0"/>
          </a:p>
        </p:txBody>
      </p:sp>
    </p:spTree>
    <p:extLst>
      <p:ext uri="{BB962C8B-B14F-4D97-AF65-F5344CB8AC3E}">
        <p14:creationId xmlns:p14="http://schemas.microsoft.com/office/powerpoint/2010/main" val="37440429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61</a:t>
            </a:fld>
            <a:endParaRPr lang="es-ES" dirty="0"/>
          </a:p>
        </p:txBody>
      </p:sp>
    </p:spTree>
    <p:extLst>
      <p:ext uri="{BB962C8B-B14F-4D97-AF65-F5344CB8AC3E}">
        <p14:creationId xmlns:p14="http://schemas.microsoft.com/office/powerpoint/2010/main" val="40617922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62</a:t>
            </a:fld>
            <a:endParaRPr lang="es-ES" dirty="0"/>
          </a:p>
        </p:txBody>
      </p:sp>
    </p:spTree>
    <p:extLst>
      <p:ext uri="{BB962C8B-B14F-4D97-AF65-F5344CB8AC3E}">
        <p14:creationId xmlns:p14="http://schemas.microsoft.com/office/powerpoint/2010/main" val="14891806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63</a:t>
            </a:fld>
            <a:endParaRPr lang="es-ES" dirty="0"/>
          </a:p>
        </p:txBody>
      </p:sp>
    </p:spTree>
    <p:extLst>
      <p:ext uri="{BB962C8B-B14F-4D97-AF65-F5344CB8AC3E}">
        <p14:creationId xmlns:p14="http://schemas.microsoft.com/office/powerpoint/2010/main" val="16279139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64</a:t>
            </a:fld>
            <a:endParaRPr lang="es-ES" dirty="0"/>
          </a:p>
        </p:txBody>
      </p:sp>
    </p:spTree>
    <p:extLst>
      <p:ext uri="{BB962C8B-B14F-4D97-AF65-F5344CB8AC3E}">
        <p14:creationId xmlns:p14="http://schemas.microsoft.com/office/powerpoint/2010/main" val="31488533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65</a:t>
            </a:fld>
            <a:endParaRPr lang="es-ES" dirty="0"/>
          </a:p>
        </p:txBody>
      </p:sp>
    </p:spTree>
    <p:extLst>
      <p:ext uri="{BB962C8B-B14F-4D97-AF65-F5344CB8AC3E}">
        <p14:creationId xmlns:p14="http://schemas.microsoft.com/office/powerpoint/2010/main" val="33034829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66</a:t>
            </a:fld>
            <a:endParaRPr lang="es-ES" dirty="0"/>
          </a:p>
        </p:txBody>
      </p:sp>
    </p:spTree>
    <p:extLst>
      <p:ext uri="{BB962C8B-B14F-4D97-AF65-F5344CB8AC3E}">
        <p14:creationId xmlns:p14="http://schemas.microsoft.com/office/powerpoint/2010/main" val="24782479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67</a:t>
            </a:fld>
            <a:endParaRPr lang="es-ES" dirty="0"/>
          </a:p>
        </p:txBody>
      </p:sp>
    </p:spTree>
    <p:extLst>
      <p:ext uri="{BB962C8B-B14F-4D97-AF65-F5344CB8AC3E}">
        <p14:creationId xmlns:p14="http://schemas.microsoft.com/office/powerpoint/2010/main" val="18022782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68</a:t>
            </a:fld>
            <a:endParaRPr lang="es-ES" dirty="0"/>
          </a:p>
        </p:txBody>
      </p:sp>
    </p:spTree>
    <p:extLst>
      <p:ext uri="{BB962C8B-B14F-4D97-AF65-F5344CB8AC3E}">
        <p14:creationId xmlns:p14="http://schemas.microsoft.com/office/powerpoint/2010/main" val="15793011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69</a:t>
            </a:fld>
            <a:endParaRPr lang="es-ES" dirty="0"/>
          </a:p>
        </p:txBody>
      </p:sp>
    </p:spTree>
    <p:extLst>
      <p:ext uri="{BB962C8B-B14F-4D97-AF65-F5344CB8AC3E}">
        <p14:creationId xmlns:p14="http://schemas.microsoft.com/office/powerpoint/2010/main" val="29197959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70</a:t>
            </a:fld>
            <a:endParaRPr lang="es-ES" dirty="0"/>
          </a:p>
        </p:txBody>
      </p:sp>
    </p:spTree>
    <p:extLst>
      <p:ext uri="{BB962C8B-B14F-4D97-AF65-F5344CB8AC3E}">
        <p14:creationId xmlns:p14="http://schemas.microsoft.com/office/powerpoint/2010/main" val="22873956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71</a:t>
            </a:fld>
            <a:endParaRPr lang="es-ES" dirty="0"/>
          </a:p>
        </p:txBody>
      </p:sp>
    </p:spTree>
    <p:extLst>
      <p:ext uri="{BB962C8B-B14F-4D97-AF65-F5344CB8AC3E}">
        <p14:creationId xmlns:p14="http://schemas.microsoft.com/office/powerpoint/2010/main" val="18917770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72</a:t>
            </a:fld>
            <a:endParaRPr lang="es-ES" dirty="0"/>
          </a:p>
        </p:txBody>
      </p:sp>
    </p:spTree>
    <p:extLst>
      <p:ext uri="{BB962C8B-B14F-4D97-AF65-F5344CB8AC3E}">
        <p14:creationId xmlns:p14="http://schemas.microsoft.com/office/powerpoint/2010/main" val="34630443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73</a:t>
            </a:fld>
            <a:endParaRPr lang="es-ES" dirty="0"/>
          </a:p>
        </p:txBody>
      </p:sp>
    </p:spTree>
    <p:extLst>
      <p:ext uri="{BB962C8B-B14F-4D97-AF65-F5344CB8AC3E}">
        <p14:creationId xmlns:p14="http://schemas.microsoft.com/office/powerpoint/2010/main" val="10746121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74</a:t>
            </a:fld>
            <a:endParaRPr lang="es-ES" dirty="0"/>
          </a:p>
        </p:txBody>
      </p:sp>
    </p:spTree>
    <p:extLst>
      <p:ext uri="{BB962C8B-B14F-4D97-AF65-F5344CB8AC3E}">
        <p14:creationId xmlns:p14="http://schemas.microsoft.com/office/powerpoint/2010/main" val="30828584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75</a:t>
            </a:fld>
            <a:endParaRPr lang="es-ES" dirty="0"/>
          </a:p>
        </p:txBody>
      </p:sp>
    </p:spTree>
    <p:extLst>
      <p:ext uri="{BB962C8B-B14F-4D97-AF65-F5344CB8AC3E}">
        <p14:creationId xmlns:p14="http://schemas.microsoft.com/office/powerpoint/2010/main" val="859787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76</a:t>
            </a:fld>
            <a:endParaRPr lang="es-ES" dirty="0"/>
          </a:p>
        </p:txBody>
      </p:sp>
    </p:spTree>
    <p:extLst>
      <p:ext uri="{BB962C8B-B14F-4D97-AF65-F5344CB8AC3E}">
        <p14:creationId xmlns:p14="http://schemas.microsoft.com/office/powerpoint/2010/main" val="24910486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77</a:t>
            </a:fld>
            <a:endParaRPr lang="es-ES" dirty="0"/>
          </a:p>
        </p:txBody>
      </p:sp>
    </p:spTree>
    <p:extLst>
      <p:ext uri="{BB962C8B-B14F-4D97-AF65-F5344CB8AC3E}">
        <p14:creationId xmlns:p14="http://schemas.microsoft.com/office/powerpoint/2010/main" val="2355797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78</a:t>
            </a:fld>
            <a:endParaRPr lang="es-ES" dirty="0"/>
          </a:p>
        </p:txBody>
      </p:sp>
    </p:spTree>
    <p:extLst>
      <p:ext uri="{BB962C8B-B14F-4D97-AF65-F5344CB8AC3E}">
        <p14:creationId xmlns:p14="http://schemas.microsoft.com/office/powerpoint/2010/main" val="5682467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79</a:t>
            </a:fld>
            <a:endParaRPr lang="es-ES" dirty="0"/>
          </a:p>
        </p:txBody>
      </p:sp>
    </p:spTree>
    <p:extLst>
      <p:ext uri="{BB962C8B-B14F-4D97-AF65-F5344CB8AC3E}">
        <p14:creationId xmlns:p14="http://schemas.microsoft.com/office/powerpoint/2010/main" val="24443496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80</a:t>
            </a:fld>
            <a:endParaRPr lang="es-ES" dirty="0"/>
          </a:p>
        </p:txBody>
      </p:sp>
    </p:spTree>
    <p:extLst>
      <p:ext uri="{BB962C8B-B14F-4D97-AF65-F5344CB8AC3E}">
        <p14:creationId xmlns:p14="http://schemas.microsoft.com/office/powerpoint/2010/main" val="20938873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81</a:t>
            </a:fld>
            <a:endParaRPr lang="es-ES" dirty="0"/>
          </a:p>
        </p:txBody>
      </p:sp>
    </p:spTree>
    <p:extLst>
      <p:ext uri="{BB962C8B-B14F-4D97-AF65-F5344CB8AC3E}">
        <p14:creationId xmlns:p14="http://schemas.microsoft.com/office/powerpoint/2010/main" val="29007016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82</a:t>
            </a:fld>
            <a:endParaRPr lang="es-ES" dirty="0"/>
          </a:p>
        </p:txBody>
      </p:sp>
    </p:spTree>
    <p:extLst>
      <p:ext uri="{BB962C8B-B14F-4D97-AF65-F5344CB8AC3E}">
        <p14:creationId xmlns:p14="http://schemas.microsoft.com/office/powerpoint/2010/main" val="14998818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83</a:t>
            </a:fld>
            <a:endParaRPr lang="es-ES" dirty="0"/>
          </a:p>
        </p:txBody>
      </p:sp>
    </p:spTree>
    <p:extLst>
      <p:ext uri="{BB962C8B-B14F-4D97-AF65-F5344CB8AC3E}">
        <p14:creationId xmlns:p14="http://schemas.microsoft.com/office/powerpoint/2010/main" val="6042769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84</a:t>
            </a:fld>
            <a:endParaRPr lang="es-ES" dirty="0"/>
          </a:p>
        </p:txBody>
      </p:sp>
    </p:spTree>
    <p:extLst>
      <p:ext uri="{BB962C8B-B14F-4D97-AF65-F5344CB8AC3E}">
        <p14:creationId xmlns:p14="http://schemas.microsoft.com/office/powerpoint/2010/main" val="4612802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85</a:t>
            </a:fld>
            <a:endParaRPr lang="es-ES" dirty="0"/>
          </a:p>
        </p:txBody>
      </p:sp>
    </p:spTree>
    <p:extLst>
      <p:ext uri="{BB962C8B-B14F-4D97-AF65-F5344CB8AC3E}">
        <p14:creationId xmlns:p14="http://schemas.microsoft.com/office/powerpoint/2010/main" val="2040077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86</a:t>
            </a:fld>
            <a:endParaRPr lang="es-ES" dirty="0"/>
          </a:p>
        </p:txBody>
      </p:sp>
    </p:spTree>
    <p:extLst>
      <p:ext uri="{BB962C8B-B14F-4D97-AF65-F5344CB8AC3E}">
        <p14:creationId xmlns:p14="http://schemas.microsoft.com/office/powerpoint/2010/main" val="13815693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87</a:t>
            </a:fld>
            <a:endParaRPr lang="es-ES" dirty="0"/>
          </a:p>
        </p:txBody>
      </p:sp>
    </p:spTree>
    <p:extLst>
      <p:ext uri="{BB962C8B-B14F-4D97-AF65-F5344CB8AC3E}">
        <p14:creationId xmlns:p14="http://schemas.microsoft.com/office/powerpoint/2010/main" val="5273931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88</a:t>
            </a:fld>
            <a:endParaRPr lang="es-ES" dirty="0"/>
          </a:p>
        </p:txBody>
      </p:sp>
    </p:spTree>
    <p:extLst>
      <p:ext uri="{BB962C8B-B14F-4D97-AF65-F5344CB8AC3E}">
        <p14:creationId xmlns:p14="http://schemas.microsoft.com/office/powerpoint/2010/main" val="20341450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93</a:t>
            </a:fld>
            <a:endParaRPr lang="es-ES" dirty="0"/>
          </a:p>
        </p:txBody>
      </p:sp>
    </p:spTree>
    <p:extLst>
      <p:ext uri="{BB962C8B-B14F-4D97-AF65-F5344CB8AC3E}">
        <p14:creationId xmlns:p14="http://schemas.microsoft.com/office/powerpoint/2010/main" val="29337283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94</a:t>
            </a:fld>
            <a:endParaRPr lang="es-ES" dirty="0"/>
          </a:p>
        </p:txBody>
      </p:sp>
    </p:spTree>
    <p:extLst>
      <p:ext uri="{BB962C8B-B14F-4D97-AF65-F5344CB8AC3E}">
        <p14:creationId xmlns:p14="http://schemas.microsoft.com/office/powerpoint/2010/main" val="23993439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95</a:t>
            </a:fld>
            <a:endParaRPr lang="es-ES" dirty="0"/>
          </a:p>
        </p:txBody>
      </p:sp>
    </p:spTree>
    <p:extLst>
      <p:ext uri="{BB962C8B-B14F-4D97-AF65-F5344CB8AC3E}">
        <p14:creationId xmlns:p14="http://schemas.microsoft.com/office/powerpoint/2010/main" val="21628146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96</a:t>
            </a:fld>
            <a:endParaRPr lang="es-ES" dirty="0"/>
          </a:p>
        </p:txBody>
      </p:sp>
    </p:spTree>
    <p:extLst>
      <p:ext uri="{BB962C8B-B14F-4D97-AF65-F5344CB8AC3E}">
        <p14:creationId xmlns:p14="http://schemas.microsoft.com/office/powerpoint/2010/main" val="406487015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98</a:t>
            </a:fld>
            <a:endParaRPr lang="es-ES" dirty="0"/>
          </a:p>
        </p:txBody>
      </p:sp>
    </p:spTree>
    <p:extLst>
      <p:ext uri="{BB962C8B-B14F-4D97-AF65-F5344CB8AC3E}">
        <p14:creationId xmlns:p14="http://schemas.microsoft.com/office/powerpoint/2010/main" val="28121914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99</a:t>
            </a:fld>
            <a:endParaRPr lang="es-ES" dirty="0"/>
          </a:p>
        </p:txBody>
      </p:sp>
    </p:spTree>
    <p:extLst>
      <p:ext uri="{BB962C8B-B14F-4D97-AF65-F5344CB8AC3E}">
        <p14:creationId xmlns:p14="http://schemas.microsoft.com/office/powerpoint/2010/main" val="15385023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100</a:t>
            </a:fld>
            <a:endParaRPr lang="es-ES" dirty="0"/>
          </a:p>
        </p:txBody>
      </p:sp>
    </p:spTree>
    <p:extLst>
      <p:ext uri="{BB962C8B-B14F-4D97-AF65-F5344CB8AC3E}">
        <p14:creationId xmlns:p14="http://schemas.microsoft.com/office/powerpoint/2010/main" val="30340763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101</a:t>
            </a:fld>
            <a:endParaRPr lang="es-ES" dirty="0"/>
          </a:p>
        </p:txBody>
      </p:sp>
    </p:spTree>
    <p:extLst>
      <p:ext uri="{BB962C8B-B14F-4D97-AF65-F5344CB8AC3E}">
        <p14:creationId xmlns:p14="http://schemas.microsoft.com/office/powerpoint/2010/main" val="19579090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102</a:t>
            </a:fld>
            <a:endParaRPr lang="es-ES" dirty="0"/>
          </a:p>
        </p:txBody>
      </p:sp>
    </p:spTree>
    <p:extLst>
      <p:ext uri="{BB962C8B-B14F-4D97-AF65-F5344CB8AC3E}">
        <p14:creationId xmlns:p14="http://schemas.microsoft.com/office/powerpoint/2010/main" val="5733089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103</a:t>
            </a:fld>
            <a:endParaRPr lang="es-ES" dirty="0"/>
          </a:p>
        </p:txBody>
      </p:sp>
    </p:spTree>
    <p:extLst>
      <p:ext uri="{BB962C8B-B14F-4D97-AF65-F5344CB8AC3E}">
        <p14:creationId xmlns:p14="http://schemas.microsoft.com/office/powerpoint/2010/main" val="27941557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104</a:t>
            </a:fld>
            <a:endParaRPr lang="es-ES" dirty="0"/>
          </a:p>
        </p:txBody>
      </p:sp>
    </p:spTree>
    <p:extLst>
      <p:ext uri="{BB962C8B-B14F-4D97-AF65-F5344CB8AC3E}">
        <p14:creationId xmlns:p14="http://schemas.microsoft.com/office/powerpoint/2010/main" val="32993468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105</a:t>
            </a:fld>
            <a:endParaRPr lang="es-ES" dirty="0"/>
          </a:p>
        </p:txBody>
      </p:sp>
    </p:spTree>
    <p:extLst>
      <p:ext uri="{BB962C8B-B14F-4D97-AF65-F5344CB8AC3E}">
        <p14:creationId xmlns:p14="http://schemas.microsoft.com/office/powerpoint/2010/main" val="12200969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Singapur</a:t>
            </a:r>
          </a:p>
          <a:p>
            <a:pPr eaLnBrk="1" hangingPunct="1">
              <a:spcBef>
                <a:spcPct val="0"/>
              </a:spcBef>
            </a:pPr>
            <a:r>
              <a:rPr lang="es-ES" altLang="es-ES" dirty="0"/>
              <a:t>.-Evolution Garden</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AC56FD-E269-4E61-A9E7-1DD5A95B7EB0}"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107</a:t>
            </a:fld>
            <a:endParaRPr lang="es-ES" dirty="0"/>
          </a:p>
        </p:txBody>
      </p:sp>
    </p:spTree>
    <p:extLst>
      <p:ext uri="{BB962C8B-B14F-4D97-AF65-F5344CB8AC3E}">
        <p14:creationId xmlns:p14="http://schemas.microsoft.com/office/powerpoint/2010/main" val="36886061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Singapur.-Bambues</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108</a:t>
            </a:fld>
            <a:endParaRPr lang="es-ES" dirty="0"/>
          </a:p>
        </p:txBody>
      </p:sp>
    </p:spTree>
    <p:extLst>
      <p:ext uri="{BB962C8B-B14F-4D97-AF65-F5344CB8AC3E}">
        <p14:creationId xmlns:p14="http://schemas.microsoft.com/office/powerpoint/2010/main" val="4676377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109</a:t>
            </a:fld>
            <a:endParaRPr lang="es-ES" dirty="0"/>
          </a:p>
        </p:txBody>
      </p:sp>
    </p:spTree>
    <p:extLst>
      <p:ext uri="{BB962C8B-B14F-4D97-AF65-F5344CB8AC3E}">
        <p14:creationId xmlns:p14="http://schemas.microsoft.com/office/powerpoint/2010/main" val="383731632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110</a:t>
            </a:fld>
            <a:endParaRPr lang="es-ES" dirty="0"/>
          </a:p>
        </p:txBody>
      </p:sp>
    </p:spTree>
    <p:extLst>
      <p:ext uri="{BB962C8B-B14F-4D97-AF65-F5344CB8AC3E}">
        <p14:creationId xmlns:p14="http://schemas.microsoft.com/office/powerpoint/2010/main" val="6069411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Singapur</a:t>
            </a:r>
          </a:p>
          <a:p>
            <a:pPr eaLnBrk="1" hangingPunct="1">
              <a:spcBef>
                <a:spcPct val="0"/>
              </a:spcBef>
            </a:pPr>
            <a:r>
              <a:rPr lang="es-ES" altLang="es-ES" dirty="0"/>
              <a:t>.-Bird Cage</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E46624-2D58-4D29-A3A8-48FE5B49DA3D}"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112</a:t>
            </a:fld>
            <a:endParaRPr lang="es-ES" dirty="0"/>
          </a:p>
        </p:txBody>
      </p:sp>
    </p:spTree>
    <p:extLst>
      <p:ext uri="{BB962C8B-B14F-4D97-AF65-F5344CB8AC3E}">
        <p14:creationId xmlns:p14="http://schemas.microsoft.com/office/powerpoint/2010/main" val="7341348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113</a:t>
            </a:fld>
            <a:endParaRPr lang="es-ES" dirty="0"/>
          </a:p>
        </p:txBody>
      </p:sp>
    </p:spTree>
    <p:extLst>
      <p:ext uri="{BB962C8B-B14F-4D97-AF65-F5344CB8AC3E}">
        <p14:creationId xmlns:p14="http://schemas.microsoft.com/office/powerpoint/2010/main" val="256480275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Singapur</a:t>
            </a:r>
          </a:p>
          <a:p>
            <a:endParaRPr lang="es-ES" dirty="0"/>
          </a:p>
        </p:txBody>
      </p:sp>
      <p:sp>
        <p:nvSpPr>
          <p:cNvPr id="4" name="3 Marcador de número de diapositiva"/>
          <p:cNvSpPr>
            <a:spLocks noGrp="1"/>
          </p:cNvSpPr>
          <p:nvPr>
            <p:ph type="sldNum" sz="quarter" idx="10"/>
          </p:nvPr>
        </p:nvSpPr>
        <p:spPr/>
        <p:txBody>
          <a:bodyPr/>
          <a:lstStyle/>
          <a:p>
            <a:fld id="{956FC663-FCB5-4FB9-A586-69FFA5875FD4}" type="slidenum">
              <a:rPr lang="es-ES" smtClean="0"/>
              <a:t>114</a:t>
            </a:fld>
            <a:endParaRPr lang="es-ES" dirty="0"/>
          </a:p>
        </p:txBody>
      </p:sp>
    </p:spTree>
    <p:extLst>
      <p:ext uri="{BB962C8B-B14F-4D97-AF65-F5344CB8AC3E}">
        <p14:creationId xmlns:p14="http://schemas.microsoft.com/office/powerpoint/2010/main" val="4091700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71755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76084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38154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815009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227844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75015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69745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27958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3640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47485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540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1120364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1 Título"/>
          <p:cNvSpPr>
            <a:spLocks noGrp="1"/>
          </p:cNvSpPr>
          <p:nvPr>
            <p:ph type="ctrTitle"/>
          </p:nvPr>
        </p:nvSpPr>
        <p:spPr>
          <a:xfrm>
            <a:off x="2286000" y="1196752"/>
            <a:ext cx="6390456" cy="2880320"/>
          </a:xfrm>
        </p:spPr>
        <p:txBody>
          <a:bodyPr/>
          <a:lstStyle/>
          <a:p>
            <a:r>
              <a:rPr lang="es-ES" altLang="es-ES" sz="3200" dirty="0"/>
              <a:t>ASIA.-LA VUELTA AL MUNDO </a:t>
            </a:r>
            <a:r>
              <a:rPr lang="es-ES" altLang="es-ES" sz="3200"/>
              <a:t>EN 885 </a:t>
            </a:r>
            <a:r>
              <a:rPr lang="es-ES" altLang="es-ES" sz="3200" dirty="0"/>
              <a:t>JARDINES.-</a:t>
            </a:r>
            <a:r>
              <a:rPr lang="es-ES" altLang="es-ES" dirty="0"/>
              <a:t>SINGAPUR.-</a:t>
            </a:r>
            <a:br>
              <a:rPr lang="es-ES" altLang="es-ES" dirty="0"/>
            </a:br>
            <a:r>
              <a:rPr lang="es-ES" altLang="es-ES" sz="2400" dirty="0"/>
              <a:t>NATIONAL ORCHID GARDEN Y JARDIN </a:t>
            </a:r>
            <a:r>
              <a:rPr lang="es-ES" altLang="es-ES" dirty="0"/>
              <a:t>botánico </a:t>
            </a:r>
          </a:p>
        </p:txBody>
      </p:sp>
      <p:sp>
        <p:nvSpPr>
          <p:cNvPr id="6146" name="2 Subtítulo"/>
          <p:cNvSpPr>
            <a:spLocks noGrp="1"/>
          </p:cNvSpPr>
          <p:nvPr>
            <p:ph type="subTitle" idx="1"/>
          </p:nvPr>
        </p:nvSpPr>
        <p:spPr>
          <a:xfrm>
            <a:off x="2483768" y="5157788"/>
            <a:ext cx="5212432" cy="1366837"/>
          </a:xfrm>
        </p:spPr>
        <p:txBody>
          <a:bodyPr/>
          <a:lstStyle/>
          <a:p>
            <a:pPr eaLnBrk="1" hangingPunct="1"/>
            <a:r>
              <a:rPr lang="es-ES" altLang="es-ES" dirty="0"/>
              <a:t>Selección de textos y fotografías por</a:t>
            </a:r>
          </a:p>
          <a:p>
            <a:pPr eaLnBrk="1" hangingPunct="1"/>
            <a:r>
              <a:rPr lang="es-ES" altLang="es-ES" dirty="0"/>
              <a:t>JOSE ELIAS BONELLS</a:t>
            </a:r>
          </a:p>
        </p:txBody>
      </p:sp>
    </p:spTree>
    <p:extLst>
      <p:ext uri="{BB962C8B-B14F-4D97-AF65-F5344CB8AC3E}">
        <p14:creationId xmlns:p14="http://schemas.microsoft.com/office/powerpoint/2010/main" val="1682436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3 Título"/>
          <p:cNvSpPr>
            <a:spLocks noGrp="1"/>
          </p:cNvSpPr>
          <p:nvPr>
            <p:ph type="title"/>
          </p:nvPr>
        </p:nvSpPr>
        <p:spPr>
          <a:xfrm>
            <a:off x="1259632" y="274638"/>
            <a:ext cx="6665168" cy="850106"/>
          </a:xfrm>
        </p:spPr>
        <p:txBody>
          <a:bodyPr/>
          <a:lstStyle/>
          <a:p>
            <a:pPr eaLnBrk="1" hangingPunct="1"/>
            <a:r>
              <a:rPr lang="es-ES" altLang="es-ES" dirty="0"/>
              <a:t>NATIONAL ORCHID GARDEN</a:t>
            </a:r>
          </a:p>
        </p:txBody>
      </p:sp>
      <p:sp>
        <p:nvSpPr>
          <p:cNvPr id="7171" name="4 Marcador de contenido"/>
          <p:cNvSpPr>
            <a:spLocks noGrp="1"/>
          </p:cNvSpPr>
          <p:nvPr>
            <p:ph sz="quarter" idx="1"/>
          </p:nvPr>
        </p:nvSpPr>
        <p:spPr>
          <a:xfrm>
            <a:off x="914400" y="1447800"/>
            <a:ext cx="7185992" cy="5076825"/>
          </a:xfrm>
        </p:spPr>
        <p:txBody>
          <a:bodyPr>
            <a:normAutofit lnSpcReduction="10000"/>
          </a:bodyPr>
          <a:lstStyle/>
          <a:p>
            <a:pPr eaLnBrk="1" hangingPunct="1"/>
            <a:r>
              <a:rPr lang="es-ES" altLang="es-ES" sz="2400" b="1" dirty="0"/>
              <a:t>National Orchid Garden</a:t>
            </a:r>
            <a:r>
              <a:rPr lang="es-ES" altLang="es-ES" sz="2400" dirty="0"/>
              <a:t> abrió sus puertas el 20 de octubre de 1995 por el ministro mentor Lee Kuan Yew   </a:t>
            </a:r>
          </a:p>
          <a:p>
            <a:pPr eaLnBrk="1" hangingPunct="1"/>
            <a:r>
              <a:rPr lang="es-ES" altLang="es-ES" sz="2400" dirty="0"/>
              <a:t>El Jardín Botánico de Singapur se ha desarrollado a lo largo de un concepto de tres núcleos.</a:t>
            </a:r>
          </a:p>
          <a:p>
            <a:pPr eaLnBrk="1" hangingPunct="1"/>
            <a:r>
              <a:rPr lang="es-ES" altLang="es-ES" sz="2400" dirty="0"/>
              <a:t> Los tres núcleos consisten en primer lugar, Tanglin que es el núcleo del patrimonio que conserva los viejos favoritos y encanto rústico de los jardines históricos, Central, que es la zona turística de los jardines; Bukit Timah que es la zona educativa y de ocio. </a:t>
            </a:r>
          </a:p>
          <a:p>
            <a:pPr eaLnBrk="1" hangingPunct="1"/>
            <a:r>
              <a:rPr lang="es-ES" altLang="es-ES" sz="2400" dirty="0"/>
              <a:t>Cada núcleo ofrece una gran variedad de atracciones. </a:t>
            </a:r>
          </a:p>
          <a:p>
            <a:pPr eaLnBrk="1" hangingPunct="1"/>
            <a:endParaRPr lang="es-ES" altLang="es-ES" dirty="0"/>
          </a:p>
        </p:txBody>
      </p:sp>
    </p:spTree>
    <p:extLst>
      <p:ext uri="{BB962C8B-B14F-4D97-AF65-F5344CB8AC3E}">
        <p14:creationId xmlns:p14="http://schemas.microsoft.com/office/powerpoint/2010/main" val="3155967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1125538"/>
            <a:ext cx="7041976" cy="5327798"/>
          </a:xfrm>
        </p:spPr>
        <p:txBody>
          <a:bodyPr>
            <a:normAutofit lnSpcReduction="10000"/>
          </a:bodyPr>
          <a:lstStyle/>
          <a:p>
            <a:pPr eaLnBrk="1" hangingPunct="1"/>
            <a:r>
              <a:rPr lang="es-ES" altLang="es-ES" sz="2400" dirty="0"/>
              <a:t>El jardín está situado en la colina más alta de los Jardines Botánicos de Singapur . </a:t>
            </a:r>
          </a:p>
          <a:p>
            <a:pPr eaLnBrk="1" hangingPunct="1"/>
            <a:r>
              <a:rPr lang="es-ES" altLang="es-ES" sz="2400" dirty="0"/>
              <a:t>Proporcionar un lugar para 60.000 orquídeas plantas - que consta de 400 especies e híbridos de más de 2.000 - son las tres hectáreas de laderas con cuidado y ajardinado. </a:t>
            </a:r>
          </a:p>
          <a:p>
            <a:pPr eaLnBrk="1" hangingPunct="1"/>
            <a:r>
              <a:rPr lang="es-ES" altLang="es-ES" sz="2400" dirty="0"/>
              <a:t>El concepto de diseño que presentan la exhibición de plantas en cuatro zonas de colores diferentes: la "primavera" zona con sus colores predominantes de tonos brillantes y vivos de oro, amarillo y crema, el "verano" la zona, con sus tonos mayores de rojos y rosas fuertes; el "otoño" zona de sombras madurando, y el "invierno" zona de fríos blancos y azules . </a:t>
            </a:r>
          </a:p>
          <a:p>
            <a:pPr eaLnBrk="1" hangingPunct="1"/>
            <a:endParaRPr lang="es-ES" altLang="es-ES" dirty="0"/>
          </a:p>
        </p:txBody>
      </p:sp>
    </p:spTree>
    <p:extLst>
      <p:ext uri="{BB962C8B-B14F-4D97-AF65-F5344CB8AC3E}">
        <p14:creationId xmlns:p14="http://schemas.microsoft.com/office/powerpoint/2010/main" val="2173010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113984" cy="5543550"/>
          </a:xfrm>
        </p:spPr>
        <p:txBody>
          <a:bodyPr>
            <a:normAutofit fontScale="92500"/>
          </a:bodyPr>
          <a:lstStyle/>
          <a:p>
            <a:pPr eaLnBrk="1" hangingPunct="1"/>
            <a:r>
              <a:rPr lang="es-ES" altLang="es-ES" sz="2400" dirty="0"/>
              <a:t>Una cuidadosa combinación de una selección de árboles, arbustos, hierbas y orquídeas (en su mayoría híbridos) con follaje y colores a juego floral representa la combinación de colores. </a:t>
            </a:r>
          </a:p>
          <a:p>
            <a:pPr eaLnBrk="1" hangingPunct="1"/>
            <a:r>
              <a:rPr lang="es-ES" altLang="es-ES" sz="2400" dirty="0"/>
              <a:t>Desde 1859, las orquídeas han sido estrechamente asociadas con el Jardín Botánico de Singapur .</a:t>
            </a:r>
          </a:p>
          <a:p>
            <a:pPr eaLnBrk="1" hangingPunct="1"/>
            <a:r>
              <a:rPr lang="es-ES" altLang="es-ES" sz="2400" dirty="0"/>
              <a:t> Los productos del programa de los Jardines "reproducción de orquídeas, que comenzó en 1928, merecen un lugar en donde se pueden mostrar en todo su esplendor”. </a:t>
            </a:r>
          </a:p>
          <a:p>
            <a:pPr eaLnBrk="1" hangingPunct="1"/>
            <a:r>
              <a:rPr lang="es-ES" altLang="es-ES" sz="2400" dirty="0"/>
              <a:t>El propio diseño de estas orquídeas es, se podría decir, "a mano" por parte del personal de los jardines hortícolas, dedicada a llevar a cabo los mejores en cualquier cruce híbrido. </a:t>
            </a:r>
          </a:p>
        </p:txBody>
      </p:sp>
    </p:spTree>
    <p:extLst>
      <p:ext uri="{BB962C8B-B14F-4D97-AF65-F5344CB8AC3E}">
        <p14:creationId xmlns:p14="http://schemas.microsoft.com/office/powerpoint/2010/main" val="451573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549275"/>
            <a:ext cx="7041976" cy="5470525"/>
          </a:xfrm>
        </p:spPr>
        <p:txBody>
          <a:bodyPr/>
          <a:lstStyle/>
          <a:p>
            <a:pPr eaLnBrk="1" hangingPunct="1"/>
            <a:r>
              <a:rPr lang="es-ES" altLang="es-ES" sz="2400" dirty="0"/>
              <a:t>Más de 1.000 especies e híbridos 2000 se encuentran ahora en la colección del Jardín ', y cada año, los híbridos más vibrante y más duraderos serán añadidas. </a:t>
            </a:r>
          </a:p>
          <a:p>
            <a:pPr eaLnBrk="1" hangingPunct="1"/>
            <a:r>
              <a:rPr lang="es-ES" altLang="es-ES" sz="2400" dirty="0"/>
              <a:t>Para que todos puedan admirar y disfrutar de su diversidad, riqueza y belleza, el Jardín Nacional de Orquídeas ofrece ahora una muestra permanente, la exhibición más grande de orquídeas en el mundo</a:t>
            </a:r>
            <a:r>
              <a:rPr lang="es-ES" altLang="es-ES" dirty="0"/>
              <a:t>.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134084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National Orchid Garden.-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7342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National Orchid Garden.-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6886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National Orchid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7291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National Orchid Garden.-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226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National Orchid Garden.-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261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National Orchid Garden.-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0242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National Orchid Garden.-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329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National Orchid Garden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483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Singapore Botanic.-3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2156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National Orchid Gardens.-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1059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National Orchid Gardens.-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490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National Orchid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156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National Orchid Gardens.-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1311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National Orchid Gardens.-x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2 Imagen" descr="Natioanal Orchid Gardens.-x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866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National Orchid Gardens.-x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794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National Orchid Garden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220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National Orchid Gardens.-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503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National Orchid Gardens.-x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135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National Orchid Gardens.-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108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National Orchid Gardens.-x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1395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National Orchid Gardens.-x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472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National Orchid Gardens.-x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2 Imagen" descr="National Orchid Gardens.-x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7145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03643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National Orchid Gardens.-x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9111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National Orchid Gardens.-x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35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National Orchid Gardens.-x2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854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National Orchid Gardens.-x2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996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National Orchid Gardens.-x2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2 Imagen" descr="National Orchid Gardens.-x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82132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National Orchid Gardens.-x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091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National Orchid Gardens.-x3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1975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National Orchid Gardens.-x3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5511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National Orchid Gardens.-x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5822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National Orchid Gardens.-x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8"/>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36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National Orchid Gardens.-x3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92011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National Orchid Gardesn.-x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9900" cy="701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9207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ingapopre Botanic.-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2685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Natonal Orchid Garden.-x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29469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p:txBody>
          <a:bodyPr/>
          <a:lstStyle/>
          <a:p>
            <a:pPr eaLnBrk="1" hangingPunct="1"/>
            <a:r>
              <a:rPr lang="es-ES" altLang="es-ES" dirty="0"/>
              <a:t>SINGAPUR BOTANIC GARDEN</a:t>
            </a:r>
          </a:p>
        </p:txBody>
      </p:sp>
      <p:sp>
        <p:nvSpPr>
          <p:cNvPr id="48131" name="2 Marcador de contenido"/>
          <p:cNvSpPr>
            <a:spLocks noGrp="1"/>
          </p:cNvSpPr>
          <p:nvPr>
            <p:ph sz="quarter" idx="1"/>
          </p:nvPr>
        </p:nvSpPr>
        <p:spPr>
          <a:xfrm>
            <a:off x="914401" y="1988840"/>
            <a:ext cx="6969968" cy="4030960"/>
          </a:xfrm>
        </p:spPr>
        <p:txBody>
          <a:bodyPr>
            <a:normAutofit/>
          </a:bodyPr>
          <a:lstStyle/>
          <a:p>
            <a:pPr eaLnBrk="1" hangingPunct="1"/>
            <a:r>
              <a:rPr lang="es-ES" altLang="es-ES" dirty="0"/>
              <a:t>El </a:t>
            </a:r>
            <a:r>
              <a:rPr lang="es-ES" altLang="es-ES" b="1" dirty="0"/>
              <a:t>Jardín Botánico de Singapur</a:t>
            </a:r>
            <a:r>
              <a:rPr lang="es-ES" altLang="es-ES" dirty="0"/>
              <a:t> es un jardín botánico de 74 – hectárea en Singapur .</a:t>
            </a:r>
          </a:p>
          <a:p>
            <a:pPr eaLnBrk="1" hangingPunct="1"/>
            <a:r>
              <a:rPr lang="es-ES" altLang="es-ES" dirty="0"/>
              <a:t> Es la mitad del tamaño de la Royal Botanic Gardens de Kew o alrededor de una quinta parte del tamaño de Central Park en Nueva York .</a:t>
            </a:r>
          </a:p>
          <a:p>
            <a:pPr eaLnBrk="1" hangingPunct="1"/>
            <a:r>
              <a:rPr lang="es-ES" altLang="es-ES" dirty="0"/>
              <a:t> Es el único jardín botánico en el mundo que se abre desde las 5 am a 12 am todos los días del año, y no cobra una cuota de admisión, a excepción del Jardín Nacional de Orquídeas .</a:t>
            </a:r>
          </a:p>
        </p:txBody>
      </p:sp>
    </p:spTree>
    <p:extLst>
      <p:ext uri="{BB962C8B-B14F-4D97-AF65-F5344CB8AC3E}">
        <p14:creationId xmlns:p14="http://schemas.microsoft.com/office/powerpoint/2010/main" val="6854903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sz="quarter" idx="1"/>
          </p:nvPr>
        </p:nvSpPr>
        <p:spPr>
          <a:xfrm>
            <a:off x="914400" y="836613"/>
            <a:ext cx="7113984" cy="5183187"/>
          </a:xfrm>
        </p:spPr>
        <p:txBody>
          <a:bodyPr/>
          <a:lstStyle/>
          <a:p>
            <a:pPr eaLnBrk="1" hangingPunct="1"/>
            <a:r>
              <a:rPr lang="es-ES" altLang="es-ES" dirty="0"/>
              <a:t>La distancia lineal entre los extremos norte y sur es de alrededor de 2,5 km.</a:t>
            </a:r>
          </a:p>
          <a:p>
            <a:pPr eaLnBrk="1" hangingPunct="1"/>
            <a:r>
              <a:rPr lang="es-ES" altLang="es-ES" dirty="0"/>
              <a:t>El primer "Jardín Botánico y Experimental" en Singapur fue establecido en 1822 por el Gobierno Hill en Fort Canning por Sir Stamford Raffles , el fundador del Singapur moderno y un entusiasta naturalista . </a:t>
            </a:r>
          </a:p>
          <a:p>
            <a:pPr eaLnBrk="1" hangingPunct="1"/>
            <a:r>
              <a:rPr lang="es-ES" altLang="es-ES" dirty="0"/>
              <a:t>La tarea principal del Jardín fue evaluar para el cultivo de cosechas que eran de importancia económica potencial, incluidos los frutos rendimiento, verduras, especias y otras materias primas. </a:t>
            </a:r>
          </a:p>
          <a:p>
            <a:pPr eaLnBrk="1" hangingPunct="1"/>
            <a:r>
              <a:rPr lang="es-ES" altLang="es-ES" dirty="0"/>
              <a:t>Este primer jardín fue cerrado en 1829.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4918761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Marcador de contenido"/>
          <p:cNvSpPr>
            <a:spLocks noGrp="1"/>
          </p:cNvSpPr>
          <p:nvPr>
            <p:ph sz="quarter" idx="1"/>
          </p:nvPr>
        </p:nvSpPr>
        <p:spPr>
          <a:xfrm>
            <a:off x="914400" y="549275"/>
            <a:ext cx="6969968" cy="5616575"/>
          </a:xfrm>
        </p:spPr>
        <p:txBody>
          <a:bodyPr>
            <a:normAutofit/>
          </a:bodyPr>
          <a:lstStyle/>
          <a:p>
            <a:pPr eaLnBrk="1" hangingPunct="1"/>
            <a:r>
              <a:rPr lang="es-ES" altLang="es-ES" dirty="0"/>
              <a:t>No fue sino hasta 30 años después que el actual Jardín Botánico de Singapur comenzó en 1859, cuando el Agri Horticultural Society le concedió 32 hectáreas de tierra en Tanglin por el gobierno colonial, que había obtenido por parte del comerciante Hoo Ah Kay , conocido como Whampoa, a cambio de tierras en Boat Quay . </a:t>
            </a:r>
          </a:p>
          <a:p>
            <a:pPr eaLnBrk="1" hangingPunct="1"/>
            <a:r>
              <a:rPr lang="es-ES" altLang="es-ES" dirty="0"/>
              <a:t>Laurence Niven fue contratado como superintendente y diseñador de jardines para convertir lo que eran esencialmente las plantaciones de maleza y una maraña de selva virgen en un parque público .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0594799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 El diseño de los jardines como en la actualidad se basa principalmente en el diseño de Niven. </a:t>
            </a:r>
          </a:p>
          <a:p>
            <a:r>
              <a:rPr lang="es-ES" dirty="0"/>
              <a:t>La Agri Horticultural Society, sin embargo, se quedó sin fondos y, en 1874, el gobierno colonial se hizo cargo de la gestión de los jardines.</a:t>
            </a:r>
          </a:p>
          <a:p>
            <a:r>
              <a:rPr lang="es-ES" dirty="0"/>
              <a:t>Las primeras plantas de Ficus llegaron a los jardines de Kew en 1877.</a:t>
            </a:r>
          </a:p>
          <a:p>
            <a:r>
              <a:rPr lang="es-ES" dirty="0"/>
              <a:t> Un naturalista, Henry Nicholas Ridley , o Ridley el loco como se le conocía, se convirtió en director de los jardines en 1888 y encabezó el cultivo del caucho. </a:t>
            </a:r>
          </a:p>
          <a:p>
            <a:r>
              <a:rPr lang="es-ES" dirty="0"/>
              <a:t>Éxito en sus experimentos con la plantación de caucho, Ridley convenció a los plantadores en Malasia a adoptar sus métodos. </a:t>
            </a:r>
          </a:p>
          <a:p>
            <a:endParaRPr lang="es-ES" dirty="0"/>
          </a:p>
          <a:p>
            <a:endParaRPr lang="es-ES" dirty="0"/>
          </a:p>
          <a:p>
            <a:endParaRPr lang="es-ES" dirty="0"/>
          </a:p>
        </p:txBody>
      </p:sp>
    </p:spTree>
    <p:extLst>
      <p:ext uri="{BB962C8B-B14F-4D97-AF65-F5344CB8AC3E}">
        <p14:creationId xmlns:p14="http://schemas.microsoft.com/office/powerpoint/2010/main" val="15835037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sz="quarter" idx="1"/>
          </p:nvPr>
        </p:nvSpPr>
        <p:spPr>
          <a:xfrm>
            <a:off x="914400" y="476250"/>
            <a:ext cx="7185992" cy="5543550"/>
          </a:xfrm>
        </p:spPr>
        <p:txBody>
          <a:bodyPr>
            <a:normAutofit fontScale="92500"/>
          </a:bodyPr>
          <a:lstStyle/>
          <a:p>
            <a:pPr marL="0" indent="0" eaLnBrk="1" hangingPunct="1">
              <a:buNone/>
            </a:pPr>
            <a:r>
              <a:rPr lang="es-ES" altLang="es-ES" dirty="0"/>
              <a:t> </a:t>
            </a:r>
          </a:p>
          <a:p>
            <a:pPr eaLnBrk="1" hangingPunct="1"/>
            <a:r>
              <a:rPr lang="es-ES" altLang="es-ES" dirty="0"/>
              <a:t>Los resultados fueron asombrosos; Malaya se convirtió en el primer productor y exportador de caucho natural.  </a:t>
            </a:r>
          </a:p>
          <a:p>
            <a:pPr eaLnBrk="1" hangingPunct="1"/>
            <a:r>
              <a:rPr lang="es-ES" altLang="es-ES" dirty="0"/>
              <a:t>Otro logro fue hibridación de las orquídeas  por el profesor Eric Holttum , director de los Jardines de 1925 a 1949.</a:t>
            </a:r>
          </a:p>
          <a:p>
            <a:r>
              <a:rPr lang="es-ES" altLang="es-ES" dirty="0"/>
              <a:t> Sus técnicas llevaron a Singapur a ser uno de los centros más importantes del mundo de las orquídeas y de su crecimiento comercial.</a:t>
            </a:r>
          </a:p>
          <a:p>
            <a:r>
              <a:rPr lang="es-ES" altLang="es-ES" dirty="0"/>
              <a:t>Durante la ocupación japonesa de Singapur desde 1942 hasta 1945, Hidezo Tanakadate profesor de geología de la Universidad de Tohoku Imperial , tomó el control de los Jardines Botánicos de Singapur y el Museo Raffles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716962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Marcador de contenido"/>
          <p:cNvSpPr>
            <a:spLocks noGrp="1"/>
          </p:cNvSpPr>
          <p:nvPr>
            <p:ph sz="quarter" idx="1"/>
          </p:nvPr>
        </p:nvSpPr>
        <p:spPr>
          <a:xfrm>
            <a:off x="914400" y="549275"/>
            <a:ext cx="7113984" cy="5470525"/>
          </a:xfrm>
        </p:spPr>
        <p:txBody>
          <a:bodyPr>
            <a:normAutofit/>
          </a:bodyPr>
          <a:lstStyle/>
          <a:p>
            <a:pPr eaLnBrk="1" hangingPunct="1"/>
            <a:r>
              <a:rPr lang="es-ES" altLang="es-ES" dirty="0"/>
              <a:t>En el comienzo de la ocupación, se aseguró de que no se produjeron saqueos en los jardines y el Museo. Ambas instituciones siguieron funcionando como instituciones científicas.</a:t>
            </a:r>
          </a:p>
          <a:p>
            <a:pPr eaLnBrk="1" hangingPunct="1"/>
            <a:r>
              <a:rPr lang="es-ES" altLang="es-ES" dirty="0"/>
              <a:t> Holttum y Edred John Henry Rincón , fueron internados en los jardines y las instrucciones para continuar sus trabajos de horticultura. </a:t>
            </a:r>
          </a:p>
          <a:p>
            <a:r>
              <a:rPr lang="es-ES" altLang="es-ES" dirty="0"/>
              <a:t>Los Jardines también fuero renombrados como Jardines Botánicos Shonan.</a:t>
            </a:r>
          </a:p>
          <a:p>
            <a:r>
              <a:rPr lang="es-ES" altLang="es-ES" dirty="0"/>
              <a:t> Más tarde ese año, el Dr. Kwan Koriba , un profesor retirado de la botánica de la Universidad Imperial de Tokio , llegó como Director de los Jardines, cargo que ocupó hasta el final de la guerra.</a:t>
            </a:r>
          </a:p>
          <a:p>
            <a:pPr eaLnBrk="1" hangingPunct="1"/>
            <a:endParaRPr lang="es-ES" altLang="es-ES" dirty="0"/>
          </a:p>
        </p:txBody>
      </p:sp>
    </p:spTree>
    <p:extLst>
      <p:ext uri="{BB962C8B-B14F-4D97-AF65-F5344CB8AC3E}">
        <p14:creationId xmlns:p14="http://schemas.microsoft.com/office/powerpoint/2010/main" val="11121271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Marcador de contenido"/>
          <p:cNvSpPr>
            <a:spLocks noGrp="1"/>
          </p:cNvSpPr>
          <p:nvPr>
            <p:ph sz="quarter" idx="1"/>
          </p:nvPr>
        </p:nvSpPr>
        <p:spPr>
          <a:xfrm>
            <a:off x="914400" y="620713"/>
            <a:ext cx="7113984" cy="5399087"/>
          </a:xfrm>
        </p:spPr>
        <p:txBody>
          <a:bodyPr>
            <a:normAutofit/>
          </a:bodyPr>
          <a:lstStyle/>
          <a:p>
            <a:pPr eaLnBrk="1" hangingPunct="1"/>
            <a:r>
              <a:rPr lang="es-ES" altLang="es-ES" dirty="0"/>
              <a:t>Después de la guerra, el Jardín fue devuelto al control de los británicos. Henderson Murray Ross , curador del Herbario de antes de la guerra, logró Holttum como director desde 1949 hasta 1954. </a:t>
            </a:r>
          </a:p>
          <a:p>
            <a:pPr eaLnBrk="1" hangingPunct="1"/>
            <a:r>
              <a:rPr lang="es-ES" altLang="es-ES" dirty="0"/>
              <a:t>Con el tiempo los jardines han jugado un papel importante en la "ecologización de Singapur" y la campaña de la Ciudad Jardín durante los años de la independencia.</a:t>
            </a:r>
          </a:p>
          <a:p>
            <a:r>
              <a:rPr lang="es-ES" altLang="es-ES" dirty="0"/>
              <a:t>El Jardín Botánico de Singapur tiene un pequeño bosque tropical de alrededor de seis hectáreas de extensión, que es más antiguo que el propio jardín.</a:t>
            </a:r>
          </a:p>
        </p:txBody>
      </p:sp>
    </p:spTree>
    <p:extLst>
      <p:ext uri="{BB962C8B-B14F-4D97-AF65-F5344CB8AC3E}">
        <p14:creationId xmlns:p14="http://schemas.microsoft.com/office/powerpoint/2010/main" val="4526019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549275"/>
            <a:ext cx="7185992" cy="5470525"/>
          </a:xfrm>
        </p:spPr>
        <p:txBody>
          <a:bodyPr>
            <a:normAutofit/>
          </a:bodyPr>
          <a:lstStyle/>
          <a:p>
            <a:pPr eaLnBrk="1" hangingPunct="1"/>
            <a:r>
              <a:rPr lang="es-ES" altLang="es-ES" dirty="0"/>
              <a:t>La selva y su primo mayor en la reserva natural de Bukit Timah se encuentran dentro de los límites de la ciudad de Singapur. </a:t>
            </a:r>
          </a:p>
          <a:p>
            <a:pPr eaLnBrk="1" hangingPunct="1"/>
            <a:r>
              <a:rPr lang="es-ES" altLang="es-ES" dirty="0"/>
              <a:t>Singapur es una de las dos únicas grandes ciudades con una selva tropical dentro de los límites de su ciudad, siendo la otra la Floresta de Tijuca , en Río de Janeiro.</a:t>
            </a:r>
          </a:p>
          <a:p>
            <a:pPr eaLnBrk="1" hangingPunct="1"/>
            <a:r>
              <a:rPr lang="es-ES" altLang="es-ES" dirty="0"/>
              <a:t>El  Jardín evolución de 9´9´has. se encuentra dentro de la zona núcleo central de los jardines. Cuenta la evolución de la historia de la vida vegetal en la Tierra a lo largo de los siglos.</a:t>
            </a:r>
          </a:p>
          <a:p>
            <a:r>
              <a:rPr lang="es-ES" altLang="es-ES" dirty="0"/>
              <a:t> Situado junto al Jardín Nacional de Orquídeas, el jardín de una hectárea, reúne a los miembros de la familia Zingiberaceae.</a:t>
            </a:r>
          </a:p>
          <a:p>
            <a:pPr eaLnBrk="1" hangingPunct="1"/>
            <a:endParaRPr lang="es-ES" altLang="es-ES" dirty="0"/>
          </a:p>
        </p:txBody>
      </p:sp>
    </p:spTree>
    <p:extLst>
      <p:ext uri="{BB962C8B-B14F-4D97-AF65-F5344CB8AC3E}">
        <p14:creationId xmlns:p14="http://schemas.microsoft.com/office/powerpoint/2010/main" val="27040414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914400" y="549275"/>
            <a:ext cx="7041976" cy="5470525"/>
          </a:xfrm>
        </p:spPr>
        <p:txBody>
          <a:bodyPr/>
          <a:lstStyle/>
          <a:p>
            <a:pPr eaLnBrk="1" hangingPunct="1"/>
            <a:r>
              <a:rPr lang="es-ES" altLang="es-ES" dirty="0"/>
              <a:t>El jardín dispone de un restaurante llamado restaurante Halia. </a:t>
            </a:r>
          </a:p>
          <a:p>
            <a:pPr eaLnBrk="1" hangingPunct="1"/>
            <a:r>
              <a:rPr lang="es-ES" altLang="es-ES" dirty="0"/>
              <a:t>También hay un punto de desembarque a lo largo de la avenida Tyersall, así como una cascada.</a:t>
            </a:r>
          </a:p>
          <a:p>
            <a:pPr eaLnBrk="1" hangingPunct="1"/>
            <a:r>
              <a:rPr lang="es-ES" altLang="es-ES" dirty="0"/>
              <a:t> El jardín fue inaugurado oficialmente en 2003 y se hizo cargo del lugar dejado vacante por el anterior gabinete Orchid.</a:t>
            </a:r>
          </a:p>
        </p:txBody>
      </p:sp>
    </p:spTree>
    <p:extLst>
      <p:ext uri="{BB962C8B-B14F-4D97-AF65-F5344CB8AC3E}">
        <p14:creationId xmlns:p14="http://schemas.microsoft.com/office/powerpoint/2010/main" val="23620932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Singapore.-Ent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6441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Singapopre.-Entr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1249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ingapore Botanic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628438" cy="872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7878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SingaporeBotanicalGardens.-Puert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0403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Singa`pore Botanic.-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1818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SIN Singapore Orchid Garden orchids 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03299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inga`popre Botanic.-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05454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inga`pore botanic_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41823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inga`pore.-gdncity3t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79786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inga`pore.-sundae072sfc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75244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ingap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701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National Orchid Gardens.-x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94659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Singapore 05 05 Singapore Botanic Gardens National Orchid Garden vanda Miss Joaquim Orch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5357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Singapore (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5824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Singapore (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10565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Singapore (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7706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Singapore (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17168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sINGAPORE .-hORT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7812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Singapore .-Labrador Par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9109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ingapore Botani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8234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ingapore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112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Singapore Botanic Gardens National Orchid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5456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ingapore Botanic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10643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ingapore Botanic.-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3970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ingapore Botanic.-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8311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ingapore Botanic.-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5737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ingapore Botanic.-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53347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Singapore Botanic.-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47864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Singapore Botanic.-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16010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Singapore Botanic.-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88818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Singapore Botanic.-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9179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Singapore Botanic.-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 y="0"/>
            <a:ext cx="9105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5741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Singapore Botanic.-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268075" cy="845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0561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Singapore Botanic.-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7303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2 Imagen" descr="Singapore Botanic.-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9002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Singapore Botanic.-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84554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Singapore Botanic.-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40352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Singapore Botanic.-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47264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Singapore Botanic.-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01828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Singapore Botanic.-2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59948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Singapore Botanic.-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1803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Singapore Botanic.-2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02641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Singapore Botanic.-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42110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Singapore Botanic.-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9246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SINGAPORE Botanic.-waterf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8327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Singapore bOTANIC.-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45055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Singapore Botanic.-2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03435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Singapore Botanic.-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10042525"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3926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Singapore Botanic.-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2 Imagen" descr="Singapore Botanic.-3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2223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Singapore Botanic.-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4281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Singapore Botanic.-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1848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ingaporeBotanicGardens.-x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8189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ingapore-botanic-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6833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Singapore_Botanic_Gardens_Zingiberaceaed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57387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ingapore_Botanic_Gardens_Palm_Vall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72606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Singapore_Botanic_Gardens,_Evolution_Garden_22,_Sep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5112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Singapore_Botanic_Gardens,_Bukit_Timah_Core,_Sep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1813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Singapore_Botanic_Gardens,_Bamboos_3,_Sep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7159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Singapore_botanic_garden_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2907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Singapore_Botanic_Gardens,_Bamboos_2,_Sep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3870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ingapore.-bird-c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85571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Singapore Botanic.-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66216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ingapore Botanic.-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9139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Singapore.-Botanic.-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91124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TotalTime>
  <Words>1678</Words>
  <Application>Microsoft Office PowerPoint</Application>
  <PresentationFormat>Presentación en pantalla (4:3)</PresentationFormat>
  <Paragraphs>215</Paragraphs>
  <Slides>114</Slides>
  <Notes>80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114</vt:i4>
      </vt:variant>
    </vt:vector>
  </HeadingPairs>
  <TitlesOfParts>
    <vt:vector size="119" baseType="lpstr">
      <vt:lpstr>Calibri</vt:lpstr>
      <vt:lpstr>Century Schoolbook</vt:lpstr>
      <vt:lpstr>Wingdings</vt:lpstr>
      <vt:lpstr>Wingdings 2</vt:lpstr>
      <vt:lpstr>2_Default Theme</vt:lpstr>
      <vt:lpstr>ASIA.-LA VUELTA AL MUNDO EN 885 JARDINES.-SINGAPUR.- NATIONAL ORCHID GARDEN Y JARDIN botánico </vt:lpstr>
      <vt:lpstr>NATIONAL ORCHID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SINGAPUR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JARDINES.-SINGAPUR jardin botanico de singapur</dc:title>
  <dc:creator>Josep</dc:creator>
  <cp:lastModifiedBy>Usuario</cp:lastModifiedBy>
  <cp:revision>7</cp:revision>
  <dcterms:created xsi:type="dcterms:W3CDTF">2014-02-10T06:25:47Z</dcterms:created>
  <dcterms:modified xsi:type="dcterms:W3CDTF">2018-03-02T10:44:39Z</dcterms:modified>
</cp:coreProperties>
</file>