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95"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3260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D2B1CA-F3AC-4E81-BD5B-47D2EE92A7E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3D9BA-7C0E-4AF3-9B18-32E4B42D33E0}" type="slidenum">
              <a:rPr lang="es-ES" smtClean="0"/>
              <a:t>‹Nº›</a:t>
            </a:fld>
            <a:endParaRPr lang="es-ES" dirty="0"/>
          </a:p>
        </p:txBody>
      </p:sp>
    </p:spTree>
    <p:extLst>
      <p:ext uri="{BB962C8B-B14F-4D97-AF65-F5344CB8AC3E}">
        <p14:creationId xmlns:p14="http://schemas.microsoft.com/office/powerpoint/2010/main" val="198542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1C04DE-EA4B-450D-8DED-9F372CED09DA}" type="slidenum">
              <a:rPr lang="es-ES_tradnl" altLang="es-ES">
                <a:solidFill>
                  <a:prstClr val="black"/>
                </a:solidFill>
                <a:latin typeface="Arial" pitchFamily="34" charset="0"/>
              </a:rPr>
              <a:pPr eaLnBrk="1" hangingPunct="1"/>
              <a:t>4</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 Tropical Garden.-Pattaya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CD937A-3F0B-4C7A-9FCE-BED3E5A8451F}"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70D2F7-FFF8-4EF4-93BB-7521AAA2C912}"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52EAAE-9637-4DFB-B029-01BEF4FE6B8F}"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DF7F97-64DC-4ABF-80E8-6BB406B4FF8E}"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6BB95F-5BB2-4066-ACEE-7A252A284E19}"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5DEC27-CA40-4388-9202-5051970AA745}"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9848EF-390E-41F5-B936-793BB8CE3BEF}"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C6D7AF-7240-40E3-8AC4-40C8D9865015}"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Nooch.-Celosias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A11000-2FB6-4819-975F-F6EC0BC2EBEB}"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BF0CD3-B98C-4FBD-9FA2-D0B23E69F47C}"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4D5B8F-FA82-4D55-9E4C-BD459EC0F728}"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E424AE-05CA-410E-AA80-7B650814A6C1}"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6F1DED-B76C-4C6F-AAD0-2D09418AADEE}"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Noon Nooch.-Cycas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2EB14B-1405-4F8E-9D94-ADCB62C71BDE}"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F072EF-9B59-45F9-8C42-B61FFE72316C}"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463A1D-4FED-460F-AF6D-1BC3F24F2B41}"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4A1928-48D2-4555-875A-C9295BCE9AF0}"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058307-F5CE-455C-A281-2F01872B7804}"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Noon Nooch.-Bismarkias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90CF77-1FFE-41B0-A62F-89AADD001611}"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58C8A2-1F27-46E7-B4B1-BD069B8610C3}"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81DE1D-F2D4-4D32-AE46-000D1798A17E}"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0397E6-F327-42BC-97EA-5F0F6C268A12}"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AF5F2F-7838-42C4-875A-B9D2C279EBE8}"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C8697C-0126-4ABC-9CC3-CAFC61489CBC}"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1C3533-946B-41DA-BB7B-AFB588070277}"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D26154-5093-41A0-A9C1-0FFD948A503F}"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A00AC6-FC6C-4196-B99B-01C83E647CA2}"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E5E42F-7405-42FE-9C9E-AE0E9A73D7CC}"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51F818-E7AD-49D6-B541-D4742B0715F1}"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70D8AE-1952-4340-8675-B701E6288ABB}"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6462ED-E0C7-4F78-B7C2-951715EE270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4E198C-554F-444B-87B6-E81B21B1A84E}"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F4DDB4-6E4F-4352-8397-2F38DDCFCADA}"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B473F3-837D-4925-8FAE-54C80F39EA5B}"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79380B-4B90-4582-9AC5-CDDA16C2CCDD}"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A49030-3EBF-4875-A6DA-A296EEFCCCA8}"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C9A37D-F180-4C6A-A0AB-D1AE3C9EE817}"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A23BB2-6050-41F6-9C88-9F0C402D9CF8}"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8925CD-1D33-4709-AF42-B22CC4C75616}"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1344CF-EBED-40C1-95F4-98CE745844B8}"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CAE874-664D-4521-9316-4C721B504E10}"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6DAF45-42FC-4B6C-875C-83621CE707FD}"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82D328-804D-4741-8334-6A4B7826EE6A}"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CD89AE-8071-406E-8E78-C5D7F9992914}"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D8CCE5-3A4B-4EA6-B5CE-20CB34717B10}"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85650E-9C83-499D-BED5-77B0185BA485}"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D7CBB9-A618-4E9A-8EC9-2D1022F876E4}"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D6A045-AFA2-4D87-82A0-5885FC6C6DC0}"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0DEE92-2C91-4F50-9902-72EBD49E02A4}"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Garden.-Kuala Lumpur</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BDF676-1365-4050-90EB-DCDF718BF969}"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3A262F-096D-4C0A-8EA9-026EDB1B4D8B}"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4B6684-3737-471D-8B8B-69F124EA7DF7}"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1BA4C1-F564-457B-9A84-0D32B453F72D}"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Ggarden</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C8AE7D-CBD3-4299-AE43-8A8E66B3AECE}"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3FE3E9-8559-46B5-BC35-54B83B128A63}"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1FAC4D-75AF-4896-943B-BD022232C163}"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CC770C-32BB-41C6-B7E5-C1C1CF73B5F8}"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A1C319-79EC-4BA5-AA22-32EDAD5358B7}"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C05D4A-A5E7-474B-BEB2-BB7CCC3883C8}"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Kualña Lumpur Orchid Garden</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F6C912-E856-4055-98F0-B7E08EE2709E}"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Nepenthes</a:t>
            </a: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B194E7-829A-40DD-A67D-5054D5241103}"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B962D1-7482-4405-9122-DB609FED7780}"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BFC78D-758D-4A18-A3EB-EBCD4349B0CC}"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Orchid Gardens.-Malasia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3FFA9B-02A3-40FF-84C4-693E5F3AEC66}"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Orchid Garden.-Malasia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Pamplemousses Botanical Garden</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9A332C-9BF5-45D3-AF86-AA25FD416F16}"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 Botanical Garden</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809C4C-D436-4DF2-A4C8-250371B99544}"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Pamplemousses Botanical Garden</a:t>
            </a: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5CE525-68CF-4CA6-87BA-0AE06C421E7F}"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BFFC5F-6C7E-463F-9DB2-4F799FEFE012}"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3529BE-D76F-41D3-A500-C34B4FDD5793}"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Pamplemousses Tropical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64FECE-A294-4C3B-972E-445615B120E6}"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9452D9-E34E-45F2-A8A8-C7D709AB2682}"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85066D-452F-4995-BC9E-E040BB8F13DA}"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 Botanic Garden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DA05E6-1BA8-4329-980C-0338BEFFD874}"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C9687C-7E00-4216-A177-F5BAEB4CB774}"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FB7825-5263-4812-8E02-A858C908792E}"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BFF0B3-D1C2-428A-A26D-940DA182BF0F}"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88FC3F-DDA6-4F3F-8575-E4BB4FCE52D8}"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D9A3F8-1AEA-4971-AD8E-6A458DD8567D}"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 </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A80DEF-4593-4503-AF8B-7FF9F5DC3E5A}"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5EFEEE-1F81-4B5A-AF50-14A77367C24E}"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Sikirit Botanic Garden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F4FF2-0F55-4A7F-9939-93E48CA70655}"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Sikirit Botanic Garden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86196F-AC9D-479B-B2F4-4EFB5DBCC999}"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Ravenala madagascariensis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B74279-FAAE-4EAE-A0A4-954877C79977}"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Ravenala madagascariensis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Albuca fastigiata</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F01C06-9A86-4314-AE1D-E56A2C0D4FBF}"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The Hobart Garden</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B1B70C-27CC-42DE-BBF3-AAD77F734832}"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The Hobart Garden</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5960EB-6A64-45AD-99B9-92C2EBDF8BBC}"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Hobart Botanical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B6EACF-EDAC-42AD-91A2-B93D17C6DEA3}"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B168E3-B6C0-46C0-B4D6-3504F72F8422}"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Tasmania.-The Hobart Garden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95AA06-9C27-44A6-9987-053AA265546C}"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 The Hobart Garden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BAFCCC-6292-463F-B662-FAF4DCC08F64}"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Tasmania.-The Hobart Garden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090A72-0FA9-432A-ABDF-69AF70181A3A}"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Tasmanian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D99BEF-EF6D-4C0F-B07B-451636438F36}"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Tasmanian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FF47FB-D9AA-4ADE-AD2B-50D4414166A4}"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Bromelias en Tailandia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1AC3CC-F3C0-4A8C-971E-CCBA5E3AC287}"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DBA541-A8DC-47BD-A38A-DAEC742353E1}"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AFFF59-4B21-4987-AB40-C1321BA0B4B4}"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953A54-A2A2-4688-B2D6-0D397EB55E9E}"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Bouganvilleas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6665B8-3A53-4D82-AD4B-9E0DAD7BF8A3}"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Bouganvilleas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F49C61-42D6-4DBF-8CC8-0743F2AC019F}"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Washarein Gardens.-Pattaya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004630-33F3-40A9-9DAD-7E52A65F9402}"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Tasmania.-Arcadia Arboretum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3EDBE4-4CD2-4DE1-8C56-30C3233B9EE0}"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Hotel Sukhothai.-Taiwán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3A4B16-7BB9-451B-996B-F08EEE24F8BA}"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AD81C3-448A-47F1-AF09-BA2406BA692A}"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Pavillon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5E6BFE-B1D8-411B-8CBF-52978931F5D1}"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D7645-3AD5-45AF-9D7B-2E1B200439EF}"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Paviment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2DFE04-3C3C-4CAD-B2CE-6521F9A3DCBB}"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Privat Garden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059005-6C76-4039-BAAD-ECE1260018F4}"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1F7907-817F-4269-B059-EB4B693DAAE7}"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0753A9-5F80-42E9-B89C-B7464C255FFC}"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7ADF11-1E1A-43C6-B4CA-B11C89498971}"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Pond</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Taiwán.-Jardines verticales</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128</a:t>
            </a:fld>
            <a:endParaRPr lang="es-ES" dirty="0"/>
          </a:p>
        </p:txBody>
      </p:sp>
    </p:spTree>
    <p:extLst>
      <p:ext uri="{BB962C8B-B14F-4D97-AF65-F5344CB8AC3E}">
        <p14:creationId xmlns:p14="http://schemas.microsoft.com/office/powerpoint/2010/main" val="28196277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Taiwán.-.-Te Gardens</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5456B7-6309-4967-888C-34D8CC49B1ED}"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Taiwán.-Recolectando hojas de té</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130</a:t>
            </a:fld>
            <a:endParaRPr lang="es-ES" dirty="0"/>
          </a:p>
        </p:txBody>
      </p:sp>
    </p:spTree>
    <p:extLst>
      <p:ext uri="{BB962C8B-B14F-4D97-AF65-F5344CB8AC3E}">
        <p14:creationId xmlns:p14="http://schemas.microsoft.com/office/powerpoint/2010/main" val="23516722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131</a:t>
            </a:fld>
            <a:endParaRPr lang="es-ES" dirty="0"/>
          </a:p>
        </p:txBody>
      </p:sp>
    </p:spTree>
    <p:extLst>
      <p:ext uri="{BB962C8B-B14F-4D97-AF65-F5344CB8AC3E}">
        <p14:creationId xmlns:p14="http://schemas.microsoft.com/office/powerpoint/2010/main" val="23933778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132</a:t>
            </a:fld>
            <a:endParaRPr lang="es-ES" dirty="0"/>
          </a:p>
        </p:txBody>
      </p:sp>
    </p:spTree>
    <p:extLst>
      <p:ext uri="{BB962C8B-B14F-4D97-AF65-F5344CB8AC3E}">
        <p14:creationId xmlns:p14="http://schemas.microsoft.com/office/powerpoint/2010/main" val="403394848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133</a:t>
            </a:fld>
            <a:endParaRPr lang="es-ES" dirty="0"/>
          </a:p>
        </p:txBody>
      </p:sp>
    </p:spTree>
    <p:extLst>
      <p:ext uri="{BB962C8B-B14F-4D97-AF65-F5344CB8AC3E}">
        <p14:creationId xmlns:p14="http://schemas.microsoft.com/office/powerpoint/2010/main" val="29288572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134</a:t>
            </a:fld>
            <a:endParaRPr lang="es-ES" dirty="0"/>
          </a:p>
        </p:txBody>
      </p:sp>
    </p:spTree>
    <p:extLst>
      <p:ext uri="{BB962C8B-B14F-4D97-AF65-F5344CB8AC3E}">
        <p14:creationId xmlns:p14="http://schemas.microsoft.com/office/powerpoint/2010/main" val="15478521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b="1" dirty="0">
                <a:latin typeface="Arial" pitchFamily="34" charset="0"/>
                <a:cs typeface="Arial" pitchFamily="34" charset="0"/>
              </a:rPr>
              <a:t>Garden of the Generalissimos at CiHu Mausoleom of Chiang Kai Shek in TaoYuan County</a:t>
            </a:r>
            <a:endParaRPr lang="es-ES" altLang="es-ES" dirty="0">
              <a:latin typeface="Arial" pitchFamily="34" charset="0"/>
              <a:cs typeface="Arial" pitchFamily="34" charset="0"/>
            </a:endParaRP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C1AE27-45C3-4FC5-98F3-E9AABA5F3ABC}"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AC8239-2A9A-4BEF-905E-802E1C94BF08}"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Museo</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5A9539-41DA-4DB8-A301-CD5B4FD92700}"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FF4569-2AFF-4B3C-817A-11E5528D9DCD}"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Taiwán.-Crystal Palace</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26B921-7C40-4EED-9D88-D7AA9B8F3F8C}"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Gardeners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59235D-E3BE-4E4A-8B2B-8BD213184D10}"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Temple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upload.wikimedia.org/wikipedia/commons/9/93/Gardenology.org-IMG_7356_qsbg11mar.jpg"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commons/1/1b/Albuca_fastigiata_in_Hobart.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97.xml.rels><?xml version="1.0" encoding="UTF-8" standalone="yes"?>
<Relationships xmlns="http://schemas.openxmlformats.org/package/2006/relationships"><Relationship Id="rId3" Type="http://schemas.openxmlformats.org/officeDocument/2006/relationships/hyperlink" Target="http://upload.wikimedia.org/wikipedia/en/4/48/Hobart_Botanical_Gardens.pn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hyperlink" Target="http://3.bp.blogspot.com/__vtdww36Kbg/TOtj1q26vfI/AAAAAAAApoE/mXHC0Dnw1kU/s1600/Taipei+International+Flora+Expo+205.jp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32.xml.rels><?xml version="1.0" encoding="UTF-8" standalone="yes"?>
<Relationships xmlns="http://schemas.openxmlformats.org/package/2006/relationships"><Relationship Id="rId3" Type="http://schemas.openxmlformats.org/officeDocument/2006/relationships/hyperlink" Target="http://1.bp.blogspot.com/__vtdww36Kbg/TOtkLG1nKdI/AAAAAAAApoI/HdmXfW6Bg7A/s1600/Taipei+International+Flora+Expo+203.jpg" TargetMode="External"/><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33.xml.rels><?xml version="1.0" encoding="UTF-8" standalone="yes"?>
<Relationships xmlns="http://schemas.openxmlformats.org/package/2006/relationships"><Relationship Id="rId3" Type="http://schemas.openxmlformats.org/officeDocument/2006/relationships/hyperlink" Target="http://3.bp.blogspot.com/__vtdww36Kbg/TOtkfgGDunI/AAAAAAAApoM/PIQsWbrg2Kw/s1600/Taipei+International+Flora+Expo+207.jpg" TargetMode="External"/><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21.jpeg"/></Relationships>
</file>

<file path=ppt/slides/_rels/slide134.xml.rels><?xml version="1.0" encoding="UTF-8" standalone="yes"?>
<Relationships xmlns="http://schemas.openxmlformats.org/package/2006/relationships"><Relationship Id="rId3" Type="http://schemas.openxmlformats.org/officeDocument/2006/relationships/hyperlink" Target="http://3.bp.blogspot.com/__vtdww36Kbg/TOtky9kaVhI/AAAAAAAApoQ/ILheEU7hvgg/s1600/Taipei+International+Flora+Expo+206.jpg"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13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246440" cy="4248472"/>
          </a:xfrm>
        </p:spPr>
        <p:txBody>
          <a:bodyPr>
            <a:normAutofit fontScale="90000"/>
          </a:bodyPr>
          <a:lstStyle/>
          <a:p>
            <a:r>
              <a:rPr lang="es-ES" sz="3600" dirty="0"/>
              <a:t>ASIA.-LA VUELTA AL MUNDO EN 885 JARDINES.-</a:t>
            </a:r>
            <a:r>
              <a:rPr lang="es-ES" sz="3200" dirty="0"/>
              <a:t>TAILANDIA.-Noon Nooch Tropical Gardens.-Kuala Lumpur Orchid Gardens.-Pamplemousse Botanical Garden.-Queen Sikirit Botanic Garden.-The Hobart Garden.-Taiwan Gardens</a:t>
            </a:r>
          </a:p>
        </p:txBody>
      </p:sp>
      <p:sp>
        <p:nvSpPr>
          <p:cNvPr id="3" name="2 Subtítulo"/>
          <p:cNvSpPr>
            <a:spLocks noGrp="1"/>
          </p:cNvSpPr>
          <p:nvPr>
            <p:ph type="subTitle" idx="1"/>
          </p:nvPr>
        </p:nvSpPr>
        <p:spPr>
          <a:xfrm>
            <a:off x="2555776" y="5028182"/>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27584" y="476672"/>
            <a:ext cx="7772400" cy="1714500"/>
          </a:xfrm>
        </p:spPr>
        <p:txBody>
          <a:bodyPr/>
          <a:lstStyle/>
          <a:p>
            <a:pPr eaLnBrk="1" hangingPunct="1"/>
            <a:r>
              <a:rPr lang="es-ES_tradnl" altLang="es-ES" sz="3200" dirty="0">
                <a:solidFill>
                  <a:schemeClr val="tx1"/>
                </a:solidFill>
                <a:latin typeface="Candara" panose="020E0502030303020204" pitchFamily="34" charset="0"/>
              </a:rPr>
              <a:t>NOON NOOCH TROPICAL GARDENS</a:t>
            </a:r>
            <a:br>
              <a:rPr lang="es-ES_tradnl" altLang="es-ES" sz="3200" dirty="0">
                <a:solidFill>
                  <a:schemeClr val="tx1"/>
                </a:solidFill>
                <a:latin typeface="Candara" panose="020E0502030303020204" pitchFamily="34" charset="0"/>
              </a:rPr>
            </a:br>
            <a:r>
              <a:rPr lang="es-ES_tradnl" altLang="es-ES" sz="3200" dirty="0">
                <a:solidFill>
                  <a:schemeClr val="tx1"/>
                </a:solidFill>
                <a:latin typeface="Candara" panose="020E0502030303020204" pitchFamily="34" charset="0"/>
              </a:rPr>
              <a:t>PATTAYA.-TAILANDIA</a:t>
            </a:r>
          </a:p>
        </p:txBody>
      </p:sp>
      <p:sp>
        <p:nvSpPr>
          <p:cNvPr id="7171" name="Rectangle 3"/>
          <p:cNvSpPr>
            <a:spLocks noGrp="1" noChangeArrowheads="1"/>
          </p:cNvSpPr>
          <p:nvPr>
            <p:ph sz="quarter" idx="1"/>
          </p:nvPr>
        </p:nvSpPr>
        <p:spPr>
          <a:xfrm>
            <a:off x="914400" y="2349500"/>
            <a:ext cx="7185992" cy="3670300"/>
          </a:xfrm>
        </p:spPr>
        <p:txBody>
          <a:bodyPr/>
          <a:lstStyle/>
          <a:p>
            <a:pPr eaLnBrk="1" hangingPunct="1">
              <a:lnSpc>
                <a:spcPct val="90000"/>
              </a:lnSpc>
            </a:pPr>
            <a:r>
              <a:rPr lang="es-ES_tradnl" altLang="es-ES" dirty="0"/>
              <a:t>En 1954 Mr.Pisit y la Sra.Noognooch Tansacha compraron 24 ha. de tierras en Rolling Hills para una plantación de frutales.</a:t>
            </a:r>
          </a:p>
          <a:p>
            <a:pPr eaLnBrk="1" hangingPunct="1">
              <a:lnSpc>
                <a:spcPct val="90000"/>
              </a:lnSpc>
            </a:pPr>
            <a:r>
              <a:rPr lang="es-ES_tradnl" altLang="es-ES" dirty="0"/>
              <a:t>Renombrados jardines mundiales influyeron a la Sra.Noognooch en transformar sus huertas en un jardín tropical de atraccion turística, con casas tailandesas, restaurantes, piscinas..etc.…</a:t>
            </a:r>
          </a:p>
        </p:txBody>
      </p:sp>
    </p:spTree>
    <p:extLst>
      <p:ext uri="{BB962C8B-B14F-4D97-AF65-F5344CB8AC3E}">
        <p14:creationId xmlns:p14="http://schemas.microsoft.com/office/powerpoint/2010/main" val="3319183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899592" y="1484313"/>
            <a:ext cx="6912768" cy="4646612"/>
          </a:xfrm>
        </p:spPr>
        <p:txBody>
          <a:bodyPr/>
          <a:lstStyle/>
          <a:p>
            <a:pPr eaLnBrk="1" hangingPunct="1"/>
            <a:r>
              <a:rPr lang="es-ES_tradnl" altLang="es-ES" dirty="0"/>
              <a:t>El jardín abre en 1980 y es su hijo el que lo gestiona. El jardín recibe unas 2.000 visitas diarias.</a:t>
            </a:r>
          </a:p>
          <a:p>
            <a:pPr eaLnBrk="1" hangingPunct="1"/>
            <a:r>
              <a:rPr lang="es-ES_tradnl" altLang="es-ES" dirty="0"/>
              <a:t>El jardín se dedica a la investigación y preservación de especies tailandesas.</a:t>
            </a:r>
          </a:p>
          <a:p>
            <a:pPr eaLnBrk="1" hangingPunct="1"/>
            <a:r>
              <a:rPr lang="es-ES_tradnl" altLang="es-ES" dirty="0"/>
              <a:t>Posee una de las colecciones más documentadas del mundo sobre Cicadáceas.</a:t>
            </a:r>
          </a:p>
          <a:p>
            <a:pPr eaLnBrk="1" hangingPunct="1"/>
            <a:r>
              <a:rPr lang="es-ES_tradnl" altLang="es-ES" dirty="0"/>
              <a:t>Esta especializado en Zingiberáceas Alpinias, Ginger y también en Bouganvilleas, Crotons, Plumerias, Hoyas etc.…</a:t>
            </a:r>
          </a:p>
        </p:txBody>
      </p:sp>
    </p:spTree>
    <p:extLst>
      <p:ext uri="{BB962C8B-B14F-4D97-AF65-F5344CB8AC3E}">
        <p14:creationId xmlns:p14="http://schemas.microsoft.com/office/powerpoint/2010/main" val="215072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ong Nooch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90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ong N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77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065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Nong Nooch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13391"/>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208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55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88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724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74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17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37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Nong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351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670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474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18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26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387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38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361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54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687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Noon Noch_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001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Noon Nooch en Patta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019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Noon Noo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464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Noon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43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248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293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732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90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333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315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190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3548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916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485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186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782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553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671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953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503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646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914400" y="274638"/>
            <a:ext cx="7772400" cy="706437"/>
          </a:xfrm>
        </p:spPr>
        <p:txBody>
          <a:bodyPr/>
          <a:lstStyle/>
          <a:p>
            <a:pPr eaLnBrk="1" hangingPunct="1"/>
            <a:r>
              <a:rPr lang="es-ES" altLang="es-ES" dirty="0"/>
              <a:t>Kuala Lumpur Orchid Gardens</a:t>
            </a:r>
          </a:p>
        </p:txBody>
      </p:sp>
      <p:sp>
        <p:nvSpPr>
          <p:cNvPr id="52227" name="2 Marcador de contenido"/>
          <p:cNvSpPr>
            <a:spLocks noGrp="1"/>
          </p:cNvSpPr>
          <p:nvPr>
            <p:ph sz="quarter" idx="1"/>
          </p:nvPr>
        </p:nvSpPr>
        <p:spPr>
          <a:xfrm>
            <a:off x="914400" y="1125538"/>
            <a:ext cx="7185992" cy="5903862"/>
          </a:xfrm>
        </p:spPr>
        <p:txBody>
          <a:bodyPr>
            <a:normAutofit lnSpcReduction="10000"/>
          </a:bodyPr>
          <a:lstStyle/>
          <a:p>
            <a:r>
              <a:rPr lang="es-ES" altLang="es-ES" dirty="0"/>
              <a:t>Situado en la turística zona del Lago de Jardines de Kuala Lumpur, Malasia, el Jardín de Orquídeas y del hibisco es un centro de experiencia y excelencia en el cultivo de estas dos familias de plantas atractivas. </a:t>
            </a:r>
            <a:r>
              <a:rPr lang="es-ES" altLang="es-ES" b="1" dirty="0"/>
              <a:t> </a:t>
            </a:r>
          </a:p>
          <a:p>
            <a:r>
              <a:rPr lang="es-ES" altLang="es-ES" dirty="0"/>
              <a:t>Estos jardines fueron establecidos en 1986, durante el período en que Malasia estaba empezando a beneficiarse de las ganancias de su industria petrolera. Se encuentra frente a la Parque de las Aves y está muy cerca de los edificios del Parlamento de edad.</a:t>
            </a:r>
          </a:p>
          <a:p>
            <a:r>
              <a:rPr lang="es-ES" altLang="es-ES" dirty="0"/>
              <a:t> El parque cubre aproximadamente dos hectáreas de tierra en la parte más alta de la zona del lago Gardens y está rodeado de árboles y exuberante vegetación.</a:t>
            </a:r>
            <a:br>
              <a:rPr lang="es-ES" altLang="es-ES" dirty="0"/>
            </a:br>
            <a:br>
              <a:rPr lang="es-ES" altLang="es-ES" dirty="0"/>
            </a:br>
            <a:endParaRPr lang="es-ES" altLang="es-ES" dirty="0"/>
          </a:p>
        </p:txBody>
      </p:sp>
    </p:spTree>
    <p:extLst>
      <p:ext uri="{BB962C8B-B14F-4D97-AF65-F5344CB8AC3E}">
        <p14:creationId xmlns:p14="http://schemas.microsoft.com/office/powerpoint/2010/main" val="1268456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lh6.ggpht.com/_I-N1yU4eCHQ/R-i6P-WC8NI/AAAAAAAAAJM/rhMuLLtud30/Malaysia%200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6168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lh6.ggpht.com/-dvazlS6x_mg/R-i6E-WC8KI/AAAAAAAAAI0/zp4y1BMQjuM/s640/Malaysia%252520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14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lh5.ggpht.com/-_rN3MOucMKQ/R-i6IuWC8LI/AAAAAAAAAI8/-XjF9IlxJo0/s640/Malaysia%2525200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999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lh4.ggpht.com/-_0KnjLQZeng/R-i6MeWC8MI/AAAAAAAAAJE/BamEz2HM6YA/s640/Malaysia%252520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309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lh4.ggpht.com/-B4oGlklTSzA/R-i6VeWC8PI/AAAAAAAAAJc/Rm-PYrbpfSs/s640/Malaysia%2525200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7864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tatic.panoramio.com/photos/original/21672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569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tatic.panoramio.com/photos/original/246557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5786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rchid Garden, Kuala Lump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277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lh5.ggpht.com/-jYdm_nWnssc/SY4twEX2xDI/AAAAAAAABPY/rULBPfhBWyk/s640/Malaysia%252520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240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lh4.ggpht.com/-DRezuItAEO4/SY4tyJPhHAI/AAAAAAAABPw/sU_rm8oBwtk/s640/Malaysia%25252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069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lh4.ggpht.com/-KM3fxQ1PX80/SY4ty_nepiI/AAAAAAAABP4/Et69CD34Bvo/s640/Malaysia%252520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7322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lh6.ggpht.com/-B1GRSAxIHII/SY4tzQNysaI/AAAAAAAABQA/5NiLZBwxy3Y/s640/Malaysia%252520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119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lh4.ggpht.com/-j_d_GUGU63o/SY4t0PDlY1I/AAAAAAAABQI/0-OxN38DbOI/s640/Malaysia%252520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92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lh4.ggpht.com/-1WMqSDdZ3b0/SY4t0mJ70mI/AAAAAAAABQQ/Au3ABUhd5-4/s640/Malaysia%252520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2484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lh3.ggpht.com/-oVfd0p9TS7U/SY4t2NoM-9I/AAAAAAAABQg/B-6C3BTvuRQ/s640/Malaysia%252520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2236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lh5.ggpht.com/-GjyLzafEw5g/SY4t3ahpLxI/AAAAAAAABQw/UihJuhEgKSA/s640/Malaysia%252520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345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lh4.ggpht.com/-DrISw5Py_uw/SY4t5zuq8QI/AAAAAAAABRU/6azTAtWmqUU/s640/Malaysia%252520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092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lh6.ggpht.com/-6hLrBErNOck/SY4t7-K8ToI/AAAAAAAABRs/AYvzxNGjd7I/s640/Malaysia%25252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972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lh5.ggpht.com/-3cD4ULmiTTg/SY4t8osU7mI/AAAAAAAABR0/n8NJkKGmXyM/s640/Malaysia%2525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0505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lh5.ggpht.com/-GPJgTXcaOQA/SY4t-1mHePI/AAAAAAAABSU/rNVJctBuKq0/s512/Malaysia%25252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http://lh5.ggpht.com/-fT_6i83P0F0/SY4t9Bf2mPI/AAAAAAAABR8/HBbZmujYBP0/s512/Malaysia%252520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785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lh3.ggpht.com/-gxK0ujiwkZ4/SY4uATnLVPI/AAAAAAAABSk/QeyOLzZe0SQ/s640/Malaysia%252520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426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Orchi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0432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922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p:txBody>
          <a:bodyPr/>
          <a:lstStyle/>
          <a:p>
            <a:pPr eaLnBrk="1" hangingPunct="1"/>
            <a:r>
              <a:rPr lang="es-ES" altLang="es-ES" dirty="0"/>
              <a:t>Pamplemousse Botanical Garden</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Pamplemousses</a:t>
            </a:r>
            <a:r>
              <a:rPr lang="es-ES" dirty="0"/>
              <a:t>, es un jardín botánico que se encuentra situado en el «Distrito Concejo de Pamplemousses», en la parte norte de la isla de </a:t>
            </a:r>
            <a:r>
              <a:rPr lang="es-ES" i="1" dirty="0"/>
              <a:t>Mauricio</a:t>
            </a:r>
            <a:r>
              <a:rPr lang="es-ES" dirty="0"/>
              <a:t> cerca de Port-Louis, y anteriormente era conocido como “Jardin de Mon Plaisir”, debido al nombre de la mansión que aquí se construyó.</a:t>
            </a:r>
          </a:p>
          <a:p>
            <a:pPr marL="274320" indent="-274320" eaLnBrk="1" fontAlgn="auto" hangingPunct="1">
              <a:spcBef>
                <a:spcPts val="580"/>
              </a:spcBef>
              <a:spcAft>
                <a:spcPts val="0"/>
              </a:spcAft>
              <a:buFont typeface="Wingdings 2"/>
              <a:buChar char=""/>
              <a:defRPr/>
            </a:pPr>
            <a:r>
              <a:rPr lang="es-ES" dirty="0"/>
              <a:t>Fue creado por el gobernador </a:t>
            </a:r>
            <a:r>
              <a:rPr lang="es-ES" i="1" dirty="0"/>
              <a:t>Mahé de La Bourdonnais</a:t>
            </a:r>
            <a:r>
              <a:rPr lang="es-ES" dirty="0"/>
              <a:t>, transformado por el botánico Pierre Poivre en el siglo XVIII, completado por el horticultor británico James Duncan y últimamente en 1988, rebautizado como Jardín Botánico </a:t>
            </a:r>
            <a:r>
              <a:rPr lang="es-ES" i="1" dirty="0"/>
              <a:t>Sir Seewoosagur Ramgoolam</a:t>
            </a:r>
            <a:r>
              <a:rPr lang="es-ES" dirty="0"/>
              <a:t> en honor del padre de la independencia de Mauricio.</a:t>
            </a:r>
          </a:p>
        </p:txBody>
      </p:sp>
    </p:spTree>
    <p:extLst>
      <p:ext uri="{BB962C8B-B14F-4D97-AF65-F5344CB8AC3E}">
        <p14:creationId xmlns:p14="http://schemas.microsoft.com/office/powerpoint/2010/main" val="1350104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6265118"/>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Le Jardin Botánico de Pamplemousses es un Jardín botánico que presenta un gran número de especies vegetales importadas, así como especies endémicas de la Isla Mauricio.</a:t>
            </a:r>
          </a:p>
          <a:p>
            <a:pPr marL="274320" indent="-274320" eaLnBrk="1" fontAlgn="auto" hangingPunct="1">
              <a:spcBef>
                <a:spcPts val="580"/>
              </a:spcBef>
              <a:spcAft>
                <a:spcPts val="0"/>
              </a:spcAft>
              <a:buFont typeface="Wingdings 2"/>
              <a:buChar char=""/>
              <a:defRPr/>
            </a:pPr>
            <a:r>
              <a:rPr lang="es-ES" dirty="0"/>
              <a:t>Detrás de la imponente verja blanca de hierro forjado de la entrada, se encuentra la </a:t>
            </a:r>
            <a:r>
              <a:rPr lang="es-ES" i="1" dirty="0"/>
              <a:t>Avenue La Bourdonnais</a:t>
            </a:r>
            <a:r>
              <a:rPr lang="es-ES" dirty="0"/>
              <a:t>, aquí se levanta un enorme baobab, y a uno y otro lado hileras de inmensas palmas Latania repletas de Lianas y de Philodendron, que los envuelven con su exuberancia tropical.</a:t>
            </a:r>
          </a:p>
          <a:p>
            <a:pPr marL="274320" indent="-274320" eaLnBrk="1" fontAlgn="auto" hangingPunct="1">
              <a:spcBef>
                <a:spcPts val="580"/>
              </a:spcBef>
              <a:spcAft>
                <a:spcPts val="0"/>
              </a:spcAft>
              <a:buFont typeface="Wingdings 2"/>
              <a:buChar char=""/>
              <a:defRPr/>
            </a:pPr>
            <a:r>
              <a:rPr lang="es-ES" dirty="0"/>
              <a:t>Aquí se encuentran reunidas una gran cantidad de especies y variedades de nenúfares gigantes con los grandes estanques de </a:t>
            </a:r>
            <a:r>
              <a:rPr lang="es-ES" i="1" dirty="0"/>
              <a:t>Victoria regia</a:t>
            </a:r>
            <a:r>
              <a:rPr lang="es-ES" dirty="0"/>
              <a:t> y de lotos (</a:t>
            </a:r>
            <a:r>
              <a:rPr lang="es-ES" i="1" dirty="0"/>
              <a:t>Nelumbo nucifera</a:t>
            </a:r>
            <a:r>
              <a:rPr lang="es-ES" dirty="0"/>
              <a:t>), un bosquete de bambús dorados provenientes de la India, las palmas de Raphia un Baniano de unos doscientos años, y un gran número de especias.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045657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620713"/>
            <a:ext cx="6825952" cy="5399087"/>
          </a:xfrm>
        </p:spPr>
        <p:txBody>
          <a:bodyPr/>
          <a:lstStyle/>
          <a:p>
            <a:pPr eaLnBrk="1" hangingPunct="1"/>
            <a:r>
              <a:rPr lang="es-ES" altLang="es-ES" dirty="0"/>
              <a:t>Hay ninguna rotulación de las plantas dignas de ser conocidas tales como : baobabs, agathis, árboles emparentados con las araucarias, una gran colección de palmeras donde se encuentra la </a:t>
            </a:r>
            <a:r>
              <a:rPr lang="es-ES" altLang="es-ES" i="1" dirty="0"/>
              <a:t>talipot</a:t>
            </a:r>
            <a:r>
              <a:rPr lang="es-ES" altLang="es-ES" dirty="0"/>
              <a:t> (Corypha australis), que florece a los 40 años  poco antes de morir.</a:t>
            </a:r>
          </a:p>
          <a:p>
            <a:pPr eaLnBrk="1" hangingPunct="1"/>
            <a:endParaRPr lang="es-ES" altLang="es-ES" dirty="0"/>
          </a:p>
        </p:txBody>
      </p:sp>
    </p:spTree>
    <p:extLst>
      <p:ext uri="{BB962C8B-B14F-4D97-AF65-F5344CB8AC3E}">
        <p14:creationId xmlns:p14="http://schemas.microsoft.com/office/powerpoint/2010/main" val="38208239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tatic.panoramio.com/photos/original/63507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7179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tatic.panoramio.com/photos/original/63508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1669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upload.wikimedia.org/wikipedia/commons/3/37/Pamplemouss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41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4" descr="http://dodoilemaurice.free.fr/images/pamplemousses/Princess%20Anne%20Jardin%20de%20Pamplemouss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9870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amplemouss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577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Pamplemou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15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2571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2039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6216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eaLnBrk="1" hangingPunct="1"/>
            <a:r>
              <a:rPr lang="es-ES" altLang="es-ES" dirty="0"/>
              <a:t>Queen Sikirit Botanic Garden</a:t>
            </a:r>
          </a:p>
        </p:txBody>
      </p:sp>
      <p:sp>
        <p:nvSpPr>
          <p:cNvPr id="88067" name="2 Marcador de contenido"/>
          <p:cNvSpPr>
            <a:spLocks noGrp="1"/>
          </p:cNvSpPr>
          <p:nvPr>
            <p:ph sz="quarter" idx="1"/>
          </p:nvPr>
        </p:nvSpPr>
        <p:spPr/>
        <p:txBody>
          <a:bodyPr/>
          <a:lstStyle/>
          <a:p>
            <a:pPr eaLnBrk="1" hangingPunct="1"/>
            <a:r>
              <a:rPr lang="es-ES" altLang="es-ES" b="1" dirty="0"/>
              <a:t>El Sirikit Botanical Garden</a:t>
            </a:r>
            <a:r>
              <a:rPr lang="es-ES" altLang="es-ES" dirty="0"/>
              <a:t> en Amphoe Mae Rim , provincia de Chiang Mai , Tailandia fue inaugurado en 1992 y se mantiene bajo los auspicios del Ministerio tailandés de Recursos Naturales y Medio Ambiente . </a:t>
            </a:r>
          </a:p>
          <a:p>
            <a:pPr eaLnBrk="1" hangingPunct="1"/>
            <a:r>
              <a:rPr lang="es-ES" altLang="es-ES" dirty="0"/>
              <a:t>El propósito de la instalación es de realizar y promover la investigación botánica, la biodiversidad y conservar los recursos naturales de Tailandia de la planta. </a:t>
            </a:r>
          </a:p>
          <a:p>
            <a:pPr eaLnBrk="1" hangingPunct="1"/>
            <a:r>
              <a:rPr lang="es-ES" altLang="es-ES" dirty="0"/>
              <a:t>Originalmente llamado el Jardín Botánico de Mae Sa, que recibió el nombre de Sirikit, la Reina de Tailandia en 1994. </a:t>
            </a:r>
          </a:p>
        </p:txBody>
      </p:sp>
    </p:spTree>
    <p:extLst>
      <p:ext uri="{BB962C8B-B14F-4D97-AF65-F5344CB8AC3E}">
        <p14:creationId xmlns:p14="http://schemas.microsoft.com/office/powerpoint/2010/main" val="4238752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laptopgardener.com/wordpress/wp-content/uploads/2011/05/IMG_64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1644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laptopgardener.com/wordpress/wp-content/uploads/2011/06/HRH-Princess-Maha-Chakri-Sirindhorn-Herb-Garde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0104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laptopgardener.com/wordpress/wp-content/uploads/2011/05/IMG_6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836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laptopgardener.com/wordpress/wp-content/uploads/2011/05/IMG_64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0943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i.images.cdn.fotopedia.com/154r509v8jcbi-bG2NXCnclrY-hd/Bangkok/Parks/Queen_Sirikit_Park/Queen_Sirikit_Park-Gravel-Hard_landscape_materials-h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2090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chiangmainews.co.th/page/wp-content/uploads/2010/11/1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0436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rchivo: IMG-7356 Gardenology.org qsbg11ma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8286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Queen Sikirit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3290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Queen Sirikit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5514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avena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52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Ravena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5073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altLang="es-ES" dirty="0"/>
              <a:t>The Hobart Garden.-Tasmania</a:t>
            </a:r>
          </a:p>
        </p:txBody>
      </p:sp>
      <p:sp>
        <p:nvSpPr>
          <p:cNvPr id="100355" name="2 Marcador de contenido"/>
          <p:cNvSpPr>
            <a:spLocks noGrp="1"/>
          </p:cNvSpPr>
          <p:nvPr>
            <p:ph sz="quarter" idx="1"/>
          </p:nvPr>
        </p:nvSpPr>
        <p:spPr>
          <a:xfrm>
            <a:off x="457200" y="2132856"/>
            <a:ext cx="7467600" cy="4341096"/>
          </a:xfrm>
        </p:spPr>
        <p:txBody>
          <a:bodyPr>
            <a:normAutofit/>
          </a:bodyPr>
          <a:lstStyle/>
          <a:p>
            <a:pPr eaLnBrk="1" hangingPunct="1"/>
            <a:r>
              <a:rPr lang="es-ES" altLang="es-ES" dirty="0"/>
              <a:t>El </a:t>
            </a:r>
            <a:r>
              <a:rPr lang="es-ES" altLang="es-ES" b="1" dirty="0"/>
              <a:t>Real Jardín Botánico de Tasmania,</a:t>
            </a:r>
            <a:r>
              <a:rPr lang="es-ES" altLang="es-ES" dirty="0"/>
              <a:t> que cubren un área aproximada de 14 hectáreas  se establecieron en Hobart en 1818 y se encuentran dentro del dominio de Queens . </a:t>
            </a:r>
          </a:p>
          <a:p>
            <a:pPr eaLnBrk="1" hangingPunct="1"/>
            <a:r>
              <a:rPr lang="es-ES" altLang="es-ES" dirty="0"/>
              <a:t>Los Jardines tienen colecciones históricas de plantas y una gran cantidad de árboles importantes, muchas que datan del siglo XIX. </a:t>
            </a:r>
          </a:p>
        </p:txBody>
      </p:sp>
    </p:spTree>
    <p:extLst>
      <p:ext uri="{BB962C8B-B14F-4D97-AF65-F5344CB8AC3E}">
        <p14:creationId xmlns:p14="http://schemas.microsoft.com/office/powerpoint/2010/main" val="18598566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También cuenta con un número creciente de colecciones importantes para la conservación de las plantas de Tasmania, de los cuales el Lomatia Rey es uno de los más inusuales, y la única casa de plantas subantárticas.</a:t>
            </a:r>
          </a:p>
          <a:p>
            <a:r>
              <a:rPr lang="es-ES" dirty="0"/>
              <a:t>Aquí, las plantas de las islas subantárticas en altas latitudes del sur se muestran en un ambiente climáticamente controlado, donde las nieblas y neblinas heladas reflejan las condiciones frías y húmedas de las casas de sus islas. </a:t>
            </a:r>
          </a:p>
          <a:p>
            <a:endParaRPr lang="es-ES" dirty="0"/>
          </a:p>
          <a:p>
            <a:endParaRPr lang="es-ES" dirty="0"/>
          </a:p>
        </p:txBody>
      </p:sp>
    </p:spTree>
    <p:extLst>
      <p:ext uri="{BB962C8B-B14F-4D97-AF65-F5344CB8AC3E}">
        <p14:creationId xmlns:p14="http://schemas.microsoft.com/office/powerpoint/2010/main" val="948909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914400" y="692696"/>
            <a:ext cx="7041976" cy="532710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Las plantas de la Casa de la planta subantártico han sido recogidos por el personal de los jardines y los científicos asociados en las excursiones a la isla Macquarie . </a:t>
            </a:r>
          </a:p>
          <a:p>
            <a:pPr marL="274320" indent="-274320" eaLnBrk="1" fontAlgn="auto" hangingPunct="1">
              <a:spcBef>
                <a:spcPts val="580"/>
              </a:spcBef>
              <a:spcAft>
                <a:spcPts val="0"/>
              </a:spcAft>
              <a:buFont typeface="Wingdings 2"/>
              <a:buChar char=""/>
              <a:defRPr/>
            </a:pPr>
            <a:r>
              <a:rPr lang="es-ES" dirty="0"/>
              <a:t>Antes de la colonización europea, las tribus locales  aborigenes utilizaban el sitio, y las huellas de su ocupación siguen siendo evidentes. </a:t>
            </a:r>
          </a:p>
          <a:p>
            <a:pPr marL="274320" indent="-274320" eaLnBrk="1" fontAlgn="auto" hangingPunct="1">
              <a:spcBef>
                <a:spcPts val="580"/>
              </a:spcBef>
              <a:spcAft>
                <a:spcPts val="0"/>
              </a:spcAft>
              <a:buFont typeface="Wingdings 2"/>
              <a:buChar char=""/>
              <a:defRPr/>
            </a:pPr>
            <a:r>
              <a:rPr lang="es-ES" dirty="0"/>
              <a:t>El centro de visitantes dispone de un restaurante, tienda de recuerdos, y una galería con el cambio frecuente muestra de artistas locales, junto con un área de visualización que contiene exposiciones de los propios jardines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43502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Albuca fastigiata in Hobar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174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Archivo: Hobart Botánico Gardens.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6366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static.panoramio.com/photos/original/48503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1237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gardenvisit.com/assets/madge/hobart_botanical_gardens/600x/hobart_botanical_gardens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322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4" descr="http://fc00.deviantart.net/fs41/i/2009/049/a/f/Hobart_Botanical_Gardens_1_by_Sfrost_photo_fic.jpg"/>
          <p:cNvPicPr>
            <a:picLocks noChangeAspect="1" noChangeArrowheads="1"/>
          </p:cNvPicPr>
          <p:nvPr/>
        </p:nvPicPr>
        <p:blipFill rotWithShape="1">
          <a:blip r:embed="rId3">
            <a:extLst>
              <a:ext uri="{28A0092B-C50C-407E-A947-70E740481C1C}">
                <a14:useLocalDpi xmlns:a14="http://schemas.microsoft.com/office/drawing/2010/main" val="0"/>
              </a:ext>
            </a:extLst>
          </a:blip>
          <a:srcRect l="6177" t="5686" r="4264" b="529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1726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Tasman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5967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441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8533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Tasmani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630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Tasmani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9844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a:xfrm>
            <a:off x="1187624" y="274638"/>
            <a:ext cx="6737176" cy="1143000"/>
          </a:xfrm>
        </p:spPr>
        <p:txBody>
          <a:bodyPr/>
          <a:lstStyle/>
          <a:p>
            <a:pPr eaLnBrk="1" hangingPunct="1"/>
            <a:r>
              <a:rPr lang="es-ES" altLang="es-ES" dirty="0"/>
              <a:t>Jardines de Tailandia</a:t>
            </a:r>
          </a:p>
        </p:txBody>
      </p:sp>
      <p:sp>
        <p:nvSpPr>
          <p:cNvPr id="112643" name="2 Marcador de contenido"/>
          <p:cNvSpPr>
            <a:spLocks noGrp="1"/>
          </p:cNvSpPr>
          <p:nvPr>
            <p:ph sz="quarter" idx="1"/>
          </p:nvPr>
        </p:nvSpPr>
        <p:spPr>
          <a:xfrm>
            <a:off x="914400" y="1447800"/>
            <a:ext cx="7041976" cy="4933950"/>
          </a:xfrm>
        </p:spPr>
        <p:txBody>
          <a:bodyPr>
            <a:normAutofit lnSpcReduction="10000"/>
          </a:bodyPr>
          <a:lstStyle/>
          <a:p>
            <a:pPr eaLnBrk="1" hangingPunct="1"/>
            <a:r>
              <a:rPr lang="es-ES" altLang="es-ES" dirty="0"/>
              <a:t>Tailandia cuenta con tres tipos de jardín:  monasterio budista y jardines del templo  palacio real de jardines , hotel y jardines del complejo.</a:t>
            </a:r>
          </a:p>
          <a:p>
            <a:pPr eaLnBrk="1" hangingPunct="1"/>
            <a:r>
              <a:rPr lang="es-ES" altLang="es-ES" dirty="0"/>
              <a:t>Tailandia tiene un clima tropical y los jardines de Tailandia tienen la plantación exuberante.</a:t>
            </a:r>
          </a:p>
          <a:p>
            <a:pPr eaLnBrk="1" hangingPunct="1"/>
            <a:r>
              <a:rPr lang="es-ES" altLang="es-ES" dirty="0"/>
              <a:t> Hasta 1990c, en los jardines en las aldeas de Tailandia se utilizaba casi exclusivamente para las hortalizas y árboles frutales. </a:t>
            </a:r>
          </a:p>
          <a:p>
            <a:pPr eaLnBrk="1" hangingPunct="1"/>
            <a:r>
              <a:rPr lang="es-ES" altLang="es-ES" dirty="0"/>
              <a:t>Desde entonces, la población en general de Tailandia se ha vuelto más interesada en las plantas ornamentales y muchos 'formales' estilo resort  jardines son plantados con especies exóticas. </a:t>
            </a:r>
          </a:p>
        </p:txBody>
      </p:sp>
    </p:spTree>
    <p:extLst>
      <p:ext uri="{BB962C8B-B14F-4D97-AF65-F5344CB8AC3E}">
        <p14:creationId xmlns:p14="http://schemas.microsoft.com/office/powerpoint/2010/main" val="11020281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620713"/>
            <a:ext cx="7041976" cy="5399087"/>
          </a:xfrm>
        </p:spPr>
        <p:txBody>
          <a:bodyPr/>
          <a:lstStyle/>
          <a:p>
            <a:r>
              <a:rPr lang="es-ES" altLang="es-ES" dirty="0"/>
              <a:t>Sin embargo, con más de viajes y contactos tailandeses con los jardineros extranjeros establecidos en Tailandia, se crean unos jardines muy interesantes y muy personales ahora se están utilizando las inexploradas propiedades de muchas de los 12.000 especies autóctonas de Tailandia.</a:t>
            </a:r>
          </a:p>
          <a:p>
            <a:endParaRPr lang="es-ES" altLang="es-ES" dirty="0"/>
          </a:p>
        </p:txBody>
      </p:sp>
    </p:spTree>
    <p:extLst>
      <p:ext uri="{BB962C8B-B14F-4D97-AF65-F5344CB8AC3E}">
        <p14:creationId xmlns:p14="http://schemas.microsoft.com/office/powerpoint/2010/main" val="29751470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Thailand Bromel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258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Thail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8474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Thail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8672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hailan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0598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4" descr="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986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Thailan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054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Vihasarei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8802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5619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Sukhothai Hot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2588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4510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8239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8430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5394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5029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6799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5185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201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988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a:xfrm>
            <a:off x="1187624" y="274638"/>
            <a:ext cx="6737176" cy="1143000"/>
          </a:xfrm>
        </p:spPr>
        <p:txBody>
          <a:bodyPr/>
          <a:lstStyle/>
          <a:p>
            <a:pPr eaLnBrk="1" hangingPunct="1"/>
            <a:r>
              <a:rPr lang="es-ES" altLang="es-ES" dirty="0"/>
              <a:t>Taiwan Gardens</a:t>
            </a:r>
          </a:p>
        </p:txBody>
      </p:sp>
      <p:sp>
        <p:nvSpPr>
          <p:cNvPr id="133123" name="2 Marcador de contenido"/>
          <p:cNvSpPr>
            <a:spLocks noGrp="1"/>
          </p:cNvSpPr>
          <p:nvPr>
            <p:ph sz="quarter" idx="1"/>
          </p:nvPr>
        </p:nvSpPr>
        <p:spPr/>
        <p:txBody>
          <a:bodyPr/>
          <a:lstStyle/>
          <a:p>
            <a:pPr eaLnBrk="1" hangingPunct="1"/>
            <a:r>
              <a:rPr lang="es-ES" altLang="es-ES" dirty="0"/>
              <a:t>La isla de </a:t>
            </a:r>
            <a:r>
              <a:rPr lang="es-ES" altLang="es-ES" b="1" dirty="0"/>
              <a:t>Taiwán</a:t>
            </a:r>
            <a:r>
              <a:rPr lang="es-ES" altLang="es-ES" dirty="0"/>
              <a:t>, también conocida como </a:t>
            </a:r>
            <a:r>
              <a:rPr lang="es-ES" altLang="es-ES" b="1" dirty="0"/>
              <a:t>Formosa</a:t>
            </a:r>
            <a:r>
              <a:rPr lang="es-ES" altLang="es-ES" dirty="0"/>
              <a:t> (del portugués </a:t>
            </a:r>
            <a:r>
              <a:rPr lang="es-ES" altLang="es-ES" i="1" dirty="0"/>
              <a:t>Ilha Formosa</a:t>
            </a:r>
            <a:r>
              <a:rPr lang="es-ES" altLang="es-ES" dirty="0"/>
              <a:t>, 'Isla Hermosa'), de unos 36.000 km², se encuentra frente a las costas de la provincia china de Fujian, separada de ésta por el estrecho de Taiwán. </a:t>
            </a:r>
          </a:p>
          <a:p>
            <a:pPr eaLnBrk="1" hangingPunct="1"/>
            <a:r>
              <a:rPr lang="es-ES" altLang="es-ES" dirty="0"/>
              <a:t>Al norte se encuentra el mar de la China Oriental y al sur el mar de la China Meridional, mientras que la costa oriental de la isla está bañada por el océano Pacífico y el archipiélago de islas Ryūkyū de Japón.</a:t>
            </a:r>
          </a:p>
          <a:p>
            <a:pPr eaLnBrk="1" hangingPunct="1"/>
            <a:endParaRPr lang="es-ES" altLang="es-ES" dirty="0"/>
          </a:p>
        </p:txBody>
      </p:sp>
    </p:spTree>
    <p:extLst>
      <p:ext uri="{BB962C8B-B14F-4D97-AF65-F5344CB8AC3E}">
        <p14:creationId xmlns:p14="http://schemas.microsoft.com/office/powerpoint/2010/main" val="12263838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914400" y="692150"/>
            <a:ext cx="7185992" cy="5327650"/>
          </a:xfrm>
        </p:spPr>
        <p:txBody>
          <a:bodyPr>
            <a:normAutofit lnSpcReduction="10000"/>
          </a:bodyPr>
          <a:lstStyle/>
          <a:p>
            <a:r>
              <a:rPr lang="es-ES" altLang="es-ES" dirty="0"/>
              <a:t>Desde 1945, la isla ha estado bajo el régimen político de la República de China, el estado que gobernaba toda China hasta el final de la guerra civil entre el Kuomintang y el Partido Comunista de China, cuando éste último se hizo con el poder en el continente (China Continental).</a:t>
            </a:r>
          </a:p>
          <a:p>
            <a:r>
              <a:rPr lang="es-ES" altLang="es-ES" dirty="0"/>
              <a:t>Dado que es atravesada por el Trópico de Cáncer, el clima de Taiwán es tropical marítimo en la costa y subtropical en las zonas de montaña. En las montañas más altas incluso puede nevar. La estación de las lluvias dura desde junio hasta agosto afectada por el monzón del suroeste. Tifones y terremotos son frecuentes en la isla.</a:t>
            </a:r>
          </a:p>
        </p:txBody>
      </p:sp>
    </p:spTree>
    <p:extLst>
      <p:ext uri="{BB962C8B-B14F-4D97-AF65-F5344CB8AC3E}">
        <p14:creationId xmlns:p14="http://schemas.microsoft.com/office/powerpoint/2010/main" val="18982058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4" descr="http://images.travelpod.com/tripwow/photos/ta-00cd-d3c4-16cc/a-colourful-presentation-of-vertical-gardens-taipei-taiwan+1152_12952360716-tpfil02aw-34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9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4" descr="http://1.bp.blogspot.com/_CKlp--MhSA0/TPfPK2SCVjI/AAAAAAAAATg/931ksT8spGo/s1600/baqu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5907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1.bp.blogspot.com/_FZ0JpgdHFSA/TCtbnUJWl5I/AAAAAAAAAaU/_0zFSaUVJ0c/s1600/_MG_9326-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9854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3.bp.blogspot.com/__vtdww36Kbg/TOtj1q26vfI/AAAAAAAApoE/mXHC0Dnw1kU/s500/Taipei+International+Flora+Expo+2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2532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1.bp.blogspot.com/__vtdww36Kbg/TOtkLG1nKdI/AAAAAAAApoI/HdmXfW6Bg7A/s500/Taipei+International+Flora+Expo+2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3281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3.bp.blogspot.com/__vtdww36Kbg/TOtkfgGDunI/AAAAAAAApoM/PIQsWbrg2Kw/s500/Taipei+International+Flora+Expo+2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285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3.bp.blogspot.com/__vtdww36Kbg/TOtky9kaVhI/AAAAAAAApoQ/ILheEU7hvgg/s500/Taipei+International+Flora+Expo+2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302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http://upload.wikimedia.org/wikipedia/commons/c/c4/Taiwan_2009_Garden_of_the_Generalissimos_at_CiHu_Mausoleom_of_Chiang_Kai_Shek_in_TaoYuan_County_FRD_78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88170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Taiwan garden Mu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2188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Taiw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8903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9033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6799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1632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TotalTime>
  <Words>1722</Words>
  <Application>Microsoft Office PowerPoint</Application>
  <PresentationFormat>Presentación en pantalla (4:3)</PresentationFormat>
  <Paragraphs>292</Paragraphs>
  <Slides>140</Slides>
  <Notes>124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140</vt:i4>
      </vt:variant>
    </vt:vector>
  </HeadingPairs>
  <TitlesOfParts>
    <vt:vector size="147" baseType="lpstr">
      <vt:lpstr>Arial</vt:lpstr>
      <vt:lpstr>Calibri</vt:lpstr>
      <vt:lpstr>Candara</vt:lpstr>
      <vt:lpstr>Century Schoolbook</vt:lpstr>
      <vt:lpstr>Wingdings</vt:lpstr>
      <vt:lpstr>Wingdings 2</vt:lpstr>
      <vt:lpstr>Default Theme</vt:lpstr>
      <vt:lpstr>ASIA.-LA VUELTA AL MUNDO EN 885 JARDINES.-TAILANDIA.-Noon Nooch Tropical Gardens.-Kuala Lumpur Orchid Gardens.-Pamplemousse Botanical Garden.-Queen Sikirit Botanic Garden.-The Hobart Garden.-Taiwan Gardens</vt:lpstr>
      <vt:lpstr>NOON NOOCH TROPICAL GARDENS PATTAYA.-TAILANDIA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Orchid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Pamplemousse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Sikirit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Hobart Garden.-Tasmania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Taiwan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2018-03-02T11:19:16Z</dcterms:modified>
</cp:coreProperties>
</file>