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388" r:id="rId2"/>
    <p:sldId id="257" r:id="rId3"/>
    <p:sldId id="258" r:id="rId4"/>
    <p:sldId id="386"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87"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193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D9228D-E12F-4786-A265-128FF6D8288F}"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CED8C0-86F0-4701-91B0-BEC4286EED95}" type="slidenum">
              <a:rPr lang="es-ES" smtClean="0"/>
              <a:t>‹Nº›</a:t>
            </a:fld>
            <a:endParaRPr lang="es-ES" dirty="0"/>
          </a:p>
        </p:txBody>
      </p:sp>
    </p:spTree>
    <p:extLst>
      <p:ext uri="{BB962C8B-B14F-4D97-AF65-F5344CB8AC3E}">
        <p14:creationId xmlns:p14="http://schemas.microsoft.com/office/powerpoint/2010/main" val="2469233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078230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B06CE8-404B-4550-A09C-57B9F3885004}" type="slidenum">
              <a:rPr lang="es-ES_tradnl">
                <a:solidFill>
                  <a:prstClr val="black"/>
                </a:solidFill>
                <a:latin typeface="Times New Roman" pitchFamily="18" charset="0"/>
              </a:rPr>
              <a:pPr eaLnBrk="1" hangingPunct="1"/>
              <a:t>22</a:t>
            </a:fld>
            <a:endParaRPr lang="es-ES_tradnl" dirty="0">
              <a:solidFill>
                <a:prstClr val="black"/>
              </a:solidFill>
              <a:latin typeface="Times New Roman" pitchFamily="18"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751815-C319-4B6C-826D-48A1D0EF5309}" type="slidenum">
              <a:rPr lang="es-ES_tradnl">
                <a:solidFill>
                  <a:prstClr val="black"/>
                </a:solidFill>
                <a:latin typeface="Times New Roman" pitchFamily="18" charset="0"/>
              </a:rPr>
              <a:pPr eaLnBrk="1" hangingPunct="1"/>
              <a:t>23</a:t>
            </a:fld>
            <a:endParaRPr lang="es-ES_tradnl" dirty="0">
              <a:solidFill>
                <a:prstClr val="black"/>
              </a:solidFill>
              <a:latin typeface="Times New Roman" pitchFamily="18"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68CAA5C-EB99-4C22-AA07-DAEF48AD0340}" type="slidenum">
              <a:rPr lang="es-ES_tradnl">
                <a:solidFill>
                  <a:prstClr val="black"/>
                </a:solidFill>
                <a:latin typeface="Times New Roman" pitchFamily="18" charset="0"/>
              </a:rPr>
              <a:pPr eaLnBrk="1" hangingPunct="1"/>
              <a:t>24</a:t>
            </a:fld>
            <a:endParaRPr lang="es-ES_tradnl" dirty="0">
              <a:solidFill>
                <a:prstClr val="black"/>
              </a:solidFill>
              <a:latin typeface="Times New Roman" pitchFamily="18"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D3C407A-23CF-4691-A8AC-FA3F70E956F3}" type="slidenum">
              <a:rPr lang="es-ES_tradnl">
                <a:solidFill>
                  <a:prstClr val="black"/>
                </a:solidFill>
                <a:latin typeface="Times New Roman" pitchFamily="18" charset="0"/>
              </a:rPr>
              <a:pPr eaLnBrk="1" hangingPunct="1"/>
              <a:t>25</a:t>
            </a:fld>
            <a:endParaRPr lang="es-ES_tradnl" dirty="0">
              <a:solidFill>
                <a:prstClr val="black"/>
              </a:solidFill>
              <a:latin typeface="Times New Roman"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0C1420-7A3B-428B-99F0-A3EAB6AD4430}" type="slidenum">
              <a:rPr lang="es-ES_tradnl">
                <a:solidFill>
                  <a:prstClr val="black"/>
                </a:solidFill>
                <a:latin typeface="Times New Roman" pitchFamily="18" charset="0"/>
              </a:rPr>
              <a:pPr eaLnBrk="1" hangingPunct="1"/>
              <a:t>26</a:t>
            </a:fld>
            <a:endParaRPr lang="es-ES_tradnl" dirty="0">
              <a:solidFill>
                <a:prstClr val="black"/>
              </a:solidFill>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Park.-Muscari neglectum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7024660-5B4C-47CC-86A8-4D551D547904}" type="slidenum">
              <a:rPr lang="es-ES_tradnl">
                <a:solidFill>
                  <a:prstClr val="black"/>
                </a:solidFill>
                <a:latin typeface="Times New Roman" pitchFamily="18" charset="0"/>
              </a:rPr>
              <a:pPr eaLnBrk="1" hangingPunct="1"/>
              <a:t>27</a:t>
            </a:fld>
            <a:endParaRPr lang="es-ES_tradnl" dirty="0">
              <a:solidFill>
                <a:prstClr val="black"/>
              </a:solidFill>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E43280-E430-4819-A240-BBB524C9B05A}" type="slidenum">
              <a:rPr lang="es-ES_tradnl">
                <a:solidFill>
                  <a:prstClr val="black"/>
                </a:solidFill>
                <a:latin typeface="Times New Roman" pitchFamily="18" charset="0"/>
              </a:rPr>
              <a:pPr eaLnBrk="1" hangingPunct="1"/>
              <a:t>28</a:t>
            </a:fld>
            <a:endParaRPr lang="es-ES_tradnl" dirty="0">
              <a:solidFill>
                <a:prstClr val="black"/>
              </a:solidFill>
              <a:latin typeface="Times New Roman" pitchFamily="18"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73A376-E513-429C-B51E-A4A0F81EA934}" type="slidenum">
              <a:rPr lang="es-ES_tradnl">
                <a:solidFill>
                  <a:prstClr val="black"/>
                </a:solidFill>
                <a:latin typeface="Times New Roman" pitchFamily="18" charset="0"/>
              </a:rPr>
              <a:pPr eaLnBrk="1" hangingPunct="1"/>
              <a:t>30</a:t>
            </a:fld>
            <a:endParaRPr lang="es-ES_tradnl" dirty="0">
              <a:solidFill>
                <a:prstClr val="black"/>
              </a:solidFill>
              <a:latin typeface="Times New Roman"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658709-A847-4FBA-B32C-AC166C92C24B}" type="slidenum">
              <a:rPr lang="es-ES_tradnl">
                <a:solidFill>
                  <a:prstClr val="black"/>
                </a:solidFill>
                <a:latin typeface="Times New Roman" pitchFamily="18" charset="0"/>
              </a:rPr>
              <a:pPr eaLnBrk="1" hangingPunct="1"/>
              <a:t>31</a:t>
            </a:fld>
            <a:endParaRPr lang="es-ES_tradnl" dirty="0">
              <a:solidFill>
                <a:prstClr val="black"/>
              </a:solidFill>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D7D4AA-2509-45AB-ACFF-B5EB99EDA78F}" type="slidenum">
              <a:rPr lang="es-ES_tradnl">
                <a:solidFill>
                  <a:prstClr val="black"/>
                </a:solidFill>
                <a:latin typeface="Times New Roman" pitchFamily="18" charset="0"/>
              </a:rPr>
              <a:pPr eaLnBrk="1" hangingPunct="1"/>
              <a:t>32</a:t>
            </a:fld>
            <a:endParaRPr lang="es-ES_tradnl" dirty="0">
              <a:solidFill>
                <a:prstClr val="black"/>
              </a:solidFill>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B4952A-EF4B-4DE8-8795-038939D6C8EB}" type="slidenum">
              <a:rPr lang="es-ES_tradnl">
                <a:solidFill>
                  <a:prstClr val="black"/>
                </a:solidFill>
                <a:latin typeface="Times New Roman" pitchFamily="18" charset="0"/>
              </a:rPr>
              <a:pPr eaLnBrk="1" hangingPunct="1"/>
              <a:t>33</a:t>
            </a:fld>
            <a:endParaRPr lang="es-ES_tradnl" dirty="0">
              <a:solidFill>
                <a:prstClr val="black"/>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AFEA23-C766-438F-BB8C-BE522B46F029}" type="slidenum">
              <a:rPr lang="es-ES_tradnl">
                <a:solidFill>
                  <a:prstClr val="black"/>
                </a:solidFill>
                <a:latin typeface="Times New Roman" pitchFamily="18" charset="0"/>
              </a:rPr>
              <a:pPr eaLnBrk="1" hangingPunct="1"/>
              <a:t>34</a:t>
            </a:fld>
            <a:endParaRPr lang="es-ES_tradnl" dirty="0">
              <a:solidFill>
                <a:prstClr val="black"/>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Ashikaga Flower Park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Blue Mosque</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73118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Viliz Partk</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192831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Estambul.-The National Garden</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613430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Estambul.-The National Garden</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974745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Topaki</a:t>
            </a:r>
            <a:r>
              <a:rPr lang="es-ES" baseline="0" dirty="0"/>
              <a:t> Palace</a:t>
            </a:r>
            <a:endParaRPr lang="es-ES" dirty="0"/>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774728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106</a:t>
            </a:fld>
            <a:endParaRPr lang="es-ES" dirty="0"/>
          </a:p>
        </p:txBody>
      </p:sp>
    </p:spTree>
    <p:extLst>
      <p:ext uri="{BB962C8B-B14F-4D97-AF65-F5344CB8AC3E}">
        <p14:creationId xmlns:p14="http://schemas.microsoft.com/office/powerpoint/2010/main" val="3952901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107</a:t>
            </a:fld>
            <a:endParaRPr lang="es-ES" dirty="0"/>
          </a:p>
        </p:txBody>
      </p:sp>
    </p:spTree>
    <p:extLst>
      <p:ext uri="{BB962C8B-B14F-4D97-AF65-F5344CB8AC3E}">
        <p14:creationId xmlns:p14="http://schemas.microsoft.com/office/powerpoint/2010/main" val="52232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108</a:t>
            </a:fld>
            <a:endParaRPr lang="es-ES" dirty="0"/>
          </a:p>
        </p:txBody>
      </p:sp>
    </p:spTree>
    <p:extLst>
      <p:ext uri="{BB962C8B-B14F-4D97-AF65-F5344CB8AC3E}">
        <p14:creationId xmlns:p14="http://schemas.microsoft.com/office/powerpoint/2010/main" val="3080634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109</a:t>
            </a:fld>
            <a:endParaRPr lang="es-ES" dirty="0"/>
          </a:p>
        </p:txBody>
      </p:sp>
    </p:spTree>
    <p:extLst>
      <p:ext uri="{BB962C8B-B14F-4D97-AF65-F5344CB8AC3E}">
        <p14:creationId xmlns:p14="http://schemas.microsoft.com/office/powerpoint/2010/main" val="3443023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110</a:t>
            </a:fld>
            <a:endParaRPr lang="es-ES" dirty="0"/>
          </a:p>
        </p:txBody>
      </p:sp>
    </p:spTree>
    <p:extLst>
      <p:ext uri="{BB962C8B-B14F-4D97-AF65-F5344CB8AC3E}">
        <p14:creationId xmlns:p14="http://schemas.microsoft.com/office/powerpoint/2010/main" val="3715072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111</a:t>
            </a:fld>
            <a:endParaRPr lang="es-ES" dirty="0"/>
          </a:p>
        </p:txBody>
      </p:sp>
    </p:spTree>
    <p:extLst>
      <p:ext uri="{BB962C8B-B14F-4D97-AF65-F5344CB8AC3E}">
        <p14:creationId xmlns:p14="http://schemas.microsoft.com/office/powerpoint/2010/main" val="88111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112</a:t>
            </a:fld>
            <a:endParaRPr lang="es-ES" dirty="0"/>
          </a:p>
        </p:txBody>
      </p:sp>
    </p:spTree>
    <p:extLst>
      <p:ext uri="{BB962C8B-B14F-4D97-AF65-F5344CB8AC3E}">
        <p14:creationId xmlns:p14="http://schemas.microsoft.com/office/powerpoint/2010/main" val="1186245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113</a:t>
            </a:fld>
            <a:endParaRPr lang="es-ES" dirty="0"/>
          </a:p>
        </p:txBody>
      </p:sp>
    </p:spTree>
    <p:extLst>
      <p:ext uri="{BB962C8B-B14F-4D97-AF65-F5344CB8AC3E}">
        <p14:creationId xmlns:p14="http://schemas.microsoft.com/office/powerpoint/2010/main" val="479359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114</a:t>
            </a:fld>
            <a:endParaRPr lang="es-ES" dirty="0"/>
          </a:p>
        </p:txBody>
      </p:sp>
    </p:spTree>
    <p:extLst>
      <p:ext uri="{BB962C8B-B14F-4D97-AF65-F5344CB8AC3E}">
        <p14:creationId xmlns:p14="http://schemas.microsoft.com/office/powerpoint/2010/main" val="2174081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115</a:t>
            </a:fld>
            <a:endParaRPr lang="es-ES" dirty="0"/>
          </a:p>
        </p:txBody>
      </p:sp>
    </p:spTree>
    <p:extLst>
      <p:ext uri="{BB962C8B-B14F-4D97-AF65-F5344CB8AC3E}">
        <p14:creationId xmlns:p14="http://schemas.microsoft.com/office/powerpoint/2010/main" val="3736642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116</a:t>
            </a:fld>
            <a:endParaRPr lang="es-ES" dirty="0"/>
          </a:p>
        </p:txBody>
      </p:sp>
    </p:spTree>
    <p:extLst>
      <p:ext uri="{BB962C8B-B14F-4D97-AF65-F5344CB8AC3E}">
        <p14:creationId xmlns:p14="http://schemas.microsoft.com/office/powerpoint/2010/main" val="14771053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117</a:t>
            </a:fld>
            <a:endParaRPr lang="es-ES" dirty="0"/>
          </a:p>
        </p:txBody>
      </p:sp>
    </p:spTree>
    <p:extLst>
      <p:ext uri="{BB962C8B-B14F-4D97-AF65-F5344CB8AC3E}">
        <p14:creationId xmlns:p14="http://schemas.microsoft.com/office/powerpoint/2010/main" val="2975307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118</a:t>
            </a:fld>
            <a:endParaRPr lang="es-ES" dirty="0"/>
          </a:p>
        </p:txBody>
      </p:sp>
    </p:spTree>
    <p:extLst>
      <p:ext uri="{BB962C8B-B14F-4D97-AF65-F5344CB8AC3E}">
        <p14:creationId xmlns:p14="http://schemas.microsoft.com/office/powerpoint/2010/main" val="33747152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119</a:t>
            </a:fld>
            <a:endParaRPr lang="es-ES" dirty="0"/>
          </a:p>
        </p:txBody>
      </p:sp>
    </p:spTree>
    <p:extLst>
      <p:ext uri="{BB962C8B-B14F-4D97-AF65-F5344CB8AC3E}">
        <p14:creationId xmlns:p14="http://schemas.microsoft.com/office/powerpoint/2010/main" val="3718105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120</a:t>
            </a:fld>
            <a:endParaRPr lang="es-ES" dirty="0"/>
          </a:p>
        </p:txBody>
      </p:sp>
    </p:spTree>
    <p:extLst>
      <p:ext uri="{BB962C8B-B14F-4D97-AF65-F5344CB8AC3E}">
        <p14:creationId xmlns:p14="http://schemas.microsoft.com/office/powerpoint/2010/main" val="37074013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121</a:t>
            </a:fld>
            <a:endParaRPr lang="es-ES" dirty="0"/>
          </a:p>
        </p:txBody>
      </p:sp>
    </p:spTree>
    <p:extLst>
      <p:ext uri="{BB962C8B-B14F-4D97-AF65-F5344CB8AC3E}">
        <p14:creationId xmlns:p14="http://schemas.microsoft.com/office/powerpoint/2010/main" val="2831083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122</a:t>
            </a:fld>
            <a:endParaRPr lang="es-ES" dirty="0"/>
          </a:p>
        </p:txBody>
      </p:sp>
    </p:spTree>
    <p:extLst>
      <p:ext uri="{BB962C8B-B14F-4D97-AF65-F5344CB8AC3E}">
        <p14:creationId xmlns:p14="http://schemas.microsoft.com/office/powerpoint/2010/main" val="12590983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123</a:t>
            </a:fld>
            <a:endParaRPr lang="es-ES" dirty="0"/>
          </a:p>
        </p:txBody>
      </p:sp>
    </p:spTree>
    <p:extLst>
      <p:ext uri="{BB962C8B-B14F-4D97-AF65-F5344CB8AC3E}">
        <p14:creationId xmlns:p14="http://schemas.microsoft.com/office/powerpoint/2010/main" val="2183453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124</a:t>
            </a:fld>
            <a:endParaRPr lang="es-ES" dirty="0"/>
          </a:p>
        </p:txBody>
      </p:sp>
    </p:spTree>
    <p:extLst>
      <p:ext uri="{BB962C8B-B14F-4D97-AF65-F5344CB8AC3E}">
        <p14:creationId xmlns:p14="http://schemas.microsoft.com/office/powerpoint/2010/main" val="4590872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125</a:t>
            </a:fld>
            <a:endParaRPr lang="es-ES" dirty="0"/>
          </a:p>
        </p:txBody>
      </p:sp>
    </p:spTree>
    <p:extLst>
      <p:ext uri="{BB962C8B-B14F-4D97-AF65-F5344CB8AC3E}">
        <p14:creationId xmlns:p14="http://schemas.microsoft.com/office/powerpoint/2010/main" val="3745229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126</a:t>
            </a:fld>
            <a:endParaRPr lang="es-ES" dirty="0"/>
          </a:p>
        </p:txBody>
      </p:sp>
    </p:spTree>
    <p:extLst>
      <p:ext uri="{BB962C8B-B14F-4D97-AF65-F5344CB8AC3E}">
        <p14:creationId xmlns:p14="http://schemas.microsoft.com/office/powerpoint/2010/main" val="666160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127</a:t>
            </a:fld>
            <a:endParaRPr lang="es-ES" dirty="0"/>
          </a:p>
        </p:txBody>
      </p:sp>
    </p:spTree>
    <p:extLst>
      <p:ext uri="{BB962C8B-B14F-4D97-AF65-F5344CB8AC3E}">
        <p14:creationId xmlns:p14="http://schemas.microsoft.com/office/powerpoint/2010/main" val="42857968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128</a:t>
            </a:fld>
            <a:endParaRPr lang="es-ES" dirty="0"/>
          </a:p>
        </p:txBody>
      </p:sp>
    </p:spTree>
    <p:extLst>
      <p:ext uri="{BB962C8B-B14F-4D97-AF65-F5344CB8AC3E}">
        <p14:creationId xmlns:p14="http://schemas.microsoft.com/office/powerpoint/2010/main" val="4997117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129</a:t>
            </a:fld>
            <a:endParaRPr lang="es-ES" dirty="0"/>
          </a:p>
        </p:txBody>
      </p:sp>
    </p:spTree>
    <p:extLst>
      <p:ext uri="{BB962C8B-B14F-4D97-AF65-F5344CB8AC3E}">
        <p14:creationId xmlns:p14="http://schemas.microsoft.com/office/powerpoint/2010/main" val="9748532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130</a:t>
            </a:fld>
            <a:endParaRPr lang="es-ES" dirty="0"/>
          </a:p>
        </p:txBody>
      </p:sp>
    </p:spTree>
    <p:extLst>
      <p:ext uri="{BB962C8B-B14F-4D97-AF65-F5344CB8AC3E}">
        <p14:creationId xmlns:p14="http://schemas.microsoft.com/office/powerpoint/2010/main" val="688759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upload.wikimedia.org/wikipedia/commons/3/3a/Gulhane_park_Istanbul_2007_003.jpg" TargetMode="Externa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hyperlink" Target="//upload.wikimedia.org/wikipedia/commons/8/82/Goth_Column_Gulhane_Istanbul_March_2008b.JPG"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upload.wikimedia.org/wikipedia/commons/3/30/Tree_Topkapi_01.JPG" TargetMode="Externa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hyperlink" Target="//upload.wikimedia.org/wikipedia/commons/f/f3/Sarayi_Album_10a.jpg"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476672"/>
            <a:ext cx="6730280" cy="2880320"/>
          </a:xfrm>
        </p:spPr>
        <p:txBody>
          <a:bodyPr>
            <a:noAutofit/>
          </a:bodyPr>
          <a:lstStyle/>
          <a:p>
            <a:r>
              <a:rPr lang="es-ES" sz="3200" dirty="0"/>
              <a:t>ASIA.-LA VUELTA AL MUNDO </a:t>
            </a:r>
            <a:r>
              <a:rPr lang="es-ES" sz="3200"/>
              <a:t>EN 885 </a:t>
            </a:r>
            <a:r>
              <a:rPr lang="es-ES" sz="3200" dirty="0"/>
              <a:t>JARDINES.</a:t>
            </a:r>
            <a:br>
              <a:rPr lang="es-ES" sz="2800" dirty="0"/>
            </a:br>
            <a:r>
              <a:rPr lang="es-ES" sz="2800" dirty="0"/>
              <a:t>TURQUIA.-Emirgan Park.- Estambul.-Topaki Palace.-Dolmabache Palace Gardens</a:t>
            </a:r>
          </a:p>
        </p:txBody>
      </p:sp>
      <p:sp>
        <p:nvSpPr>
          <p:cNvPr id="3" name="2 Subtítulo"/>
          <p:cNvSpPr>
            <a:spLocks noGrp="1"/>
          </p:cNvSpPr>
          <p:nvPr>
            <p:ph type="subTitle" idx="1"/>
          </p:nvPr>
        </p:nvSpPr>
        <p:spPr>
          <a:xfrm>
            <a:off x="2843808" y="5003322"/>
            <a:ext cx="4536504"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336033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tx1"/>
                </a:solidFill>
              </a:rPr>
              <a:t>Emirgan Park</a:t>
            </a:r>
          </a:p>
        </p:txBody>
      </p:sp>
      <p:sp>
        <p:nvSpPr>
          <p:cNvPr id="3" name="2 Marcador de contenido"/>
          <p:cNvSpPr>
            <a:spLocks noGrp="1"/>
          </p:cNvSpPr>
          <p:nvPr>
            <p:ph sz="quarter" idx="1"/>
          </p:nvPr>
        </p:nvSpPr>
        <p:spPr/>
        <p:txBody>
          <a:bodyPr>
            <a:normAutofit lnSpcReduction="10000"/>
          </a:bodyPr>
          <a:lstStyle/>
          <a:p>
            <a:r>
              <a:rPr lang="es-ES" dirty="0"/>
              <a:t>El Parque Emirgan ( turco : Emirgan Korusu o raramente Parkı Emirgan) es un parque urbano  histórico  situado en el barrio de Emirgan en el Bósforo en Sarıyer distrito de Estambul , Turquía . </a:t>
            </a:r>
          </a:p>
          <a:p>
            <a:r>
              <a:rPr lang="es-ES" dirty="0"/>
              <a:t>Es uno de los parques públicos más grandes de Estambul.</a:t>
            </a:r>
          </a:p>
          <a:p>
            <a:r>
              <a:rPr lang="es-ES" dirty="0"/>
              <a:t>En la era bizantina, toda la zona, donde hoy se extiende el parque, estaba cubierto de cipreses y árboles conocidos como "Kyparades" o "bosque de cipreses". Llegó a ser conocido como "Feridun Bey Park", cuando la tierra deshabitada fue concedido en el siglo de mid-16th a Nişancı Feridun Bey, un Lord Canciller con rango en el imperio otomano.</a:t>
            </a:r>
          </a:p>
        </p:txBody>
      </p:sp>
    </p:spTree>
    <p:extLst>
      <p:ext uri="{BB962C8B-B14F-4D97-AF65-F5344CB8AC3E}">
        <p14:creationId xmlns:p14="http://schemas.microsoft.com/office/powerpoint/2010/main" val="574069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643192" cy="5472648"/>
          </a:xfrm>
        </p:spPr>
        <p:txBody>
          <a:bodyPr>
            <a:normAutofit/>
          </a:bodyPr>
          <a:lstStyle/>
          <a:p>
            <a:r>
              <a:rPr lang="es-ES" dirty="0"/>
              <a:t>En el siglo XVII, el sultán otomano Murad IV (reinó 1623-1640), presentó el estado a Emir Gune Han, un comandante persa Safavid , quien rindió su castillo sitiado sin resistencia alguna, y lo siguió de vuelta a Estambul. </a:t>
            </a:r>
          </a:p>
          <a:p>
            <a:r>
              <a:rPr lang="es-ES" dirty="0"/>
              <a:t>El nombre " Feridun Bey Park "fue cambiado a" Emirgûne ", que con el tiempo se corrompió a" Emirgan ".</a:t>
            </a:r>
          </a:p>
          <a:p>
            <a:r>
              <a:rPr lang="es-ES" dirty="0"/>
              <a:t>Durante los siglos, el dueño de la finca cambiado varias veces, y al final de la década de 1860, era propiedad de Khedive Ismail Pasha (reinó 1863-1879), gobernador otomano de Egipto y Sudán . </a:t>
            </a:r>
          </a:p>
          <a:p>
            <a:endParaRPr lang="es-ES" dirty="0"/>
          </a:p>
        </p:txBody>
      </p:sp>
    </p:spTree>
    <p:extLst>
      <p:ext uri="{BB962C8B-B14F-4D97-AF65-F5344CB8AC3E}">
        <p14:creationId xmlns:p14="http://schemas.microsoft.com/office/powerpoint/2010/main" val="374866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área fue utilizada como el patio trasero de una madera grande Yalı construyó hacia abajo en el Bósforo. </a:t>
            </a:r>
          </a:p>
          <a:p>
            <a:r>
              <a:rPr lang="es-ES" dirty="0"/>
              <a:t>Además, se construyó en la zona del parque tres pabellones de madera, que todavía existe.</a:t>
            </a:r>
          </a:p>
          <a:p>
            <a:r>
              <a:rPr lang="es-ES" dirty="0"/>
              <a:t>Los herederos de la familia Khedive vendieron la finca en 1930 a Satvet Lütfi Tozan , un rico turco traficante de armas , que concedió los terrenos del parque, los tres pabellones incluido, más tarde en la década de 1940 a la ciudad de Estambul durante oficina del gobernador y el alcalde Lütfi Kırdar (1938-1949). </a:t>
            </a:r>
          </a:p>
          <a:p>
            <a:r>
              <a:rPr lang="es-ES" dirty="0"/>
              <a:t> </a:t>
            </a:r>
          </a:p>
          <a:p>
            <a:endParaRPr lang="es-ES" dirty="0"/>
          </a:p>
          <a:p>
            <a:endParaRPr lang="es-ES" dirty="0"/>
          </a:p>
        </p:txBody>
      </p:sp>
    </p:spTree>
    <p:extLst>
      <p:ext uri="{BB962C8B-B14F-4D97-AF65-F5344CB8AC3E}">
        <p14:creationId xmlns:p14="http://schemas.microsoft.com/office/powerpoint/2010/main" val="3000828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571184" cy="5544616"/>
          </a:xfrm>
        </p:spPr>
        <p:txBody>
          <a:bodyPr>
            <a:normAutofit lnSpcReduction="10000"/>
          </a:bodyPr>
          <a:lstStyle/>
          <a:p>
            <a:r>
              <a:rPr lang="es-ES" dirty="0"/>
              <a:t>El parque, de propiedad y administrado hoy por la Municipalidad Metropolitana de Estambul, tiene una superficie de  (470.000 m 2) en una ladera, y está rodeado por altos muros.</a:t>
            </a:r>
          </a:p>
          <a:p>
            <a:r>
              <a:rPr lang="es-ES" dirty="0"/>
              <a:t>En el interior del parque con dos estanques decorativos son plantas de más de 120 especies. </a:t>
            </a:r>
          </a:p>
          <a:p>
            <a:r>
              <a:rPr lang="es-ES" dirty="0"/>
              <a:t>Los árboles raros más notables de la flora del parque son: pino piñonero , pino turco , pino carrasco , pino azul , Pino Blanco , Pino Marítimo , cedro japonés , Abeto Noruega , Blue Spruce , Cedro del Atlas , Cedro del Líbano , cedro del Himalaya , Beech , Ash árbol , Sapindus , Sauce Babilonia , roble húngaro , Colorado White Fir , árbol de culantrillo , California incienso, cedro , Redwood Coast y árbol de alcanfor . </a:t>
            </a:r>
          </a:p>
          <a:p>
            <a:endParaRPr lang="es-ES" dirty="0"/>
          </a:p>
        </p:txBody>
      </p:sp>
    </p:spTree>
    <p:extLst>
      <p:ext uri="{BB962C8B-B14F-4D97-AF65-F5344CB8AC3E}">
        <p14:creationId xmlns:p14="http://schemas.microsoft.com/office/powerpoint/2010/main" val="736341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99176" cy="5976704"/>
          </a:xfrm>
        </p:spPr>
        <p:txBody>
          <a:bodyPr>
            <a:normAutofit/>
          </a:bodyPr>
          <a:lstStyle/>
          <a:p>
            <a:r>
              <a:rPr lang="es-ES" dirty="0"/>
              <a:t>Muchas pistas para trotar y hacer mesas de picnic al Parque Emirgan un área recreativa muy popular para la gente del lugar, especialmente durante los fines de semana y días festivos. </a:t>
            </a:r>
          </a:p>
          <a:p>
            <a:r>
              <a:rPr lang="es-ES" dirty="0"/>
              <a:t>Los tres pabellones históricos, llamados por su color exterior como el Pabellón Amarillo, Rosa y el Pabellón Blanco fueron restaurados en el tiempo entre 1979-1983 por el Touring y Automóvil Club de Turquía en virtud de su CEO Gülersoy Çelik , y se abrieron al público como cafetería y restaurante. </a:t>
            </a:r>
          </a:p>
          <a:p>
            <a:r>
              <a:rPr lang="es-ES" dirty="0"/>
              <a:t> </a:t>
            </a:r>
          </a:p>
        </p:txBody>
      </p:sp>
    </p:spTree>
    <p:extLst>
      <p:ext uri="{BB962C8B-B14F-4D97-AF65-F5344CB8AC3E}">
        <p14:creationId xmlns:p14="http://schemas.microsoft.com/office/powerpoint/2010/main" val="594037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82"/>
            <a:ext cx="9144000" cy="6856235"/>
          </a:xfrm>
          <a:prstGeom prst="rect">
            <a:avLst/>
          </a:prstGeom>
        </p:spPr>
      </p:pic>
    </p:spTree>
    <p:extLst>
      <p:ext uri="{BB962C8B-B14F-4D97-AF65-F5344CB8AC3E}">
        <p14:creationId xmlns:p14="http://schemas.microsoft.com/office/powerpoint/2010/main" val="2654457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99392"/>
            <a:ext cx="9252520" cy="7128792"/>
          </a:xfrm>
          <a:prstGeom prst="rect">
            <a:avLst/>
          </a:prstGeom>
        </p:spPr>
      </p:pic>
    </p:spTree>
    <p:extLst>
      <p:ext uri="{BB962C8B-B14F-4D97-AF65-F5344CB8AC3E}">
        <p14:creationId xmlns:p14="http://schemas.microsoft.com/office/powerpoint/2010/main" val="2403681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948264" y="6525344"/>
            <a:ext cx="2195736" cy="369332"/>
          </a:xfrm>
          <a:prstGeom prst="rect">
            <a:avLst/>
          </a:prstGeom>
          <a:solidFill>
            <a:schemeClr val="bg1"/>
          </a:solidFill>
        </p:spPr>
        <p:txBody>
          <a:bodyPr wrap="square" rtlCol="0">
            <a:spAutoFit/>
          </a:bodyPr>
          <a:lstStyle/>
          <a:p>
            <a:r>
              <a:rPr lang="es-ES" dirty="0">
                <a:solidFill>
                  <a:prstClr val="white"/>
                </a:solidFill>
              </a:rPr>
              <a:t>Emirgan Park</a:t>
            </a:r>
          </a:p>
        </p:txBody>
      </p:sp>
    </p:spTree>
    <p:extLst>
      <p:ext uri="{BB962C8B-B14F-4D97-AF65-F5344CB8AC3E}">
        <p14:creationId xmlns:p14="http://schemas.microsoft.com/office/powerpoint/2010/main" val="442759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1" y="0"/>
            <a:ext cx="9133417" cy="7101408"/>
          </a:xfrm>
          <a:prstGeom prst="rect">
            <a:avLst/>
          </a:prstGeom>
        </p:spPr>
      </p:pic>
    </p:spTree>
    <p:extLst>
      <p:ext uri="{BB962C8B-B14F-4D97-AF65-F5344CB8AC3E}">
        <p14:creationId xmlns:p14="http://schemas.microsoft.com/office/powerpoint/2010/main" val="2712800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6" y="0"/>
            <a:ext cx="9141647" cy="7029400"/>
          </a:xfrm>
          <a:prstGeom prst="rect">
            <a:avLst/>
          </a:prstGeom>
        </p:spPr>
      </p:pic>
    </p:spTree>
    <p:extLst>
      <p:ext uri="{BB962C8B-B14F-4D97-AF65-F5344CB8AC3E}">
        <p14:creationId xmlns:p14="http://schemas.microsoft.com/office/powerpoint/2010/main" val="883672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82"/>
            <a:ext cx="9144000" cy="6856235"/>
          </a:xfrm>
          <a:prstGeom prst="rect">
            <a:avLst/>
          </a:prstGeom>
        </p:spPr>
      </p:pic>
    </p:spTree>
    <p:extLst>
      <p:ext uri="{BB962C8B-B14F-4D97-AF65-F5344CB8AC3E}">
        <p14:creationId xmlns:p14="http://schemas.microsoft.com/office/powerpoint/2010/main" val="1590338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03" y="0"/>
            <a:ext cx="9051994" cy="6858000"/>
          </a:xfrm>
          <a:prstGeom prst="rect">
            <a:avLst/>
          </a:prstGeom>
        </p:spPr>
      </p:pic>
    </p:spTree>
    <p:extLst>
      <p:ext uri="{BB962C8B-B14F-4D97-AF65-F5344CB8AC3E}">
        <p14:creationId xmlns:p14="http://schemas.microsoft.com/office/powerpoint/2010/main" val="2868822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3028"/>
            <a:ext cx="9144000" cy="6751944"/>
          </a:xfrm>
          <a:prstGeom prst="rect">
            <a:avLst/>
          </a:prstGeom>
        </p:spPr>
      </p:pic>
    </p:spTree>
    <p:extLst>
      <p:ext uri="{BB962C8B-B14F-4D97-AF65-F5344CB8AC3E}">
        <p14:creationId xmlns:p14="http://schemas.microsoft.com/office/powerpoint/2010/main" val="279396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6" y="0"/>
            <a:ext cx="9141647" cy="6858000"/>
          </a:xfrm>
          <a:prstGeom prst="rect">
            <a:avLst/>
          </a:prstGeom>
        </p:spPr>
      </p:pic>
    </p:spTree>
    <p:extLst>
      <p:ext uri="{BB962C8B-B14F-4D97-AF65-F5344CB8AC3E}">
        <p14:creationId xmlns:p14="http://schemas.microsoft.com/office/powerpoint/2010/main" val="4266689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6519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3408"/>
            <a:ext cx="9143999" cy="7101408"/>
          </a:xfrm>
          <a:prstGeom prst="rect">
            <a:avLst/>
          </a:prstGeom>
        </p:spPr>
      </p:pic>
    </p:spTree>
    <p:extLst>
      <p:ext uri="{BB962C8B-B14F-4D97-AF65-F5344CB8AC3E}">
        <p14:creationId xmlns:p14="http://schemas.microsoft.com/office/powerpoint/2010/main" val="3591094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3999" cy="7029400"/>
          </a:xfrm>
          <a:prstGeom prst="rect">
            <a:avLst/>
          </a:prstGeom>
        </p:spPr>
      </p:pic>
    </p:spTree>
    <p:extLst>
      <p:ext uri="{BB962C8B-B14F-4D97-AF65-F5344CB8AC3E}">
        <p14:creationId xmlns:p14="http://schemas.microsoft.com/office/powerpoint/2010/main" val="867705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97042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88" y="0"/>
            <a:ext cx="9056224" cy="6858000"/>
          </a:xfrm>
          <a:prstGeom prst="rect">
            <a:avLst/>
          </a:prstGeom>
        </p:spPr>
      </p:pic>
    </p:spTree>
    <p:extLst>
      <p:ext uri="{BB962C8B-B14F-4D97-AF65-F5344CB8AC3E}">
        <p14:creationId xmlns:p14="http://schemas.microsoft.com/office/powerpoint/2010/main" val="2011341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 y="0"/>
            <a:ext cx="9132570" cy="6858000"/>
          </a:xfrm>
          <a:prstGeom prst="rect">
            <a:avLst/>
          </a:prstGeom>
        </p:spPr>
      </p:pic>
    </p:spTree>
    <p:extLst>
      <p:ext uri="{BB962C8B-B14F-4D97-AF65-F5344CB8AC3E}">
        <p14:creationId xmlns:p14="http://schemas.microsoft.com/office/powerpoint/2010/main" val="2624694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30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602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697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684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gimar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811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318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956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mmondatastorage.googleapis.com/static.panoramio.com/photos/original/755879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00"/>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656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256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140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841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mirgam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672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shikaga Flower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360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en Estambul</a:t>
            </a:r>
          </a:p>
        </p:txBody>
      </p:sp>
      <p:sp>
        <p:nvSpPr>
          <p:cNvPr id="3" name="2 Marcador de contenido"/>
          <p:cNvSpPr>
            <a:spLocks noGrp="1"/>
          </p:cNvSpPr>
          <p:nvPr>
            <p:ph sz="quarter" idx="1"/>
          </p:nvPr>
        </p:nvSpPr>
        <p:spPr/>
        <p:txBody>
          <a:bodyPr>
            <a:normAutofit/>
          </a:bodyPr>
          <a:lstStyle/>
          <a:p>
            <a:r>
              <a:rPr lang="es-ES" dirty="0"/>
              <a:t>Estambul (en turco: İstanbul, AFI: [isˈtanbuɫ]) es la ciudad más grande de Turquía y la tercera más poblada de Europa. </a:t>
            </a:r>
          </a:p>
          <a:p>
            <a:r>
              <a:rPr lang="es-ES" dirty="0"/>
              <a:t>La antigua Bizancio, llamada Constantinopla en la época del Imperio Romano, Imperio Bizantino, está considerada como una de las más bellas de Europa, siendo una de las tres ciudades transcontinentales que se sitúan entre Europa y Asia (las otras dos son Atyrau y Oremburgo).</a:t>
            </a:r>
          </a:p>
          <a:p>
            <a:r>
              <a:rPr lang="es-ES" dirty="0"/>
              <a:t>Con 8.803.468 habitantes en la ciudad y 10.018.735 en el área metropolitana (censo de 2000).</a:t>
            </a:r>
          </a:p>
        </p:txBody>
      </p:sp>
    </p:spTree>
    <p:extLst>
      <p:ext uri="{BB962C8B-B14F-4D97-AF65-F5344CB8AC3E}">
        <p14:creationId xmlns:p14="http://schemas.microsoft.com/office/powerpoint/2010/main" val="3822041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832688"/>
          </a:xfrm>
        </p:spPr>
        <p:txBody>
          <a:bodyPr>
            <a:normAutofit/>
          </a:bodyPr>
          <a:lstStyle/>
          <a:p>
            <a:r>
              <a:rPr lang="es-ES" dirty="0"/>
              <a:t>El Parque Gülhane (en turco, Gülhane Parkı) es un parque urbano histórico que se encuentra en el barrio de Eminönü, en Estambul, Turquía. </a:t>
            </a:r>
          </a:p>
          <a:p>
            <a:r>
              <a:rPr lang="es-ES" dirty="0"/>
              <a:t>Situado junto al Palacio de Topkapı y dentro del recinto del mismo, la entrada sur del parque ostenta una de las puertas más grandes del patio.</a:t>
            </a:r>
          </a:p>
          <a:p>
            <a:r>
              <a:rPr lang="es-ES" dirty="0"/>
              <a:t> Se trata de uno de los parques públicos más antiguos y de mayor extensión de Estambul.</a:t>
            </a:r>
          </a:p>
          <a:p>
            <a:r>
              <a:rPr lang="es-ES" dirty="0"/>
              <a:t>El Parque Gülhane formaba parte del jardín exterior del Palacio de Topkapı, formado esencialmente por un pequeño bosque. </a:t>
            </a:r>
          </a:p>
          <a:p>
            <a:r>
              <a:rPr lang="es-ES" dirty="0"/>
              <a:t>El ayuntamiento decidió dedicar parte del jardín exterior a un parque, el cual abrió sus puertas al público en 1912.</a:t>
            </a:r>
          </a:p>
        </p:txBody>
      </p:sp>
    </p:spTree>
    <p:extLst>
      <p:ext uri="{BB962C8B-B14F-4D97-AF65-F5344CB8AC3E}">
        <p14:creationId xmlns:p14="http://schemas.microsoft.com/office/powerpoint/2010/main" val="1587719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733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26953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152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571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841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2739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719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Gulhane park Istanbul 2007 00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41825" cy="68267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Goth Column Gulhane Istanbul March 2008b.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2660" y="0"/>
            <a:ext cx="4593836" cy="6479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834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lh3.ggpht.com/-s1C9iMfgSOk/TNMp5fuCFCI/AAAAAAAABH0/-vQ8iY4L6xI/DSCF12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281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agenes.viajeros.com/fotos/m/ma/maiutkki-12970065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430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88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03267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96797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5430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64969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75532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163144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56529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3771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012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33900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8305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4510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2919681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774144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957391"/>
          </a:xfrm>
          <a:prstGeom prst="rect">
            <a:avLst/>
          </a:prstGeom>
        </p:spPr>
      </p:pic>
    </p:spTree>
    <p:extLst>
      <p:ext uri="{BB962C8B-B14F-4D97-AF65-F5344CB8AC3E}">
        <p14:creationId xmlns:p14="http://schemas.microsoft.com/office/powerpoint/2010/main" val="29261444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29018067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0"/>
            <a:ext cx="9144000" cy="6856740"/>
          </a:xfrm>
          <a:prstGeom prst="rect">
            <a:avLst/>
          </a:prstGeom>
        </p:spPr>
      </p:pic>
    </p:spTree>
    <p:extLst>
      <p:ext uri="{BB962C8B-B14F-4D97-AF65-F5344CB8AC3E}">
        <p14:creationId xmlns:p14="http://schemas.microsoft.com/office/powerpoint/2010/main" val="39761142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2224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8909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97926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171400"/>
            <a:ext cx="9324528" cy="7029399"/>
          </a:xfrm>
          <a:prstGeom prst="rect">
            <a:avLst/>
          </a:prstGeom>
        </p:spPr>
      </p:pic>
    </p:spTree>
    <p:extLst>
      <p:ext uri="{BB962C8B-B14F-4D97-AF65-F5344CB8AC3E}">
        <p14:creationId xmlns:p14="http://schemas.microsoft.com/office/powerpoint/2010/main" val="25496933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3232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968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7578193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536" y="0"/>
            <a:ext cx="9396536" cy="6857999"/>
          </a:xfrm>
          <a:prstGeom prst="rect">
            <a:avLst/>
          </a:prstGeom>
        </p:spPr>
      </p:pic>
    </p:spTree>
    <p:extLst>
      <p:ext uri="{BB962C8B-B14F-4D97-AF65-F5344CB8AC3E}">
        <p14:creationId xmlns:p14="http://schemas.microsoft.com/office/powerpoint/2010/main" val="26667625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9505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03744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754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Topaki Palace</a:t>
            </a:r>
          </a:p>
        </p:txBody>
      </p:sp>
      <p:sp>
        <p:nvSpPr>
          <p:cNvPr id="3" name="2 Marcador de contenido"/>
          <p:cNvSpPr>
            <a:spLocks noGrp="1"/>
          </p:cNvSpPr>
          <p:nvPr>
            <p:ph sz="quarter" idx="1"/>
          </p:nvPr>
        </p:nvSpPr>
        <p:spPr/>
        <p:txBody>
          <a:bodyPr>
            <a:normAutofit lnSpcReduction="10000"/>
          </a:bodyPr>
          <a:lstStyle/>
          <a:p>
            <a:r>
              <a:rPr lang="es-ES" dirty="0"/>
              <a:t>El Palacio de Topkapi ( Turquía : Topkapi Sarayi [1] o en turco otomano : </a:t>
            </a:r>
            <a:r>
              <a:rPr lang="ar-AE" dirty="0"/>
              <a:t>طوپقپو سرايى) </a:t>
            </a:r>
            <a:r>
              <a:rPr lang="es-ES" dirty="0"/>
              <a:t>es un gran palacio en Estambul , Turquía , que fue la residencia principal de los sultanes otomanos durante aproximadamente 400 años (1465-1856) de su 624 - años de reinado. </a:t>
            </a:r>
          </a:p>
          <a:p>
            <a:r>
              <a:rPr lang="es-ES" dirty="0"/>
              <a:t>Además de una residencia real, el palacio era un escenario de ceremonias oficiales y entretenimientos reales. </a:t>
            </a:r>
          </a:p>
          <a:p>
            <a:r>
              <a:rPr lang="es-ES" dirty="0"/>
              <a:t>Ahora es una atracción turística importante y contiene importantes reliquias sagradas del mundo musulmán, incluyendo el manto de Mahoma y la espada. </a:t>
            </a:r>
          </a:p>
        </p:txBody>
      </p:sp>
    </p:spTree>
    <p:extLst>
      <p:ext uri="{BB962C8B-B14F-4D97-AF65-F5344CB8AC3E}">
        <p14:creationId xmlns:p14="http://schemas.microsoft.com/office/powerpoint/2010/main" val="3850377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643192" cy="5760680"/>
          </a:xfrm>
        </p:spPr>
        <p:txBody>
          <a:bodyPr>
            <a:normAutofit/>
          </a:bodyPr>
          <a:lstStyle/>
          <a:p>
            <a:r>
              <a:rPr lang="es-ES" dirty="0"/>
              <a:t>El Palacio de Topkapi es uno de los monumentos que aparecen en las " Zonas históricas de Estambul ", que se convirtió en un UNESCO Patrimonio de la Humanidad en 1985, y se describe en el Criterio iv como "el mejor ejemplo  de los conjuntos de palacios [...] del período otomano.</a:t>
            </a:r>
          </a:p>
          <a:p>
            <a:r>
              <a:rPr lang="es-ES" dirty="0"/>
              <a:t>La construcción comenzó en 1459, ordenada por el Sultán Mehmed II , el conquistador de Bizancio Constantinopla . </a:t>
            </a:r>
          </a:p>
          <a:p>
            <a:r>
              <a:rPr lang="es-ES" dirty="0"/>
              <a:t>El complejo del palacio consta de cuatro patios principales y muchos edificios más pequeños. En su apogeo, el palacio fue el hogar de unos 4.000 habitantes, y se cubre un área grande con una costa larga.</a:t>
            </a:r>
          </a:p>
          <a:p>
            <a:endParaRPr lang="es-ES" dirty="0"/>
          </a:p>
        </p:txBody>
      </p:sp>
    </p:spTree>
    <p:extLst>
      <p:ext uri="{BB962C8B-B14F-4D97-AF65-F5344CB8AC3E}">
        <p14:creationId xmlns:p14="http://schemas.microsoft.com/office/powerpoint/2010/main" val="3313586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643192" cy="5112608"/>
          </a:xfrm>
        </p:spPr>
        <p:txBody>
          <a:bodyPr>
            <a:normAutofit/>
          </a:bodyPr>
          <a:lstStyle/>
          <a:p>
            <a:r>
              <a:rPr lang="es-ES" dirty="0"/>
              <a:t>El complejo fue ampliado a lo largo de los siglos, con reformas importantes después del terremoto de 1509 y el incendio de 1665. </a:t>
            </a:r>
          </a:p>
          <a:p>
            <a:r>
              <a:rPr lang="es-ES" dirty="0"/>
              <a:t>El palacio contiene mezquitas, hospitales, panaderías y una menta. </a:t>
            </a:r>
          </a:p>
          <a:p>
            <a:r>
              <a:rPr lang="es-ES" dirty="0"/>
              <a:t> El nombre se traduce como "Cannon puerta Palace" desde una puerta cercana que ha sido destruido. </a:t>
            </a:r>
          </a:p>
          <a:p>
            <a:r>
              <a:rPr lang="es-ES" dirty="0"/>
              <a:t>A partir de finales del siglo XVII, el Palacio de Topkapi fue perdiendo su importancia como los sultanes prefirieron pasar más tiempo en sus nuevos palacios a lo largo del Bósforo .</a:t>
            </a:r>
          </a:p>
        </p:txBody>
      </p:sp>
    </p:spTree>
    <p:extLst>
      <p:ext uri="{BB962C8B-B14F-4D97-AF65-F5344CB8AC3E}">
        <p14:creationId xmlns:p14="http://schemas.microsoft.com/office/powerpoint/2010/main" val="9615164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1856, el sultán Abdul Mecid que decidió trasladarse a la corte que el recién construido Palacio de Dolmabahçe , el primer palacio de estilo europeo en la ciudad. </a:t>
            </a:r>
          </a:p>
          <a:p>
            <a:r>
              <a:rPr lang="es-ES" dirty="0"/>
              <a:t>Algunas funciones, como el tesoro imperial, la biblioteca, la menta y se mantuvieron en el Palacio de Topkapi. </a:t>
            </a:r>
          </a:p>
          <a:p>
            <a:r>
              <a:rPr lang="es-ES" dirty="0"/>
              <a:t>Tras la caída del Imperio Otomano en 1921, el Palacio de Topkapi fue transformado por un decreto gubernamental del 3 de abril 1924 en un museo de la época imperial. </a:t>
            </a:r>
          </a:p>
          <a:p>
            <a:r>
              <a:rPr lang="es-ES" dirty="0"/>
              <a:t>El Museo del Palacio Topkapi es administrado por el Ministerio de Cultura y Turismo .</a:t>
            </a:r>
          </a:p>
          <a:p>
            <a:endParaRPr lang="es-ES" dirty="0"/>
          </a:p>
          <a:p>
            <a:endParaRPr lang="es-ES" dirty="0"/>
          </a:p>
        </p:txBody>
      </p:sp>
    </p:spTree>
    <p:extLst>
      <p:ext uri="{BB962C8B-B14F-4D97-AF65-F5344CB8AC3E}">
        <p14:creationId xmlns:p14="http://schemas.microsoft.com/office/powerpoint/2010/main" val="11614426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832688"/>
          </a:xfrm>
        </p:spPr>
        <p:txBody>
          <a:bodyPr>
            <a:normAutofit/>
          </a:bodyPr>
          <a:lstStyle/>
          <a:p>
            <a:pPr marL="0" indent="0">
              <a:buNone/>
            </a:pPr>
            <a:endParaRPr lang="es-ES" dirty="0"/>
          </a:p>
          <a:p>
            <a:r>
              <a:rPr lang="es-ES" dirty="0"/>
              <a:t> El complejo del palacio tiene cientos de habitaciones y cámaras, pero sólo los más importantes son accesibles al público hoy. </a:t>
            </a:r>
          </a:p>
          <a:p>
            <a:r>
              <a:rPr lang="es-ES" dirty="0"/>
              <a:t>El complejo está custodiado por funcionarios del ministerio, así como guardias armados del ejército turco . </a:t>
            </a:r>
          </a:p>
          <a:p>
            <a:r>
              <a:rPr lang="es-ES" dirty="0"/>
              <a:t>El palacio incluye muchos ejemplos finos de la arquitectura otomana. </a:t>
            </a:r>
          </a:p>
          <a:p>
            <a:r>
              <a:rPr lang="es-ES" dirty="0"/>
              <a:t>Contiene grandes colecciones de porcelana , trajes, armas, escudos, armaduras, miniaturas otomanas , manuscritos islámicos caligráficas y pinturas murales, así como una exhibición de tesoros y joyas otomanas.</a:t>
            </a:r>
          </a:p>
        </p:txBody>
      </p:sp>
    </p:spTree>
    <p:extLst>
      <p:ext uri="{BB962C8B-B14F-4D97-AF65-F5344CB8AC3E}">
        <p14:creationId xmlns:p14="http://schemas.microsoft.com/office/powerpoint/2010/main" val="30279767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832688"/>
          </a:xfrm>
        </p:spPr>
        <p:txBody>
          <a:bodyPr>
            <a:normAutofit/>
          </a:bodyPr>
          <a:lstStyle/>
          <a:p>
            <a:r>
              <a:rPr lang="es-ES" dirty="0"/>
              <a:t>Rodeando todo el conjunto de la Primera a la Cuarta patio exterior son los jardines del palacio. Una parte de esta zona que se encuentra frente al mar es también conocido como el quinto lugar. </a:t>
            </a:r>
          </a:p>
          <a:p>
            <a:r>
              <a:rPr lang="es-ES" dirty="0"/>
              <a:t>Mehmed II también tuvo tres pabellones o quioscos, construidos, de los cuales sólo el Quiosco de baldosa (Çinili Kosku) ha sobrevivido. El Pabellón de baldosa data de alrededor de 1473 y alberga la colección de cerámica islámica de los Museos de Arqueología de Estambul . </a:t>
            </a:r>
          </a:p>
          <a:p>
            <a:r>
              <a:rPr lang="es-ES" dirty="0"/>
              <a:t>A lo largo de la costa una serie de pabellones fueron construidos para disfrutar de la vista del sultán. Estos incluyeron el Kiosco Shore , Kiosk Perla , Kiosk mármol y las Kiosk Basketmakers ' . </a:t>
            </a:r>
          </a:p>
        </p:txBody>
      </p:sp>
    </p:spTree>
    <p:extLst>
      <p:ext uri="{BB962C8B-B14F-4D97-AF65-F5344CB8AC3E}">
        <p14:creationId xmlns:p14="http://schemas.microsoft.com/office/powerpoint/2010/main" val="40649995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643192" cy="5976704"/>
          </a:xfrm>
        </p:spPr>
        <p:txBody>
          <a:bodyPr>
            <a:normAutofit fontScale="92500"/>
          </a:bodyPr>
          <a:lstStyle/>
          <a:p>
            <a:r>
              <a:rPr lang="es-ES" dirty="0"/>
              <a:t>La mayoría de los pabellones, junto con algunas de las paredes junto al mar y las puertas fueron destruidos cuando las líneas ferroviarias que conducen a la estación de tren de Sirkeci se construyeron en el siglo XIX.</a:t>
            </a:r>
          </a:p>
          <a:p>
            <a:r>
              <a:rPr lang="es-ES" dirty="0"/>
              <a:t>El  Kiosco Los Basketmakers 'sin embargo se salvó. </a:t>
            </a:r>
          </a:p>
          <a:p>
            <a:r>
              <a:rPr lang="es-ES" dirty="0"/>
              <a:t>Situado junto al primer patio hacia la ciudad se encuentra el Parque Gülhane , el viejo imperial jardín de rosas, que pertenecía al complejo más grande del palacio. </a:t>
            </a:r>
          </a:p>
          <a:p>
            <a:r>
              <a:rPr lang="es-ES" dirty="0"/>
              <a:t>Este parque está abierto al público.</a:t>
            </a:r>
          </a:p>
          <a:p>
            <a:r>
              <a:rPr lang="es-ES" dirty="0"/>
              <a:t> Situado en la entrada al parque se encuentra el quiosco Procesión . Los árboles en el complejo Palacio de Topkapi son notables, ya que muchos han sido víctimas de un hongo que se ha vaciado completamente el tronco, a lo largo de los siglos.</a:t>
            </a:r>
          </a:p>
          <a:p>
            <a:endParaRPr lang="es-ES" dirty="0"/>
          </a:p>
        </p:txBody>
      </p:sp>
    </p:spTree>
    <p:extLst>
      <p:ext uri="{BB962C8B-B14F-4D97-AF65-F5344CB8AC3E}">
        <p14:creationId xmlns:p14="http://schemas.microsoft.com/office/powerpoint/2010/main" val="2620008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99176" cy="5832688"/>
          </a:xfrm>
        </p:spPr>
        <p:txBody>
          <a:bodyPr/>
          <a:lstStyle/>
          <a:p>
            <a:r>
              <a:rPr lang="es-ES" dirty="0"/>
              <a:t>Los árboles no obstante, sobreviven y se mantienen en pie.</a:t>
            </a:r>
          </a:p>
          <a:p>
            <a:r>
              <a:rPr lang="es-ES" dirty="0"/>
              <a:t>En otros casos, dos árboles de un tipo diferente han crecido y se fusionan juntos, como una higuera que crecía en el hueco de otro árbol y eficazmente fusionado con ella.</a:t>
            </a:r>
          </a:p>
          <a:p>
            <a:r>
              <a:rPr lang="es-ES" dirty="0"/>
              <a:t> Este fenómeno se puede observar en el segundo patio. </a:t>
            </a:r>
          </a:p>
        </p:txBody>
      </p:sp>
    </p:spTree>
    <p:extLst>
      <p:ext uri="{BB962C8B-B14F-4D97-AF65-F5344CB8AC3E}">
        <p14:creationId xmlns:p14="http://schemas.microsoft.com/office/powerpoint/2010/main" val="15536123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44801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9106"/>
            <a:ext cx="9144000" cy="6468894"/>
          </a:xfrm>
          <a:prstGeom prst="rect">
            <a:avLst/>
          </a:prstGeom>
        </p:spPr>
      </p:pic>
    </p:spTree>
    <p:extLst>
      <p:ext uri="{BB962C8B-B14F-4D97-AF65-F5344CB8AC3E}">
        <p14:creationId xmlns:p14="http://schemas.microsoft.com/office/powerpoint/2010/main" val="31003597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0957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3999" cy="7029399"/>
          </a:xfrm>
          <a:prstGeom prst="rect">
            <a:avLst/>
          </a:prstGeom>
        </p:spPr>
      </p:pic>
    </p:spTree>
    <p:extLst>
      <p:ext uri="{BB962C8B-B14F-4D97-AF65-F5344CB8AC3E}">
        <p14:creationId xmlns:p14="http://schemas.microsoft.com/office/powerpoint/2010/main" val="25075050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96929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924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2699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8829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9430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6078154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0177009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4635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2222770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2731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8653174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2911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7999"/>
          </a:xfrm>
          <a:prstGeom prst="rect">
            <a:avLst/>
          </a:prstGeom>
        </p:spPr>
      </p:pic>
    </p:spTree>
    <p:extLst>
      <p:ext uri="{BB962C8B-B14F-4D97-AF65-F5344CB8AC3E}">
        <p14:creationId xmlns:p14="http://schemas.microsoft.com/office/powerpoint/2010/main" val="39702805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09965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866638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Árbol de Topkapi 0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6" y="0"/>
            <a:ext cx="4765068" cy="683629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rchivo: Sarayi Album 10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0"/>
            <a:ext cx="42839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4364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Dolmabache Palace Gardens</a:t>
            </a:r>
          </a:p>
        </p:txBody>
      </p:sp>
      <p:sp>
        <p:nvSpPr>
          <p:cNvPr id="3" name="2 Marcador de contenido"/>
          <p:cNvSpPr>
            <a:spLocks noGrp="1"/>
          </p:cNvSpPr>
          <p:nvPr>
            <p:ph sz="quarter" idx="1"/>
          </p:nvPr>
        </p:nvSpPr>
        <p:spPr>
          <a:xfrm>
            <a:off x="457200" y="1600200"/>
            <a:ext cx="7467600" cy="5357192"/>
          </a:xfrm>
        </p:spPr>
        <p:txBody>
          <a:bodyPr>
            <a:normAutofit/>
          </a:bodyPr>
          <a:lstStyle/>
          <a:p>
            <a:r>
              <a:rPr lang="es-ES" dirty="0"/>
              <a:t>Dolmabahçe Palace ( turco : Dolmabahce Sarayi, IPA: [doɫmabahtʃe saɾajɯ] ), ubicado en el Beşiktaş distrito de Estambul , Turquía , en la Europa de la costa del Bósforo Estrecho, sirvió como el principal centro administrativo del Imperio Otomano desde 1856 hasta 1922, además de un intervalo de 22 años (1887-1909) en el que Yıldız Palace se utilizó. </a:t>
            </a:r>
          </a:p>
          <a:p>
            <a:r>
              <a:rPr lang="es-ES" dirty="0"/>
              <a:t>El Palacio de Dolmabahçe fue ordenado el 31 de Sultan del Imperio, yo Abdülmecid , y construido entre los años 1843 y 1856. La construcción costó cinco millones de monedas de oro otomanas, los Mecidiye equivalente a 35 toneladas de oro.</a:t>
            </a:r>
          </a:p>
        </p:txBody>
      </p:sp>
    </p:spTree>
    <p:extLst>
      <p:ext uri="{BB962C8B-B14F-4D97-AF65-F5344CB8AC3E}">
        <p14:creationId xmlns:p14="http://schemas.microsoft.com/office/powerpoint/2010/main" val="2804266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99176" cy="5904696"/>
          </a:xfrm>
        </p:spPr>
        <p:txBody>
          <a:bodyPr>
            <a:normAutofit/>
          </a:bodyPr>
          <a:lstStyle/>
          <a:p>
            <a:r>
              <a:rPr lang="es-ES" dirty="0"/>
              <a:t>El Palacio de Dolmabahçe y el jardín fueron diseñados para el sultán Abdülmecid en 1842 en una bahía en el Bósforo, que había ido llena después del siglo XVII para hacer un jardín imperial. </a:t>
            </a:r>
          </a:p>
          <a:p>
            <a:r>
              <a:rPr lang="es-ES" dirty="0"/>
              <a:t>Dolma "significa" relleno "y Bahçe means'garden. </a:t>
            </a:r>
          </a:p>
          <a:p>
            <a:r>
              <a:rPr lang="es-ES" dirty="0"/>
              <a:t>Los sultanes se mudaron de Topkapi, porque era más cómodo.</a:t>
            </a:r>
          </a:p>
          <a:p>
            <a:r>
              <a:rPr lang="es-ES" dirty="0"/>
              <a:t> Hay un jardín terraza y embarcadero al lado del Bósforo. Los jardines traseros cerrados servido de  cuartos del harén cuartos  con las niñas favoritas (cariyeler).</a:t>
            </a:r>
          </a:p>
          <a:p>
            <a:r>
              <a:rPr lang="es-ES" dirty="0"/>
              <a:t> La sección administrativa del palacio,  fue utilizada por los sultanes y luego por Ataturk, como un jardín formal. </a:t>
            </a:r>
          </a:p>
        </p:txBody>
      </p:sp>
    </p:spTree>
    <p:extLst>
      <p:ext uri="{BB962C8B-B14F-4D97-AF65-F5344CB8AC3E}">
        <p14:creationId xmlns:p14="http://schemas.microsoft.com/office/powerpoint/2010/main" val="3568459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31993360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679466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704119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201885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37475336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439489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868049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40"/>
            <a:ext cx="9144000" cy="6822160"/>
          </a:xfrm>
          <a:prstGeom prst="rect">
            <a:avLst/>
          </a:prstGeom>
        </p:spPr>
      </p:pic>
    </p:spTree>
    <p:extLst>
      <p:ext uri="{BB962C8B-B14F-4D97-AF65-F5344CB8AC3E}">
        <p14:creationId xmlns:p14="http://schemas.microsoft.com/office/powerpoint/2010/main" val="40052493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spTree>
    <p:extLst>
      <p:ext uri="{BB962C8B-B14F-4D97-AF65-F5344CB8AC3E}">
        <p14:creationId xmlns:p14="http://schemas.microsoft.com/office/powerpoint/2010/main" val="19551838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56949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445788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25269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09935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40598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74898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421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58989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469452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7447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0283325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168" b="7058"/>
          <a:stretch/>
        </p:blipFill>
        <p:spPr>
          <a:xfrm>
            <a:off x="3448" y="0"/>
            <a:ext cx="9342258" cy="6858000"/>
          </a:xfrm>
          <a:prstGeom prst="rect">
            <a:avLst/>
          </a:prstGeom>
        </p:spPr>
      </p:pic>
    </p:spTree>
    <p:extLst>
      <p:ext uri="{BB962C8B-B14F-4D97-AF65-F5344CB8AC3E}">
        <p14:creationId xmlns:p14="http://schemas.microsoft.com/office/powerpoint/2010/main" val="4702273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3448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39136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Tree>
    <p:extLst>
      <p:ext uri="{BB962C8B-B14F-4D97-AF65-F5344CB8AC3E}">
        <p14:creationId xmlns:p14="http://schemas.microsoft.com/office/powerpoint/2010/main" val="12713140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9069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TotalTime>
  <Words>1968</Words>
  <Application>Microsoft Office PowerPoint</Application>
  <PresentationFormat>Presentación en pantalla (4:3)</PresentationFormat>
  <Paragraphs>154</Paragraphs>
  <Slides>130</Slides>
  <Notes>43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130</vt:i4>
      </vt:variant>
    </vt:vector>
  </HeadingPairs>
  <TitlesOfParts>
    <vt:vector size="137" baseType="lpstr">
      <vt:lpstr>Arial</vt:lpstr>
      <vt:lpstr>Calibri</vt:lpstr>
      <vt:lpstr>Century Schoolbook</vt:lpstr>
      <vt:lpstr>Times New Roman</vt:lpstr>
      <vt:lpstr>Wingdings</vt:lpstr>
      <vt:lpstr>Wingdings 2</vt:lpstr>
      <vt:lpstr>Default Theme</vt:lpstr>
      <vt:lpstr>ASIA.-LA VUELTA AL MUNDO EN 885 JARDINES. TURQUIA.-Emirgan Park.- Estambul.-Topaki Palace.-Dolmabache Palace Gardens</vt:lpstr>
      <vt:lpstr>Emirgan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en Estambul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Topaki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Dolmabache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365 JARDINES.-TURQUIA.-AA</dc:title>
  <dc:creator>Josep</dc:creator>
  <cp:lastModifiedBy>Usuario</cp:lastModifiedBy>
  <cp:revision>9</cp:revision>
  <dcterms:created xsi:type="dcterms:W3CDTF">2013-09-17T14:39:32Z</dcterms:created>
  <dcterms:modified xsi:type="dcterms:W3CDTF">2018-03-02T11:25:41Z</dcterms:modified>
</cp:coreProperties>
</file>