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1" r:id="rId14"/>
    <p:sldId id="268" r:id="rId15"/>
    <p:sldId id="269" r:id="rId16"/>
    <p:sldId id="270" r:id="rId17"/>
    <p:sldId id="272" r:id="rId18"/>
    <p:sldId id="273" r:id="rId19"/>
    <p:sldId id="274" r:id="rId20"/>
    <p:sldId id="275" r:id="rId21"/>
    <p:sldId id="276" r:id="rId22"/>
    <p:sldId id="277" r:id="rId23"/>
    <p:sldId id="278" r:id="rId24"/>
    <p:sldId id="359" r:id="rId25"/>
    <p:sldId id="279" r:id="rId26"/>
    <p:sldId id="286" r:id="rId27"/>
    <p:sldId id="280" r:id="rId28"/>
    <p:sldId id="281" r:id="rId29"/>
    <p:sldId id="282" r:id="rId30"/>
    <p:sldId id="283" r:id="rId31"/>
    <p:sldId id="284" r:id="rId32"/>
    <p:sldId id="285" r:id="rId33"/>
    <p:sldId id="287" r:id="rId34"/>
    <p:sldId id="288" r:id="rId35"/>
    <p:sldId id="289" r:id="rId36"/>
    <p:sldId id="290" r:id="rId37"/>
    <p:sldId id="291" r:id="rId38"/>
    <p:sldId id="292" r:id="rId39"/>
    <p:sldId id="293" r:id="rId40"/>
    <p:sldId id="295" r:id="rId41"/>
    <p:sldId id="296" r:id="rId42"/>
    <p:sldId id="297" r:id="rId43"/>
    <p:sldId id="298" r:id="rId44"/>
    <p:sldId id="299" r:id="rId45"/>
    <p:sldId id="301"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7" r:id="rId78"/>
    <p:sldId id="338" r:id="rId79"/>
    <p:sldId id="339" r:id="rId80"/>
    <p:sldId id="340" r:id="rId81"/>
    <p:sldId id="294" r:id="rId82"/>
    <p:sldId id="335" r:id="rId83"/>
    <p:sldId id="336" r:id="rId84"/>
    <p:sldId id="345" r:id="rId85"/>
    <p:sldId id="350" r:id="rId86"/>
    <p:sldId id="341" r:id="rId87"/>
    <p:sldId id="342" r:id="rId88"/>
    <p:sldId id="343" r:id="rId89"/>
    <p:sldId id="344" r:id="rId90"/>
    <p:sldId id="346" r:id="rId91"/>
    <p:sldId id="347" r:id="rId92"/>
    <p:sldId id="348" r:id="rId93"/>
    <p:sldId id="349" r:id="rId94"/>
    <p:sldId id="351" r:id="rId95"/>
    <p:sldId id="352" r:id="rId96"/>
    <p:sldId id="353" r:id="rId97"/>
    <p:sldId id="354" r:id="rId9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134" y="-96"/>
      </p:cViewPr>
      <p:guideLst>
        <p:guide orient="horz" pos="2160"/>
        <p:guide pos="2880"/>
      </p:guideLst>
    </p:cSldViewPr>
  </p:slideViewPr>
  <p:notesTextViewPr>
    <p:cViewPr>
      <p:scale>
        <a:sx n="1" d="1"/>
        <a:sy n="1" d="1"/>
      </p:scale>
      <p:origin x="0" y="0"/>
    </p:cViewPr>
  </p:notesTextViewPr>
  <p:sorterViewPr>
    <p:cViewPr>
      <p:scale>
        <a:sx n="100" d="100"/>
        <a:sy n="100" d="100"/>
      </p:scale>
      <p:origin x="0" y="2907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A129DB-0C79-4CFD-9EC4-6EF32FD1DA03}" type="datetimeFigureOut">
              <a:rPr lang="es-ES" smtClean="0"/>
              <a:t>21/04/2014</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13E703-CE5E-4314-A6F1-5033D63FC84E}" type="slidenum">
              <a:rPr lang="es-ES" smtClean="0"/>
              <a:t>‹Nº›</a:t>
            </a:fld>
            <a:endParaRPr lang="es-ES" dirty="0"/>
          </a:p>
        </p:txBody>
      </p:sp>
    </p:spTree>
    <p:extLst>
      <p:ext uri="{BB962C8B-B14F-4D97-AF65-F5344CB8AC3E}">
        <p14:creationId xmlns:p14="http://schemas.microsoft.com/office/powerpoint/2010/main" val="476111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25</a:t>
            </a:fld>
            <a:endParaRPr lang="es-ES" dirty="0"/>
          </a:p>
        </p:txBody>
      </p:sp>
    </p:spTree>
    <p:extLst>
      <p:ext uri="{BB962C8B-B14F-4D97-AF65-F5344CB8AC3E}">
        <p14:creationId xmlns:p14="http://schemas.microsoft.com/office/powerpoint/2010/main" val="2665407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26</a:t>
            </a:fld>
            <a:endParaRPr lang="es-ES" dirty="0"/>
          </a:p>
        </p:txBody>
      </p:sp>
    </p:spTree>
    <p:extLst>
      <p:ext uri="{BB962C8B-B14F-4D97-AF65-F5344CB8AC3E}">
        <p14:creationId xmlns:p14="http://schemas.microsoft.com/office/powerpoint/2010/main" val="1602211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27</a:t>
            </a:fld>
            <a:endParaRPr lang="es-ES" dirty="0"/>
          </a:p>
        </p:txBody>
      </p:sp>
    </p:spTree>
    <p:extLst>
      <p:ext uri="{BB962C8B-B14F-4D97-AF65-F5344CB8AC3E}">
        <p14:creationId xmlns:p14="http://schemas.microsoft.com/office/powerpoint/2010/main" val="3506545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28</a:t>
            </a:fld>
            <a:endParaRPr lang="es-ES" dirty="0"/>
          </a:p>
        </p:txBody>
      </p:sp>
    </p:spTree>
    <p:extLst>
      <p:ext uri="{BB962C8B-B14F-4D97-AF65-F5344CB8AC3E}">
        <p14:creationId xmlns:p14="http://schemas.microsoft.com/office/powerpoint/2010/main" val="1362603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29</a:t>
            </a:fld>
            <a:endParaRPr lang="es-ES" dirty="0"/>
          </a:p>
        </p:txBody>
      </p:sp>
    </p:spTree>
    <p:extLst>
      <p:ext uri="{BB962C8B-B14F-4D97-AF65-F5344CB8AC3E}">
        <p14:creationId xmlns:p14="http://schemas.microsoft.com/office/powerpoint/2010/main" val="3919235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Bundesgartenschau.guga .-2009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30</a:t>
            </a:fld>
            <a:endParaRPr lang="es-ES" dirty="0"/>
          </a:p>
        </p:txBody>
      </p:sp>
    </p:spTree>
    <p:extLst>
      <p:ext uri="{BB962C8B-B14F-4D97-AF65-F5344CB8AC3E}">
        <p14:creationId xmlns:p14="http://schemas.microsoft.com/office/powerpoint/2010/main" val="3692128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31</a:t>
            </a:fld>
            <a:endParaRPr lang="es-ES" dirty="0"/>
          </a:p>
        </p:txBody>
      </p:sp>
    </p:spTree>
    <p:extLst>
      <p:ext uri="{BB962C8B-B14F-4D97-AF65-F5344CB8AC3E}">
        <p14:creationId xmlns:p14="http://schemas.microsoft.com/office/powerpoint/2010/main" val="3770816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32</a:t>
            </a:fld>
            <a:endParaRPr lang="es-ES" dirty="0"/>
          </a:p>
        </p:txBody>
      </p:sp>
    </p:spTree>
    <p:extLst>
      <p:ext uri="{BB962C8B-B14F-4D97-AF65-F5344CB8AC3E}">
        <p14:creationId xmlns:p14="http://schemas.microsoft.com/office/powerpoint/2010/main" val="1713416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33</a:t>
            </a:fld>
            <a:endParaRPr lang="es-ES" dirty="0"/>
          </a:p>
        </p:txBody>
      </p:sp>
    </p:spTree>
    <p:extLst>
      <p:ext uri="{BB962C8B-B14F-4D97-AF65-F5344CB8AC3E}">
        <p14:creationId xmlns:p14="http://schemas.microsoft.com/office/powerpoint/2010/main" val="1456226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34</a:t>
            </a:fld>
            <a:endParaRPr lang="es-ES" dirty="0"/>
          </a:p>
        </p:txBody>
      </p:sp>
    </p:spTree>
    <p:extLst>
      <p:ext uri="{BB962C8B-B14F-4D97-AF65-F5344CB8AC3E}">
        <p14:creationId xmlns:p14="http://schemas.microsoft.com/office/powerpoint/2010/main" val="3747543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35</a:t>
            </a:fld>
            <a:endParaRPr lang="es-ES" dirty="0"/>
          </a:p>
        </p:txBody>
      </p:sp>
    </p:spTree>
    <p:extLst>
      <p:ext uri="{BB962C8B-B14F-4D97-AF65-F5344CB8AC3E}">
        <p14:creationId xmlns:p14="http://schemas.microsoft.com/office/powerpoint/2010/main" val="508749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36</a:t>
            </a:fld>
            <a:endParaRPr lang="es-ES" dirty="0"/>
          </a:p>
        </p:txBody>
      </p:sp>
    </p:spTree>
    <p:extLst>
      <p:ext uri="{BB962C8B-B14F-4D97-AF65-F5344CB8AC3E}">
        <p14:creationId xmlns:p14="http://schemas.microsoft.com/office/powerpoint/2010/main" val="1329710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37</a:t>
            </a:fld>
            <a:endParaRPr lang="es-ES" dirty="0"/>
          </a:p>
        </p:txBody>
      </p:sp>
    </p:spTree>
    <p:extLst>
      <p:ext uri="{BB962C8B-B14F-4D97-AF65-F5344CB8AC3E}">
        <p14:creationId xmlns:p14="http://schemas.microsoft.com/office/powerpoint/2010/main" val="962923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38</a:t>
            </a:fld>
            <a:endParaRPr lang="es-ES" dirty="0"/>
          </a:p>
        </p:txBody>
      </p:sp>
    </p:spTree>
    <p:extLst>
      <p:ext uri="{BB962C8B-B14F-4D97-AF65-F5344CB8AC3E}">
        <p14:creationId xmlns:p14="http://schemas.microsoft.com/office/powerpoint/2010/main" val="21317990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39</a:t>
            </a:fld>
            <a:endParaRPr lang="es-ES" dirty="0"/>
          </a:p>
        </p:txBody>
      </p:sp>
    </p:spTree>
    <p:extLst>
      <p:ext uri="{BB962C8B-B14F-4D97-AF65-F5344CB8AC3E}">
        <p14:creationId xmlns:p14="http://schemas.microsoft.com/office/powerpoint/2010/main" val="2726592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40</a:t>
            </a:fld>
            <a:endParaRPr lang="es-ES" dirty="0"/>
          </a:p>
        </p:txBody>
      </p:sp>
    </p:spTree>
    <p:extLst>
      <p:ext uri="{BB962C8B-B14F-4D97-AF65-F5344CB8AC3E}">
        <p14:creationId xmlns:p14="http://schemas.microsoft.com/office/powerpoint/2010/main" val="2813177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41</a:t>
            </a:fld>
            <a:endParaRPr lang="es-ES" dirty="0"/>
          </a:p>
        </p:txBody>
      </p:sp>
    </p:spTree>
    <p:extLst>
      <p:ext uri="{BB962C8B-B14F-4D97-AF65-F5344CB8AC3E}">
        <p14:creationId xmlns:p14="http://schemas.microsoft.com/office/powerpoint/2010/main" val="25395212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42</a:t>
            </a:fld>
            <a:endParaRPr lang="es-ES" dirty="0"/>
          </a:p>
        </p:txBody>
      </p:sp>
    </p:spTree>
    <p:extLst>
      <p:ext uri="{BB962C8B-B14F-4D97-AF65-F5344CB8AC3E}">
        <p14:creationId xmlns:p14="http://schemas.microsoft.com/office/powerpoint/2010/main" val="2145877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43</a:t>
            </a:fld>
            <a:endParaRPr lang="es-ES" dirty="0"/>
          </a:p>
        </p:txBody>
      </p:sp>
    </p:spTree>
    <p:extLst>
      <p:ext uri="{BB962C8B-B14F-4D97-AF65-F5344CB8AC3E}">
        <p14:creationId xmlns:p14="http://schemas.microsoft.com/office/powerpoint/2010/main" val="312097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45</a:t>
            </a:fld>
            <a:endParaRPr lang="es-ES" dirty="0"/>
          </a:p>
        </p:txBody>
      </p:sp>
    </p:spTree>
    <p:extLst>
      <p:ext uri="{BB962C8B-B14F-4D97-AF65-F5344CB8AC3E}">
        <p14:creationId xmlns:p14="http://schemas.microsoft.com/office/powerpoint/2010/main" val="618064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46</a:t>
            </a:fld>
            <a:endParaRPr lang="es-ES" dirty="0"/>
          </a:p>
        </p:txBody>
      </p:sp>
    </p:spTree>
    <p:extLst>
      <p:ext uri="{BB962C8B-B14F-4D97-AF65-F5344CB8AC3E}">
        <p14:creationId xmlns:p14="http://schemas.microsoft.com/office/powerpoint/2010/main" val="849885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49</a:t>
            </a:fld>
            <a:endParaRPr lang="es-ES" dirty="0"/>
          </a:p>
        </p:txBody>
      </p:sp>
    </p:spTree>
    <p:extLst>
      <p:ext uri="{BB962C8B-B14F-4D97-AF65-F5344CB8AC3E}">
        <p14:creationId xmlns:p14="http://schemas.microsoft.com/office/powerpoint/2010/main" val="3669177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51</a:t>
            </a:fld>
            <a:endParaRPr lang="es-ES" dirty="0"/>
          </a:p>
        </p:txBody>
      </p:sp>
    </p:spTree>
    <p:extLst>
      <p:ext uri="{BB962C8B-B14F-4D97-AF65-F5344CB8AC3E}">
        <p14:creationId xmlns:p14="http://schemas.microsoft.com/office/powerpoint/2010/main" val="4149818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52</a:t>
            </a:fld>
            <a:endParaRPr lang="es-ES" dirty="0"/>
          </a:p>
        </p:txBody>
      </p:sp>
    </p:spTree>
    <p:extLst>
      <p:ext uri="{BB962C8B-B14F-4D97-AF65-F5344CB8AC3E}">
        <p14:creationId xmlns:p14="http://schemas.microsoft.com/office/powerpoint/2010/main" val="2436680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53</a:t>
            </a:fld>
            <a:endParaRPr lang="es-ES" dirty="0"/>
          </a:p>
        </p:txBody>
      </p:sp>
    </p:spTree>
    <p:extLst>
      <p:ext uri="{BB962C8B-B14F-4D97-AF65-F5344CB8AC3E}">
        <p14:creationId xmlns:p14="http://schemas.microsoft.com/office/powerpoint/2010/main" val="40671931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55</a:t>
            </a:fld>
            <a:endParaRPr lang="es-ES" dirty="0"/>
          </a:p>
        </p:txBody>
      </p:sp>
    </p:spTree>
    <p:extLst>
      <p:ext uri="{BB962C8B-B14F-4D97-AF65-F5344CB8AC3E}">
        <p14:creationId xmlns:p14="http://schemas.microsoft.com/office/powerpoint/2010/main" val="13628406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56</a:t>
            </a:fld>
            <a:endParaRPr lang="es-ES" dirty="0"/>
          </a:p>
        </p:txBody>
      </p:sp>
    </p:spTree>
    <p:extLst>
      <p:ext uri="{BB962C8B-B14F-4D97-AF65-F5344CB8AC3E}">
        <p14:creationId xmlns:p14="http://schemas.microsoft.com/office/powerpoint/2010/main" val="555492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58</a:t>
            </a:fld>
            <a:endParaRPr lang="es-ES" dirty="0"/>
          </a:p>
        </p:txBody>
      </p:sp>
    </p:spTree>
    <p:extLst>
      <p:ext uri="{BB962C8B-B14F-4D97-AF65-F5344CB8AC3E}">
        <p14:creationId xmlns:p14="http://schemas.microsoft.com/office/powerpoint/2010/main" val="20657811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59</a:t>
            </a:fld>
            <a:endParaRPr lang="es-ES" dirty="0"/>
          </a:p>
        </p:txBody>
      </p:sp>
    </p:spTree>
    <p:extLst>
      <p:ext uri="{BB962C8B-B14F-4D97-AF65-F5344CB8AC3E}">
        <p14:creationId xmlns:p14="http://schemas.microsoft.com/office/powerpoint/2010/main" val="3927246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60</a:t>
            </a:fld>
            <a:endParaRPr lang="es-ES" dirty="0"/>
          </a:p>
        </p:txBody>
      </p:sp>
    </p:spTree>
    <p:extLst>
      <p:ext uri="{BB962C8B-B14F-4D97-AF65-F5344CB8AC3E}">
        <p14:creationId xmlns:p14="http://schemas.microsoft.com/office/powerpoint/2010/main" val="3079728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61</a:t>
            </a:fld>
            <a:endParaRPr lang="es-ES" dirty="0"/>
          </a:p>
        </p:txBody>
      </p:sp>
    </p:spTree>
    <p:extLst>
      <p:ext uri="{BB962C8B-B14F-4D97-AF65-F5344CB8AC3E}">
        <p14:creationId xmlns:p14="http://schemas.microsoft.com/office/powerpoint/2010/main" val="111113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63</a:t>
            </a:fld>
            <a:endParaRPr lang="es-ES" dirty="0"/>
          </a:p>
        </p:txBody>
      </p:sp>
    </p:spTree>
    <p:extLst>
      <p:ext uri="{BB962C8B-B14F-4D97-AF65-F5344CB8AC3E}">
        <p14:creationId xmlns:p14="http://schemas.microsoft.com/office/powerpoint/2010/main" val="37522284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64</a:t>
            </a:fld>
            <a:endParaRPr lang="es-ES" dirty="0"/>
          </a:p>
        </p:txBody>
      </p:sp>
    </p:spTree>
    <p:extLst>
      <p:ext uri="{BB962C8B-B14F-4D97-AF65-F5344CB8AC3E}">
        <p14:creationId xmlns:p14="http://schemas.microsoft.com/office/powerpoint/2010/main" val="4115296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65</a:t>
            </a:fld>
            <a:endParaRPr lang="es-ES" dirty="0"/>
          </a:p>
        </p:txBody>
      </p:sp>
    </p:spTree>
    <p:extLst>
      <p:ext uri="{BB962C8B-B14F-4D97-AF65-F5344CB8AC3E}">
        <p14:creationId xmlns:p14="http://schemas.microsoft.com/office/powerpoint/2010/main" val="23282355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66</a:t>
            </a:fld>
            <a:endParaRPr lang="es-ES" dirty="0"/>
          </a:p>
        </p:txBody>
      </p:sp>
    </p:spTree>
    <p:extLst>
      <p:ext uri="{BB962C8B-B14F-4D97-AF65-F5344CB8AC3E}">
        <p14:creationId xmlns:p14="http://schemas.microsoft.com/office/powerpoint/2010/main" val="35090451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68</a:t>
            </a:fld>
            <a:endParaRPr lang="es-ES" dirty="0"/>
          </a:p>
        </p:txBody>
      </p:sp>
    </p:spTree>
    <p:extLst>
      <p:ext uri="{BB962C8B-B14F-4D97-AF65-F5344CB8AC3E}">
        <p14:creationId xmlns:p14="http://schemas.microsoft.com/office/powerpoint/2010/main" val="16529610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69</a:t>
            </a:fld>
            <a:endParaRPr lang="es-ES" dirty="0"/>
          </a:p>
        </p:txBody>
      </p:sp>
    </p:spTree>
    <p:extLst>
      <p:ext uri="{BB962C8B-B14F-4D97-AF65-F5344CB8AC3E}">
        <p14:creationId xmlns:p14="http://schemas.microsoft.com/office/powerpoint/2010/main" val="18683563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70</a:t>
            </a:fld>
            <a:endParaRPr lang="es-ES" dirty="0"/>
          </a:p>
        </p:txBody>
      </p:sp>
    </p:spTree>
    <p:extLst>
      <p:ext uri="{BB962C8B-B14F-4D97-AF65-F5344CB8AC3E}">
        <p14:creationId xmlns:p14="http://schemas.microsoft.com/office/powerpoint/2010/main" val="25523258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71</a:t>
            </a:fld>
            <a:endParaRPr lang="es-ES" dirty="0"/>
          </a:p>
        </p:txBody>
      </p:sp>
    </p:spTree>
    <p:extLst>
      <p:ext uri="{BB962C8B-B14F-4D97-AF65-F5344CB8AC3E}">
        <p14:creationId xmlns:p14="http://schemas.microsoft.com/office/powerpoint/2010/main" val="31589933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73</a:t>
            </a:fld>
            <a:endParaRPr lang="es-ES" dirty="0"/>
          </a:p>
        </p:txBody>
      </p:sp>
    </p:spTree>
    <p:extLst>
      <p:ext uri="{BB962C8B-B14F-4D97-AF65-F5344CB8AC3E}">
        <p14:creationId xmlns:p14="http://schemas.microsoft.com/office/powerpoint/2010/main" val="12660968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74</a:t>
            </a:fld>
            <a:endParaRPr lang="es-ES" dirty="0"/>
          </a:p>
        </p:txBody>
      </p:sp>
    </p:spTree>
    <p:extLst>
      <p:ext uri="{BB962C8B-B14F-4D97-AF65-F5344CB8AC3E}">
        <p14:creationId xmlns:p14="http://schemas.microsoft.com/office/powerpoint/2010/main" val="37533608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75</a:t>
            </a:fld>
            <a:endParaRPr lang="es-ES" dirty="0"/>
          </a:p>
        </p:txBody>
      </p:sp>
    </p:spTree>
    <p:extLst>
      <p:ext uri="{BB962C8B-B14F-4D97-AF65-F5344CB8AC3E}">
        <p14:creationId xmlns:p14="http://schemas.microsoft.com/office/powerpoint/2010/main" val="36736762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76</a:t>
            </a:fld>
            <a:endParaRPr lang="es-ES" dirty="0"/>
          </a:p>
        </p:txBody>
      </p:sp>
    </p:spTree>
    <p:extLst>
      <p:ext uri="{BB962C8B-B14F-4D97-AF65-F5344CB8AC3E}">
        <p14:creationId xmlns:p14="http://schemas.microsoft.com/office/powerpoint/2010/main" val="26516864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77</a:t>
            </a:fld>
            <a:endParaRPr lang="es-ES" dirty="0"/>
          </a:p>
        </p:txBody>
      </p:sp>
    </p:spTree>
    <p:extLst>
      <p:ext uri="{BB962C8B-B14F-4D97-AF65-F5344CB8AC3E}">
        <p14:creationId xmlns:p14="http://schemas.microsoft.com/office/powerpoint/2010/main" val="30306844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78</a:t>
            </a:fld>
            <a:endParaRPr lang="es-ES" dirty="0"/>
          </a:p>
        </p:txBody>
      </p:sp>
    </p:spTree>
    <p:extLst>
      <p:ext uri="{BB962C8B-B14F-4D97-AF65-F5344CB8AC3E}">
        <p14:creationId xmlns:p14="http://schemas.microsoft.com/office/powerpoint/2010/main" val="14428820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79</a:t>
            </a:fld>
            <a:endParaRPr lang="es-ES" dirty="0"/>
          </a:p>
        </p:txBody>
      </p:sp>
    </p:spTree>
    <p:extLst>
      <p:ext uri="{BB962C8B-B14F-4D97-AF65-F5344CB8AC3E}">
        <p14:creationId xmlns:p14="http://schemas.microsoft.com/office/powerpoint/2010/main" val="41337541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80</a:t>
            </a:fld>
            <a:endParaRPr lang="es-ES" dirty="0"/>
          </a:p>
        </p:txBody>
      </p:sp>
    </p:spTree>
    <p:extLst>
      <p:ext uri="{BB962C8B-B14F-4D97-AF65-F5344CB8AC3E}">
        <p14:creationId xmlns:p14="http://schemas.microsoft.com/office/powerpoint/2010/main" val="30100492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81</a:t>
            </a:fld>
            <a:endParaRPr lang="es-ES" dirty="0"/>
          </a:p>
        </p:txBody>
      </p:sp>
    </p:spTree>
    <p:extLst>
      <p:ext uri="{BB962C8B-B14F-4D97-AF65-F5344CB8AC3E}">
        <p14:creationId xmlns:p14="http://schemas.microsoft.com/office/powerpoint/2010/main" val="6829957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82</a:t>
            </a:fld>
            <a:endParaRPr lang="es-ES" dirty="0"/>
          </a:p>
        </p:txBody>
      </p:sp>
    </p:spTree>
    <p:extLst>
      <p:ext uri="{BB962C8B-B14F-4D97-AF65-F5344CB8AC3E}">
        <p14:creationId xmlns:p14="http://schemas.microsoft.com/office/powerpoint/2010/main" val="11050807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83</a:t>
            </a:fld>
            <a:endParaRPr lang="es-ES" dirty="0"/>
          </a:p>
        </p:txBody>
      </p:sp>
    </p:spTree>
    <p:extLst>
      <p:ext uri="{BB962C8B-B14F-4D97-AF65-F5344CB8AC3E}">
        <p14:creationId xmlns:p14="http://schemas.microsoft.com/office/powerpoint/2010/main" val="33658878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84</a:t>
            </a:fld>
            <a:endParaRPr lang="es-ES" dirty="0"/>
          </a:p>
        </p:txBody>
      </p:sp>
    </p:spTree>
    <p:extLst>
      <p:ext uri="{BB962C8B-B14F-4D97-AF65-F5344CB8AC3E}">
        <p14:creationId xmlns:p14="http://schemas.microsoft.com/office/powerpoint/2010/main" val="36708542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85</a:t>
            </a:fld>
            <a:endParaRPr lang="es-ES" dirty="0"/>
          </a:p>
        </p:txBody>
      </p:sp>
    </p:spTree>
    <p:extLst>
      <p:ext uri="{BB962C8B-B14F-4D97-AF65-F5344CB8AC3E}">
        <p14:creationId xmlns:p14="http://schemas.microsoft.com/office/powerpoint/2010/main" val="23045353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86</a:t>
            </a:fld>
            <a:endParaRPr lang="es-ES" dirty="0"/>
          </a:p>
        </p:txBody>
      </p:sp>
    </p:spTree>
    <p:extLst>
      <p:ext uri="{BB962C8B-B14F-4D97-AF65-F5344CB8AC3E}">
        <p14:creationId xmlns:p14="http://schemas.microsoft.com/office/powerpoint/2010/main" val="25522481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87</a:t>
            </a:fld>
            <a:endParaRPr lang="es-ES" dirty="0"/>
          </a:p>
        </p:txBody>
      </p:sp>
    </p:spTree>
    <p:extLst>
      <p:ext uri="{BB962C8B-B14F-4D97-AF65-F5344CB8AC3E}">
        <p14:creationId xmlns:p14="http://schemas.microsoft.com/office/powerpoint/2010/main" val="470264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88</a:t>
            </a:fld>
            <a:endParaRPr lang="es-ES" dirty="0"/>
          </a:p>
        </p:txBody>
      </p:sp>
    </p:spTree>
    <p:extLst>
      <p:ext uri="{BB962C8B-B14F-4D97-AF65-F5344CB8AC3E}">
        <p14:creationId xmlns:p14="http://schemas.microsoft.com/office/powerpoint/2010/main" val="18098141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89</a:t>
            </a:fld>
            <a:endParaRPr lang="es-ES" dirty="0"/>
          </a:p>
        </p:txBody>
      </p:sp>
    </p:spTree>
    <p:extLst>
      <p:ext uri="{BB962C8B-B14F-4D97-AF65-F5344CB8AC3E}">
        <p14:creationId xmlns:p14="http://schemas.microsoft.com/office/powerpoint/2010/main" val="10918648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90</a:t>
            </a:fld>
            <a:endParaRPr lang="es-ES" dirty="0"/>
          </a:p>
        </p:txBody>
      </p:sp>
    </p:spTree>
    <p:extLst>
      <p:ext uri="{BB962C8B-B14F-4D97-AF65-F5344CB8AC3E}">
        <p14:creationId xmlns:p14="http://schemas.microsoft.com/office/powerpoint/2010/main" val="27856392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92</a:t>
            </a:fld>
            <a:endParaRPr lang="es-ES" dirty="0"/>
          </a:p>
        </p:txBody>
      </p:sp>
    </p:spTree>
    <p:extLst>
      <p:ext uri="{BB962C8B-B14F-4D97-AF65-F5344CB8AC3E}">
        <p14:creationId xmlns:p14="http://schemas.microsoft.com/office/powerpoint/2010/main" val="17626762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93</a:t>
            </a:fld>
            <a:endParaRPr lang="es-ES" dirty="0"/>
          </a:p>
        </p:txBody>
      </p:sp>
    </p:spTree>
    <p:extLst>
      <p:ext uri="{BB962C8B-B14F-4D97-AF65-F5344CB8AC3E}">
        <p14:creationId xmlns:p14="http://schemas.microsoft.com/office/powerpoint/2010/main" val="4916781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94</a:t>
            </a:fld>
            <a:endParaRPr lang="es-ES" dirty="0"/>
          </a:p>
        </p:txBody>
      </p:sp>
    </p:spTree>
    <p:extLst>
      <p:ext uri="{BB962C8B-B14F-4D97-AF65-F5344CB8AC3E}">
        <p14:creationId xmlns:p14="http://schemas.microsoft.com/office/powerpoint/2010/main" val="11827404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95</a:t>
            </a:fld>
            <a:endParaRPr lang="es-ES" dirty="0"/>
          </a:p>
        </p:txBody>
      </p:sp>
    </p:spTree>
    <p:extLst>
      <p:ext uri="{BB962C8B-B14F-4D97-AF65-F5344CB8AC3E}">
        <p14:creationId xmlns:p14="http://schemas.microsoft.com/office/powerpoint/2010/main" val="35836232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p>
          <a:p>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96</a:t>
            </a:fld>
            <a:endParaRPr lang="es-ES" dirty="0"/>
          </a:p>
        </p:txBody>
      </p:sp>
    </p:spTree>
    <p:extLst>
      <p:ext uri="{BB962C8B-B14F-4D97-AF65-F5344CB8AC3E}">
        <p14:creationId xmlns:p14="http://schemas.microsoft.com/office/powerpoint/2010/main" val="398702248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Bundesgartenschau. Schwerin.-GUGA.-2009</a:t>
            </a:r>
            <a:endParaRPr lang="es-ES" dirty="0"/>
          </a:p>
        </p:txBody>
      </p:sp>
      <p:sp>
        <p:nvSpPr>
          <p:cNvPr id="4" name="3 Marcador de número de diapositiva"/>
          <p:cNvSpPr>
            <a:spLocks noGrp="1"/>
          </p:cNvSpPr>
          <p:nvPr>
            <p:ph type="sldNum" sz="quarter" idx="10"/>
          </p:nvPr>
        </p:nvSpPr>
        <p:spPr/>
        <p:txBody>
          <a:bodyPr/>
          <a:lstStyle/>
          <a:p>
            <a:fld id="{6313E703-CE5E-4314-A6F1-5033D63FC84E}" type="slidenum">
              <a:rPr lang="es-ES" smtClean="0"/>
              <a:t>97</a:t>
            </a:fld>
            <a:endParaRPr lang="es-ES" dirty="0"/>
          </a:p>
        </p:txBody>
      </p:sp>
    </p:spTree>
    <p:extLst>
      <p:ext uri="{BB962C8B-B14F-4D97-AF65-F5344CB8AC3E}">
        <p14:creationId xmlns:p14="http://schemas.microsoft.com/office/powerpoint/2010/main" val="2750332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040D2B3C-55E9-4FFE-8CC0-B4071593BB76}" type="datetimeFigureOut">
              <a:rPr lang="es-ES" smtClean="0"/>
              <a:t>21/04/2014</a:t>
            </a:fld>
            <a:endParaRPr lang="es-E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3CCF0BBE-4E90-481B-8EEB-6E10B362F658}"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040D2B3C-55E9-4FFE-8CC0-B4071593BB76}" type="datetimeFigureOut">
              <a:rPr lang="es-ES" smtClean="0"/>
              <a:t>21/04/2014</a:t>
            </a:fld>
            <a:endParaRPr lang="es-ES" dirty="0"/>
          </a:p>
        </p:txBody>
      </p:sp>
      <p:sp>
        <p:nvSpPr>
          <p:cNvPr id="9" name="8 Marcador de número de diapositiva"/>
          <p:cNvSpPr>
            <a:spLocks noGrp="1"/>
          </p:cNvSpPr>
          <p:nvPr>
            <p:ph type="sldNum" sz="quarter" idx="15"/>
          </p:nvPr>
        </p:nvSpPr>
        <p:spPr/>
        <p:txBody>
          <a:bodyPr rtlCol="0"/>
          <a:lstStyle/>
          <a:p>
            <a:fld id="{3CCF0BBE-4E90-481B-8EEB-6E10B362F658}" type="slidenum">
              <a:rPr lang="es-ES" smtClean="0"/>
              <a:t>‹Nº›</a:t>
            </a:fld>
            <a:endParaRPr lang="es-ES" dirty="0"/>
          </a:p>
        </p:txBody>
      </p:sp>
      <p:sp>
        <p:nvSpPr>
          <p:cNvPr id="10" name="9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040D2B3C-55E9-4FFE-8CC0-B4071593BB76}" type="datetimeFigureOut">
              <a:rPr lang="es-ES" smtClean="0"/>
              <a:t>21/04/2014</a:t>
            </a:fld>
            <a:endParaRPr lang="es-E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3CCF0BBE-4E90-481B-8EEB-6E10B362F658}"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040D2B3C-55E9-4FFE-8CC0-B4071593BB76}" type="datetimeFigureOut">
              <a:rPr lang="es-ES" smtClean="0"/>
              <a:t>21/04/2014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3CCF0BBE-4E90-481B-8EEB-6E10B362F658}" type="slidenum">
              <a:rPr lang="es-ES" smtClean="0"/>
              <a:t>‹Nº›</a:t>
            </a:fld>
            <a:endParaRPr lang="es-E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040D2B3C-55E9-4FFE-8CC0-B4071593BB76}" type="datetimeFigureOut">
              <a:rPr lang="es-ES" smtClean="0"/>
              <a:t>21/04/2014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3CCF0BBE-4E90-481B-8EEB-6E10B362F658}" type="slidenum">
              <a:rPr lang="es-ES" smtClean="0"/>
              <a:t>‹Nº›</a:t>
            </a:fld>
            <a:endParaRPr lang="es-E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040D2B3C-55E9-4FFE-8CC0-B4071593BB76}" type="datetimeFigureOut">
              <a:rPr lang="es-ES" smtClean="0"/>
              <a:t>21/04/2014</a:t>
            </a:fld>
            <a:endParaRPr lang="es-ES" dirty="0"/>
          </a:p>
        </p:txBody>
      </p:sp>
      <p:sp>
        <p:nvSpPr>
          <p:cNvPr id="7" name="6 Marcador de número de diapositiva"/>
          <p:cNvSpPr>
            <a:spLocks noGrp="1"/>
          </p:cNvSpPr>
          <p:nvPr>
            <p:ph type="sldNum" sz="quarter" idx="11"/>
          </p:nvPr>
        </p:nvSpPr>
        <p:spPr/>
        <p:txBody>
          <a:bodyPr rtlCol="0"/>
          <a:lstStyle/>
          <a:p>
            <a:fld id="{3CCF0BBE-4E90-481B-8EEB-6E10B362F658}" type="slidenum">
              <a:rPr lang="es-ES" smtClean="0"/>
              <a:t>‹Nº›</a:t>
            </a:fld>
            <a:endParaRPr lang="es-ES" dirty="0"/>
          </a:p>
        </p:txBody>
      </p:sp>
      <p:sp>
        <p:nvSpPr>
          <p:cNvPr id="8" name="7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40D2B3C-55E9-4FFE-8CC0-B4071593BB76}" type="datetimeFigureOut">
              <a:rPr lang="es-ES" smtClean="0"/>
              <a:t>21/04/2014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3CCF0BBE-4E90-481B-8EEB-6E10B362F658}"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040D2B3C-55E9-4FFE-8CC0-B4071593BB76}" type="datetimeFigureOut">
              <a:rPr lang="es-ES" smtClean="0"/>
              <a:t>21/04/2014</a:t>
            </a:fld>
            <a:endParaRPr lang="es-ES" dirty="0"/>
          </a:p>
        </p:txBody>
      </p:sp>
      <p:sp>
        <p:nvSpPr>
          <p:cNvPr id="22" name="21 Marcador de número de diapositiva"/>
          <p:cNvSpPr>
            <a:spLocks noGrp="1"/>
          </p:cNvSpPr>
          <p:nvPr>
            <p:ph type="sldNum" sz="quarter" idx="15"/>
          </p:nvPr>
        </p:nvSpPr>
        <p:spPr/>
        <p:txBody>
          <a:bodyPr rtlCol="0"/>
          <a:lstStyle/>
          <a:p>
            <a:fld id="{3CCF0BBE-4E90-481B-8EEB-6E10B362F658}" type="slidenum">
              <a:rPr lang="es-ES" smtClean="0"/>
              <a:t>‹Nº›</a:t>
            </a:fld>
            <a:endParaRPr lang="es-ES" dirty="0"/>
          </a:p>
        </p:txBody>
      </p:sp>
      <p:sp>
        <p:nvSpPr>
          <p:cNvPr id="23" name="22 Marcador de pie de página"/>
          <p:cNvSpPr>
            <a:spLocks noGrp="1"/>
          </p:cNvSpPr>
          <p:nvPr>
            <p:ph type="ftr" sz="quarter" idx="16"/>
          </p:nvPr>
        </p:nvSpPr>
        <p:spPr/>
        <p:txBody>
          <a:bodyPr rtlCol="0"/>
          <a:lstStyle/>
          <a:p>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040D2B3C-55E9-4FFE-8CC0-B4071593BB76}" type="datetimeFigureOut">
              <a:rPr lang="es-ES" smtClean="0"/>
              <a:t>21/04/2014</a:t>
            </a:fld>
            <a:endParaRPr lang="es-ES" dirty="0"/>
          </a:p>
        </p:txBody>
      </p:sp>
      <p:sp>
        <p:nvSpPr>
          <p:cNvPr id="18" name="17 Marcador de número de diapositiva"/>
          <p:cNvSpPr>
            <a:spLocks noGrp="1"/>
          </p:cNvSpPr>
          <p:nvPr>
            <p:ph type="sldNum" sz="quarter" idx="11"/>
          </p:nvPr>
        </p:nvSpPr>
        <p:spPr/>
        <p:txBody>
          <a:bodyPr rtlCol="0"/>
          <a:lstStyle/>
          <a:p>
            <a:fld id="{3CCF0BBE-4E90-481B-8EEB-6E10B362F658}" type="slidenum">
              <a:rPr lang="es-ES" smtClean="0"/>
              <a:t>‹Nº›</a:t>
            </a:fld>
            <a:endParaRPr lang="es-ES" dirty="0"/>
          </a:p>
        </p:txBody>
      </p:sp>
      <p:sp>
        <p:nvSpPr>
          <p:cNvPr id="21" name="20 Marcador de pie de página"/>
          <p:cNvSpPr>
            <a:spLocks noGrp="1"/>
          </p:cNvSpPr>
          <p:nvPr>
            <p:ph type="ftr" sz="quarter" idx="12"/>
          </p:nvPr>
        </p:nvSpPr>
        <p:spPr/>
        <p:txBody>
          <a:bodyPr rtlCol="0"/>
          <a:lstStyle/>
          <a:p>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040D2B3C-55E9-4FFE-8CC0-B4071593BB76}" type="datetimeFigureOut">
              <a:rPr lang="es-ES" smtClean="0"/>
              <a:t>21/04/2014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3CCF0BBE-4E90-481B-8EEB-6E10B362F658}"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040D2B3C-55E9-4FFE-8CC0-B4071593BB76}" type="datetimeFigureOut">
              <a:rPr lang="es-ES" smtClean="0"/>
              <a:t>21/04/2014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3CCF0BBE-4E90-481B-8EEB-6E10B362F658}"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040D2B3C-55E9-4FFE-8CC0-B4071593BB76}" type="datetimeFigureOut">
              <a:rPr lang="es-ES" smtClean="0"/>
              <a:t>21/04/2014</a:t>
            </a:fld>
            <a:endParaRPr lang="es-ES" dirty="0"/>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dirty="0"/>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CCF0BBE-4E90-481B-8EEB-6E10B362F658}"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Bundesgartenschau en Alemania</a:t>
            </a:r>
            <a:endParaRPr lang="es-ES" dirty="0"/>
          </a:p>
        </p:txBody>
      </p:sp>
      <p:sp>
        <p:nvSpPr>
          <p:cNvPr id="3" name="2 Subtítulo"/>
          <p:cNvSpPr>
            <a:spLocks noGrp="1"/>
          </p:cNvSpPr>
          <p:nvPr>
            <p:ph type="subTitle" idx="1"/>
          </p:nvPr>
        </p:nvSpPr>
        <p:spPr/>
        <p:txBody>
          <a:bodyPr/>
          <a:lstStyle/>
          <a:p>
            <a:r>
              <a:rPr lang="es-ES" dirty="0" smtClean="0"/>
              <a:t>Selección de textos y  fotografías por</a:t>
            </a:r>
          </a:p>
          <a:p>
            <a:r>
              <a:rPr lang="es-ES" dirty="0" smtClean="0"/>
              <a:t>JOSE ELIAS BONELLS</a:t>
            </a:r>
          </a:p>
          <a:p>
            <a:r>
              <a:rPr lang="it-IT" dirty="0"/>
              <a:t>Piano Sonata No. 17 in D minor ('Tempest'), Op. 31-2- Adagio</a:t>
            </a:r>
            <a:endParaRPr lang="es-ES" dirty="0"/>
          </a:p>
        </p:txBody>
      </p:sp>
      <p:pic>
        <p:nvPicPr>
          <p:cNvPr id="4" name="10 Piano Sonata No. 17 in D minor ('Tempest'), Op. 31-2- Adagio.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63232" y="6248400"/>
            <a:ext cx="609600" cy="609600"/>
          </a:xfrm>
          <a:prstGeom prst="rect">
            <a:avLst/>
          </a:prstGeom>
        </p:spPr>
      </p:pic>
    </p:spTree>
    <p:extLst>
      <p:ext uri="{BB962C8B-B14F-4D97-AF65-F5344CB8AC3E}">
        <p14:creationId xmlns:p14="http://schemas.microsoft.com/office/powerpoint/2010/main" val="153484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7"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lstStyle/>
          <a:p>
            <a:r>
              <a:rPr lang="es-ES" dirty="0" smtClean="0">
                <a:solidFill>
                  <a:schemeClr val="bg1"/>
                </a:solidFill>
              </a:rPr>
              <a:t>Exhibiciones hortícolas en Alemania </a:t>
            </a:r>
            <a:endParaRPr lang="es-ES" dirty="0">
              <a:solidFill>
                <a:schemeClr val="bg1"/>
              </a:solidFill>
            </a:endParaRPr>
          </a:p>
        </p:txBody>
      </p:sp>
      <p:sp>
        <p:nvSpPr>
          <p:cNvPr id="3" name="2 Marcador de contenido"/>
          <p:cNvSpPr>
            <a:spLocks noGrp="1"/>
          </p:cNvSpPr>
          <p:nvPr>
            <p:ph sz="quarter" idx="1"/>
          </p:nvPr>
        </p:nvSpPr>
        <p:spPr/>
        <p:txBody>
          <a:bodyPr/>
          <a:lstStyle/>
          <a:p>
            <a:r>
              <a:rPr lang="es-ES" dirty="0"/>
              <a:t>La </a:t>
            </a:r>
            <a:r>
              <a:rPr lang="es-ES" dirty="0" smtClean="0"/>
              <a:t> Muestras Hortícolas Federales (BUGA</a:t>
            </a:r>
            <a:r>
              <a:rPr lang="es-ES" dirty="0"/>
              <a:t>) </a:t>
            </a:r>
            <a:r>
              <a:rPr lang="es-ES" dirty="0" smtClean="0"/>
              <a:t>son unas ferias y Exposiciones  alemanas sobre </a:t>
            </a:r>
            <a:r>
              <a:rPr lang="es-ES" dirty="0"/>
              <a:t>horticultura , </a:t>
            </a:r>
            <a:r>
              <a:rPr lang="es-ES" dirty="0" smtClean="0"/>
              <a:t>que incorporan </a:t>
            </a:r>
            <a:r>
              <a:rPr lang="es-ES" dirty="0"/>
              <a:t>también cuestiones como la arquitectura del </a:t>
            </a:r>
            <a:r>
              <a:rPr lang="es-ES" dirty="0" smtClean="0"/>
              <a:t>paisaje. </a:t>
            </a:r>
          </a:p>
          <a:p>
            <a:r>
              <a:rPr lang="es-ES" dirty="0" smtClean="0"/>
              <a:t>Se llevan </a:t>
            </a:r>
            <a:r>
              <a:rPr lang="es-ES" dirty="0"/>
              <a:t>a cabo en un ciclo de dos años en diferentes ciudades alemanas, mientras que cada diez </a:t>
            </a:r>
            <a:r>
              <a:rPr lang="es-ES" dirty="0" smtClean="0"/>
              <a:t>años se realizan </a:t>
            </a:r>
            <a:r>
              <a:rPr lang="es-ES" dirty="0"/>
              <a:t>como </a:t>
            </a:r>
            <a:r>
              <a:rPr lang="es-ES" dirty="0" smtClean="0"/>
              <a:t>Exposiciones </a:t>
            </a:r>
            <a:r>
              <a:rPr lang="es-ES" dirty="0"/>
              <a:t>Internacional de Jardinería (IGA</a:t>
            </a:r>
            <a:r>
              <a:rPr lang="es-ES" dirty="0" smtClean="0"/>
              <a:t>).</a:t>
            </a:r>
          </a:p>
          <a:p>
            <a:r>
              <a:rPr lang="es-ES" dirty="0" smtClean="0"/>
              <a:t> </a:t>
            </a:r>
            <a:r>
              <a:rPr lang="es-ES" dirty="0"/>
              <a:t>Coexistiendo con el </a:t>
            </a:r>
            <a:r>
              <a:rPr lang="es-ES" dirty="0" smtClean="0"/>
              <a:t>Landesgartenschauen en </a:t>
            </a:r>
            <a:r>
              <a:rPr lang="es-ES" dirty="0"/>
              <a:t>las provincias. </a:t>
            </a:r>
          </a:p>
        </p:txBody>
      </p:sp>
    </p:spTree>
    <p:extLst>
      <p:ext uri="{BB962C8B-B14F-4D97-AF65-F5344CB8AC3E}">
        <p14:creationId xmlns:p14="http://schemas.microsoft.com/office/powerpoint/2010/main" val="31310469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DBG) participa, de pie detrás de ella la Asociación Central de Horticultura Association (BMA), la Asociación de la horticultura, jardinería y campos deportivos (BGL) y la Federación de Viveristas alemanes (BdB</a:t>
            </a:r>
            <a:r>
              <a:rPr lang="es-ES" dirty="0" smtClean="0"/>
              <a:t>). </a:t>
            </a:r>
            <a:endParaRPr lang="es-ES" dirty="0"/>
          </a:p>
          <a:p>
            <a:r>
              <a:rPr lang="es-ES" dirty="0"/>
              <a:t>Como parte de un Festival Nacional de Jardinería en cada ciudad con un alto </a:t>
            </a:r>
            <a:r>
              <a:rPr lang="es-ES" dirty="0" smtClean="0"/>
              <a:t>presupuesto y  </a:t>
            </a:r>
            <a:r>
              <a:rPr lang="es-ES" dirty="0"/>
              <a:t>una amplia planificación de espacios abiertos y </a:t>
            </a:r>
            <a:r>
              <a:rPr lang="es-ES" dirty="0" smtClean="0"/>
              <a:t>rediseñados, </a:t>
            </a:r>
            <a:r>
              <a:rPr lang="es-ES" dirty="0"/>
              <a:t>que sirven a los objetivos de desarrollo regional. </a:t>
            </a:r>
            <a:endParaRPr lang="es-ES" dirty="0" smtClean="0"/>
          </a:p>
          <a:p>
            <a:r>
              <a:rPr lang="es-ES" dirty="0" smtClean="0"/>
              <a:t>A </a:t>
            </a:r>
            <a:r>
              <a:rPr lang="es-ES" dirty="0"/>
              <a:t>menudo, esto se traduce en </a:t>
            </a:r>
            <a:r>
              <a:rPr lang="es-ES" dirty="0" smtClean="0"/>
              <a:t>una nueva zona federal completamente como </a:t>
            </a:r>
            <a:r>
              <a:rPr lang="es-ES" dirty="0"/>
              <a:t>espectáculo jardín, que durante un período de varios meses, atrae a millones de visitantes. </a:t>
            </a:r>
          </a:p>
          <a:p>
            <a:endParaRPr lang="es-ES" dirty="0"/>
          </a:p>
        </p:txBody>
      </p:sp>
    </p:spTree>
    <p:extLst>
      <p:ext uri="{BB962C8B-B14F-4D97-AF65-F5344CB8AC3E}">
        <p14:creationId xmlns:p14="http://schemas.microsoft.com/office/powerpoint/2010/main" val="50070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Salón de Horticultura Federal ha estado representada en once estados. </a:t>
            </a:r>
          </a:p>
          <a:p>
            <a:r>
              <a:rPr lang="es-ES" dirty="0"/>
              <a:t>El Salón Jardín Nacional de 2005 en Munich estaba en el sitio del nuevo distrito Riem y 2007 en Gera y Ronneburg </a:t>
            </a:r>
            <a:r>
              <a:rPr lang="es-ES" dirty="0" smtClean="0"/>
              <a:t>.</a:t>
            </a:r>
          </a:p>
          <a:p>
            <a:r>
              <a:rPr lang="es-ES" dirty="0"/>
              <a:t> La BUGA '07 fue el primero </a:t>
            </a:r>
            <a:r>
              <a:rPr lang="es-ES" dirty="0" smtClean="0"/>
              <a:t>cuyo lugar de celebración fue repartido </a:t>
            </a:r>
            <a:r>
              <a:rPr lang="es-ES" dirty="0"/>
              <a:t>en dos ciudades, lo que </a:t>
            </a:r>
            <a:r>
              <a:rPr lang="es-ES" dirty="0" smtClean="0"/>
              <a:t>resultó </a:t>
            </a:r>
            <a:r>
              <a:rPr lang="es-ES" dirty="0"/>
              <a:t>un éxito</a:t>
            </a:r>
            <a:r>
              <a:rPr lang="es-ES" dirty="0" smtClean="0"/>
              <a:t>.</a:t>
            </a:r>
          </a:p>
          <a:p>
            <a:r>
              <a:rPr lang="es-ES" dirty="0" smtClean="0"/>
              <a:t> </a:t>
            </a:r>
            <a:r>
              <a:rPr lang="es-ES" dirty="0"/>
              <a:t>Estas áreas </a:t>
            </a:r>
            <a:r>
              <a:rPr lang="es-ES" dirty="0" smtClean="0"/>
              <a:t>muestran el jardín </a:t>
            </a:r>
            <a:r>
              <a:rPr lang="es-ES" dirty="0"/>
              <a:t>Hofwiesenpark en Gera y el Nuevo Paisaje Ronneburg </a:t>
            </a:r>
            <a:r>
              <a:rPr lang="es-ES" dirty="0" smtClean="0"/>
              <a:t>contribuyendo </a:t>
            </a:r>
            <a:r>
              <a:rPr lang="es-ES" dirty="0"/>
              <a:t>así a la restauración de la región minera de uranio</a:t>
            </a:r>
            <a:r>
              <a:rPr lang="es-ES" dirty="0" smtClean="0"/>
              <a:t>.</a:t>
            </a:r>
          </a:p>
          <a:p>
            <a:r>
              <a:rPr lang="es-ES" dirty="0"/>
              <a:t> El </a:t>
            </a:r>
            <a:r>
              <a:rPr lang="es-ES" dirty="0" smtClean="0"/>
              <a:t>BUGA ´09 </a:t>
            </a:r>
            <a:r>
              <a:rPr lang="es-ES" dirty="0"/>
              <a:t>tuvo lugar en el período del 23 </a:t>
            </a:r>
            <a:r>
              <a:rPr lang="es-ES" dirty="0" smtClean="0"/>
              <a:t>de </a:t>
            </a:r>
            <a:r>
              <a:rPr lang="es-ES" dirty="0"/>
              <a:t>abril al 11 Octubre de 2009 en Schwerin en su lugar</a:t>
            </a:r>
            <a:r>
              <a:rPr lang="es-ES" dirty="0" smtClean="0"/>
              <a:t>.</a:t>
            </a:r>
          </a:p>
          <a:p>
            <a:r>
              <a:rPr lang="es-ES" dirty="0" smtClean="0"/>
              <a:t> </a:t>
            </a:r>
            <a:r>
              <a:rPr lang="es-ES" dirty="0"/>
              <a:t>Koblenz en 2011 siguió </a:t>
            </a:r>
            <a:r>
              <a:rPr lang="es-ES" dirty="0" smtClean="0"/>
              <a:t>, el </a:t>
            </a:r>
            <a:r>
              <a:rPr lang="es-ES" dirty="0"/>
              <a:t>estado de Renania-Palatinado </a:t>
            </a:r>
            <a:r>
              <a:rPr lang="es-ES" dirty="0" smtClean="0"/>
              <a:t>celebro su primer </a:t>
            </a:r>
            <a:r>
              <a:rPr lang="es-ES" dirty="0"/>
              <a:t>BUGA </a:t>
            </a:r>
            <a:r>
              <a:rPr lang="es-ES" dirty="0" smtClean="0"/>
              <a:t>. </a:t>
            </a:r>
            <a:endParaRPr lang="es-ES" dirty="0"/>
          </a:p>
          <a:p>
            <a:endParaRPr lang="es-ES" dirty="0"/>
          </a:p>
        </p:txBody>
      </p:sp>
    </p:spTree>
    <p:extLst>
      <p:ext uri="{BB962C8B-B14F-4D97-AF65-F5344CB8AC3E}">
        <p14:creationId xmlns:p14="http://schemas.microsoft.com/office/powerpoint/2010/main" val="36527390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smtClean="0"/>
              <a:t>Las exposiciones </a:t>
            </a:r>
            <a:r>
              <a:rPr lang="es-ES" dirty="0"/>
              <a:t>hortícolas tienen siglos de </a:t>
            </a:r>
            <a:r>
              <a:rPr lang="es-ES" dirty="0" smtClean="0"/>
              <a:t>antigüedad. </a:t>
            </a:r>
            <a:endParaRPr lang="es-ES" dirty="0"/>
          </a:p>
          <a:p>
            <a:r>
              <a:rPr lang="es-ES" dirty="0" smtClean="0"/>
              <a:t>La  </a:t>
            </a:r>
            <a:r>
              <a:rPr lang="es-ES" dirty="0"/>
              <a:t>primera Exposición Internacional Agrícola y Hortícola se celebró en Erfurt , 9 a 17 Septiembre 1865 en su lugar</a:t>
            </a:r>
            <a:r>
              <a:rPr lang="es-ES" dirty="0" smtClean="0"/>
              <a:t>.</a:t>
            </a:r>
          </a:p>
          <a:p>
            <a:r>
              <a:rPr lang="es-ES" dirty="0" smtClean="0"/>
              <a:t> </a:t>
            </a:r>
            <a:r>
              <a:rPr lang="es-ES" dirty="0"/>
              <a:t>El 6 09 1876 en presencia de la emperatriz </a:t>
            </a:r>
            <a:r>
              <a:rPr lang="es-ES" dirty="0" smtClean="0"/>
              <a:t>Augusta se </a:t>
            </a:r>
            <a:r>
              <a:rPr lang="es-ES" dirty="0"/>
              <a:t>abrió una exposición hortícola general </a:t>
            </a:r>
            <a:r>
              <a:rPr lang="es-ES" dirty="0" smtClean="0"/>
              <a:t>alemana </a:t>
            </a:r>
            <a:r>
              <a:rPr lang="es-ES" dirty="0"/>
              <a:t>en Augusta Park de Erfurt Steiger, </a:t>
            </a:r>
            <a:r>
              <a:rPr lang="es-ES" dirty="0" smtClean="0"/>
              <a:t>en el </a:t>
            </a:r>
            <a:r>
              <a:rPr lang="es-ES" dirty="0"/>
              <a:t>17 </a:t>
            </a:r>
            <a:r>
              <a:rPr lang="es-ES" dirty="0" smtClean="0"/>
              <a:t>del </a:t>
            </a:r>
            <a:r>
              <a:rPr lang="es-ES" dirty="0"/>
              <a:t>09 1876 </a:t>
            </a:r>
            <a:r>
              <a:rPr lang="es-ES" dirty="0" smtClean="0"/>
              <a:t>. </a:t>
            </a:r>
            <a:r>
              <a:rPr lang="es-ES" dirty="0"/>
              <a:t>Hasta la Primera Guerra Mundial </a:t>
            </a:r>
            <a:r>
              <a:rPr lang="es-ES" dirty="0" smtClean="0"/>
              <a:t>se celebraron </a:t>
            </a:r>
            <a:r>
              <a:rPr lang="es-ES" dirty="0"/>
              <a:t>varias veces </a:t>
            </a:r>
            <a:r>
              <a:rPr lang="es-ES" dirty="0" smtClean="0"/>
              <a:t> tradicionale</a:t>
            </a:r>
            <a:r>
              <a:rPr lang="es-ES" dirty="0"/>
              <a:t>s</a:t>
            </a:r>
            <a:r>
              <a:rPr lang="es-ES" dirty="0" smtClean="0"/>
              <a:t> </a:t>
            </a:r>
            <a:r>
              <a:rPr lang="es-ES" dirty="0"/>
              <a:t>exposiciones regionales hortícolas en la "Ciudad de las Flores" .</a:t>
            </a:r>
            <a:r>
              <a:rPr lang="es-ES" dirty="0" smtClean="0"/>
              <a:t> </a:t>
            </a:r>
            <a:endParaRPr lang="es-ES" dirty="0"/>
          </a:p>
          <a:p>
            <a:r>
              <a:rPr lang="es-ES" dirty="0" smtClean="0"/>
              <a:t>En el </a:t>
            </a:r>
            <a:r>
              <a:rPr lang="es-ES" dirty="0"/>
              <a:t>el año 1887, </a:t>
            </a:r>
            <a:r>
              <a:rPr lang="es-ES" dirty="0" smtClean="0"/>
              <a:t> se celebro una </a:t>
            </a:r>
            <a:r>
              <a:rPr lang="es-ES" dirty="0"/>
              <a:t>Exposición Internacional de Horticultura </a:t>
            </a:r>
            <a:r>
              <a:rPr lang="es-ES" dirty="0" smtClean="0"/>
              <a:t>en Dresde. </a:t>
            </a:r>
            <a:endParaRPr lang="es-ES" dirty="0"/>
          </a:p>
          <a:p>
            <a:r>
              <a:rPr lang="es-ES" dirty="0" smtClean="0"/>
              <a:t>. </a:t>
            </a:r>
            <a:endParaRPr lang="es-ES" dirty="0"/>
          </a:p>
          <a:p>
            <a:endParaRPr lang="es-ES" dirty="0"/>
          </a:p>
        </p:txBody>
      </p:sp>
    </p:spTree>
    <p:extLst>
      <p:ext uri="{BB962C8B-B14F-4D97-AF65-F5344CB8AC3E}">
        <p14:creationId xmlns:p14="http://schemas.microsoft.com/office/powerpoint/2010/main" val="27378731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 La exposición se llevó a cabo en presencia de Heinrich Gustav Reichenbach , un botánico de fama mundial y desde 1863 director del </a:t>
            </a:r>
            <a:r>
              <a:rPr lang="es-ES" dirty="0" smtClean="0"/>
              <a:t>jardín Botánico </a:t>
            </a:r>
            <a:r>
              <a:rPr lang="es-ES" dirty="0"/>
              <a:t>de </a:t>
            </a:r>
            <a:r>
              <a:rPr lang="es-ES" dirty="0" smtClean="0"/>
              <a:t>Hamburgo.</a:t>
            </a:r>
          </a:p>
          <a:p>
            <a:r>
              <a:rPr lang="es-ES" dirty="0"/>
              <a:t> En 1896 estaba de nuevo en </a:t>
            </a:r>
            <a:r>
              <a:rPr lang="es-ES" dirty="0" smtClean="0"/>
              <a:t>Dresde, una </a:t>
            </a:r>
            <a:r>
              <a:rPr lang="es-ES" dirty="0"/>
              <a:t>II Exposición Internacional de Horticultura </a:t>
            </a:r>
            <a:r>
              <a:rPr lang="es-ES" dirty="0" smtClean="0"/>
              <a:t>se abrió</a:t>
            </a:r>
            <a:r>
              <a:rPr lang="es-ES" dirty="0"/>
              <a:t> </a:t>
            </a:r>
            <a:r>
              <a:rPr lang="es-ES" dirty="0" smtClean="0"/>
              <a:t>en </a:t>
            </a:r>
            <a:r>
              <a:rPr lang="es-ES" dirty="0"/>
              <a:t>1900, puso en su lugar </a:t>
            </a:r>
            <a:r>
              <a:rPr lang="es-ES" dirty="0" smtClean="0"/>
              <a:t>la </a:t>
            </a:r>
            <a:r>
              <a:rPr lang="es-ES" dirty="0"/>
              <a:t>tradición, </a:t>
            </a:r>
            <a:r>
              <a:rPr lang="es-ES" dirty="0" smtClean="0"/>
              <a:t>con una </a:t>
            </a:r>
            <a:r>
              <a:rPr lang="es-ES" dirty="0"/>
              <a:t>serie de </a:t>
            </a:r>
            <a:r>
              <a:rPr lang="es-ES" dirty="0" smtClean="0"/>
              <a:t>exposiciones alemanas </a:t>
            </a:r>
            <a:r>
              <a:rPr lang="es-ES" dirty="0"/>
              <a:t>con la Gran Exposición de Horticultura </a:t>
            </a:r>
            <a:r>
              <a:rPr lang="es-ES" dirty="0" smtClean="0"/>
              <a:t>.</a:t>
            </a:r>
          </a:p>
          <a:p>
            <a:r>
              <a:rPr lang="es-ES" dirty="0" smtClean="0"/>
              <a:t> </a:t>
            </a:r>
            <a:r>
              <a:rPr lang="es-ES" dirty="0"/>
              <a:t>Finalmente, en 1907 </a:t>
            </a:r>
            <a:r>
              <a:rPr lang="es-ES" dirty="0" smtClean="0"/>
              <a:t> la  </a:t>
            </a:r>
            <a:r>
              <a:rPr lang="es-ES" dirty="0"/>
              <a:t>III. Exposición Internacional de </a:t>
            </a:r>
            <a:r>
              <a:rPr lang="es-ES" dirty="0" smtClean="0"/>
              <a:t>Horticultura de nuevo en  </a:t>
            </a:r>
            <a:r>
              <a:rPr lang="es-ES" dirty="0"/>
              <a:t>Dresde </a:t>
            </a:r>
            <a:r>
              <a:rPr lang="es-ES" dirty="0" smtClean="0"/>
              <a:t>.</a:t>
            </a:r>
          </a:p>
          <a:p>
            <a:r>
              <a:rPr lang="es-ES" dirty="0" smtClean="0"/>
              <a:t>Ese </a:t>
            </a:r>
            <a:r>
              <a:rPr lang="es-ES" dirty="0"/>
              <a:t>mismo año, </a:t>
            </a:r>
            <a:r>
              <a:rPr lang="es-ES" dirty="0" smtClean="0"/>
              <a:t>también </a:t>
            </a:r>
            <a:r>
              <a:rPr lang="es-ES" dirty="0"/>
              <a:t>Mannheim celebró una exposición </a:t>
            </a:r>
            <a:r>
              <a:rPr lang="es-ES" dirty="0" smtClean="0"/>
              <a:t>hortícola. </a:t>
            </a:r>
            <a:endParaRPr lang="es-ES" dirty="0"/>
          </a:p>
          <a:p>
            <a:endParaRPr lang="es-ES" dirty="0"/>
          </a:p>
        </p:txBody>
      </p:sp>
    </p:spTree>
    <p:extLst>
      <p:ext uri="{BB962C8B-B14F-4D97-AF65-F5344CB8AC3E}">
        <p14:creationId xmlns:p14="http://schemas.microsoft.com/office/powerpoint/2010/main" val="104813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Mientras tanto, la enderezó Mainz Horticultural Society en 1901, el general alemán de la Exposición de Horticultura </a:t>
            </a:r>
            <a:r>
              <a:rPr lang="es-ES" dirty="0" smtClean="0"/>
              <a:t> </a:t>
            </a:r>
            <a:r>
              <a:rPr lang="es-ES" dirty="0"/>
              <a:t>y en Altona seguido en 1914 por el 250 Aniversario de la liberación de la dominación Altona y </a:t>
            </a:r>
            <a:r>
              <a:rPr lang="es-ES" dirty="0" smtClean="0"/>
              <a:t> </a:t>
            </a:r>
            <a:r>
              <a:rPr lang="es-ES" dirty="0"/>
              <a:t>el Salón de Horticultura alemán. </a:t>
            </a:r>
          </a:p>
          <a:p>
            <a:r>
              <a:rPr lang="es-ES" dirty="0" smtClean="0"/>
              <a:t> </a:t>
            </a:r>
            <a:r>
              <a:rPr lang="es-ES" dirty="0"/>
              <a:t>Estas dos exposiciones fueron la importante contribución de Fernando Tuten montaña organizado. </a:t>
            </a:r>
            <a:endParaRPr lang="es-ES" dirty="0" smtClean="0"/>
          </a:p>
          <a:p>
            <a:r>
              <a:rPr lang="es-ES" dirty="0"/>
              <a:t>Después del final de la Primera Guerra Mundial en la década de 1920 se encuentran ( República de Weimar ), tres espectáculos a nivel nacional orientadas al jardín - en el momento llamado las exposiciones de horticultura - en cambio, con alguna participación internacional y la respuesta muy positiva por parte del público</a:t>
            </a:r>
          </a:p>
          <a:p>
            <a:endParaRPr lang="es-ES" dirty="0"/>
          </a:p>
        </p:txBody>
      </p:sp>
    </p:spTree>
    <p:extLst>
      <p:ext uri="{BB962C8B-B14F-4D97-AF65-F5344CB8AC3E}">
        <p14:creationId xmlns:p14="http://schemas.microsoft.com/office/powerpoint/2010/main" val="10382725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1926</a:t>
            </a:r>
            <a:r>
              <a:rPr lang="es-ES" dirty="0" smtClean="0"/>
              <a:t>: </a:t>
            </a:r>
            <a:r>
              <a:rPr lang="es-ES" dirty="0"/>
              <a:t>Exposición de Horticultura en Dresde, con motivo del </a:t>
            </a:r>
            <a:r>
              <a:rPr lang="es-ES" dirty="0" smtClean="0"/>
              <a:t>Centenario </a:t>
            </a:r>
            <a:r>
              <a:rPr lang="es-ES" dirty="0"/>
              <a:t>de la </a:t>
            </a:r>
            <a:r>
              <a:rPr lang="es-ES" dirty="0" smtClean="0"/>
              <a:t>Dresde </a:t>
            </a:r>
            <a:r>
              <a:rPr lang="es-ES" dirty="0"/>
              <a:t>Horticultural Society " de Flora celebrada "y se asocia con la Exposición Internacional de Arte de Dresde 1926 </a:t>
            </a:r>
            <a:r>
              <a:rPr lang="es-ES" dirty="0" smtClean="0"/>
              <a:t> </a:t>
            </a:r>
            <a:endParaRPr lang="es-ES" dirty="0"/>
          </a:p>
          <a:p>
            <a:r>
              <a:rPr lang="es-ES" dirty="0"/>
              <a:t>1927: </a:t>
            </a:r>
            <a:r>
              <a:rPr lang="es-ES" dirty="0" smtClean="0"/>
              <a:t> exposición alemana </a:t>
            </a:r>
            <a:r>
              <a:rPr lang="es-ES" dirty="0"/>
              <a:t>hortícola y Silesia exposición industrial ( GUGALI ) en Legnica </a:t>
            </a:r>
            <a:r>
              <a:rPr lang="es-ES" dirty="0" smtClean="0"/>
              <a:t>.</a:t>
            </a:r>
            <a:endParaRPr lang="es-ES" dirty="0"/>
          </a:p>
          <a:p>
            <a:r>
              <a:rPr lang="es-ES" dirty="0"/>
              <a:t>1929: Región del Ruhr Gardening Show ( Gruga ) en Essen </a:t>
            </a:r>
            <a:r>
              <a:rPr lang="es-ES" dirty="0" smtClean="0"/>
              <a:t>.</a:t>
            </a:r>
          </a:p>
          <a:p>
            <a:r>
              <a:rPr lang="es-ES" dirty="0"/>
              <a:t>El régimen nazi intentó hasta el comienzo de la Segunda Guerra Mundial, </a:t>
            </a:r>
            <a:r>
              <a:rPr lang="es-ES" dirty="0" smtClean="0"/>
              <a:t>dar </a:t>
            </a:r>
            <a:r>
              <a:rPr lang="es-ES" dirty="0"/>
              <a:t>imagen positiva de las exposiciones anteriores </a:t>
            </a:r>
            <a:r>
              <a:rPr lang="es-ES" dirty="0" smtClean="0"/>
              <a:t>con el Show de jardinería del </a:t>
            </a:r>
            <a:r>
              <a:rPr lang="es-ES" dirty="0"/>
              <a:t>Reich </a:t>
            </a:r>
            <a:r>
              <a:rPr lang="es-ES" dirty="0" smtClean="0"/>
              <a:t> </a:t>
            </a:r>
            <a:r>
              <a:rPr lang="es-ES" dirty="0"/>
              <a:t>(oficialmente llamado </a:t>
            </a:r>
            <a:r>
              <a:rPr lang="es-ES" dirty="0" smtClean="0"/>
              <a:t>exposiciones del </a:t>
            </a:r>
            <a:r>
              <a:rPr lang="es-ES" dirty="0"/>
              <a:t>imperio de la horticultura </a:t>
            </a:r>
            <a:r>
              <a:rPr lang="es-ES" dirty="0" smtClean="0"/>
              <a:t>alemana) </a:t>
            </a:r>
            <a:r>
              <a:rPr lang="es-ES" dirty="0"/>
              <a:t>propaganda para sus propios fines a utilizar (de ahí la reelección de </a:t>
            </a:r>
            <a:r>
              <a:rPr lang="es-ES" dirty="0" smtClean="0"/>
              <a:t>Dresde </a:t>
            </a:r>
            <a:r>
              <a:rPr lang="es-ES" dirty="0"/>
              <a:t>como </a:t>
            </a:r>
            <a:r>
              <a:rPr lang="es-ES" dirty="0" smtClean="0"/>
              <a:t>sede)</a:t>
            </a:r>
            <a:endParaRPr lang="es-ES" dirty="0"/>
          </a:p>
          <a:p>
            <a:endParaRPr lang="es-ES" dirty="0"/>
          </a:p>
        </p:txBody>
      </p:sp>
    </p:spTree>
    <p:extLst>
      <p:ext uri="{BB962C8B-B14F-4D97-AF65-F5344CB8AC3E}">
        <p14:creationId xmlns:p14="http://schemas.microsoft.com/office/powerpoint/2010/main" val="28258483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1933: feria alemana hortícola en Berlín, las salas de exposición en Kaiserdamm. Primera sala principal de exposiciones de horticultura en Alemania. Director: Gustav Allinger . </a:t>
            </a:r>
          </a:p>
          <a:p>
            <a:r>
              <a:rPr lang="es-ES" dirty="0"/>
              <a:t>1933: año horticultura feria alemana y gestión del paisaje ( JaDeGa ), de 24 Junio ​​al 10 de 10 1933 en la extendida jardín ayuntamiento de Hannover </a:t>
            </a:r>
            <a:r>
              <a:rPr lang="es-ES" dirty="0" smtClean="0"/>
              <a:t> </a:t>
            </a:r>
            <a:endParaRPr lang="es-ES" dirty="0"/>
          </a:p>
          <a:p>
            <a:r>
              <a:rPr lang="es-ES" dirty="0"/>
              <a:t>1936: </a:t>
            </a:r>
            <a:r>
              <a:rPr lang="es-ES" dirty="0" smtClean="0"/>
              <a:t>1ª </a:t>
            </a:r>
            <a:r>
              <a:rPr lang="es-ES" dirty="0"/>
              <a:t>Exposición de </a:t>
            </a:r>
            <a:r>
              <a:rPr lang="es-ES" dirty="0" smtClean="0"/>
              <a:t>horticultura del </a:t>
            </a:r>
            <a:r>
              <a:rPr lang="es-ES" dirty="0"/>
              <a:t>Imperio alemán en el Centro Municipal de Exposiciones y partes de la Gran Jardín en Dresde el 24 </a:t>
            </a:r>
            <a:r>
              <a:rPr lang="es-ES" dirty="0" smtClean="0"/>
              <a:t>de abril </a:t>
            </a:r>
            <a:r>
              <a:rPr lang="es-ES" dirty="0"/>
              <a:t>al 11 Octubre de 1936, que </a:t>
            </a:r>
            <a:r>
              <a:rPr lang="es-ES" dirty="0" smtClean="0"/>
              <a:t>brevemente fue llamado el jardín del </a:t>
            </a:r>
            <a:r>
              <a:rPr lang="es-ES" dirty="0"/>
              <a:t>Reich .</a:t>
            </a:r>
            <a:r>
              <a:rPr lang="es-ES" dirty="0" smtClean="0"/>
              <a:t> </a:t>
            </a:r>
            <a:endParaRPr lang="es-ES" dirty="0"/>
          </a:p>
          <a:p>
            <a:r>
              <a:rPr lang="es-ES" dirty="0"/>
              <a:t>1938: 2 </a:t>
            </a:r>
            <a:r>
              <a:rPr lang="es-ES" dirty="0" smtClean="0"/>
              <a:t>ª </a:t>
            </a:r>
            <a:r>
              <a:rPr lang="es-ES" dirty="0"/>
              <a:t>Exposición de </a:t>
            </a:r>
            <a:r>
              <a:rPr lang="es-ES" dirty="0" smtClean="0"/>
              <a:t>horticultura del </a:t>
            </a:r>
            <a:r>
              <a:rPr lang="es-ES" dirty="0"/>
              <a:t>Imperio alemán de abril a octubre 1938 como un programa de segundo jardín Reich en Essen Grugapark : la expansión del área casi se </a:t>
            </a:r>
            <a:r>
              <a:rPr lang="es-ES" dirty="0" smtClean="0"/>
              <a:t>duplicó</a:t>
            </a:r>
            <a:r>
              <a:rPr lang="es-ES" dirty="0"/>
              <a:t>.</a:t>
            </a:r>
          </a:p>
          <a:p>
            <a:endParaRPr lang="es-ES" dirty="0"/>
          </a:p>
        </p:txBody>
      </p:sp>
    </p:spTree>
    <p:extLst>
      <p:ext uri="{BB962C8B-B14F-4D97-AF65-F5344CB8AC3E}">
        <p14:creationId xmlns:p14="http://schemas.microsoft.com/office/powerpoint/2010/main" val="1419255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1939: 3 ª Exposición de horticultura del Imperio alemán, de 22 de abril al 1 09 1939 en Stuttgart como </a:t>
            </a:r>
            <a:r>
              <a:rPr lang="es-ES" dirty="0" smtClean="0"/>
              <a:t>espectáculo jardín  </a:t>
            </a:r>
            <a:r>
              <a:rPr lang="es-ES" dirty="0"/>
              <a:t>del  Tercer Reich . </a:t>
            </a:r>
            <a:endParaRPr lang="es-ES" dirty="0" smtClean="0"/>
          </a:p>
          <a:p>
            <a:r>
              <a:rPr lang="es-ES" dirty="0"/>
              <a:t>Post-guerra </a:t>
            </a:r>
          </a:p>
          <a:p>
            <a:r>
              <a:rPr lang="es-ES" dirty="0"/>
              <a:t>El </a:t>
            </a:r>
            <a:r>
              <a:rPr lang="es-ES" dirty="0" smtClean="0"/>
              <a:t>programa federal del hoy es </a:t>
            </a:r>
            <a:r>
              <a:rPr lang="es-ES" dirty="0"/>
              <a:t>un hijo de la Alemania Occidental </a:t>
            </a:r>
            <a:r>
              <a:rPr lang="es-ES" dirty="0" smtClean="0"/>
              <a:t>de la historia de la </a:t>
            </a:r>
            <a:r>
              <a:rPr lang="es-ES" dirty="0"/>
              <a:t>posguerra </a:t>
            </a:r>
            <a:r>
              <a:rPr lang="es-ES" dirty="0" smtClean="0"/>
              <a:t>: </a:t>
            </a:r>
            <a:r>
              <a:rPr lang="es-ES" dirty="0"/>
              <a:t>en 1949 fue Landau , el </a:t>
            </a:r>
            <a:r>
              <a:rPr lang="es-ES" dirty="0" smtClean="0"/>
              <a:t>Jardín del </a:t>
            </a:r>
            <a:r>
              <a:rPr lang="es-ES" dirty="0"/>
              <a:t>Sudoeste </a:t>
            </a:r>
            <a:r>
              <a:rPr lang="es-ES" dirty="0" smtClean="0"/>
              <a:t>Aleman </a:t>
            </a:r>
            <a:r>
              <a:rPr lang="es-ES" dirty="0"/>
              <a:t>(SÜWEGA), 1950 Stuttgart, seguido de Garden Show alemana </a:t>
            </a:r>
            <a:r>
              <a:rPr lang="es-ES" dirty="0" smtClean="0"/>
              <a:t> </a:t>
            </a:r>
            <a:r>
              <a:rPr lang="es-ES" dirty="0"/>
              <a:t>y 1951 es después de todo el primer año de la Exposición Federal de Jardinería presente con el Garden Show Federal 1951 en Hannover. </a:t>
            </a:r>
            <a:endParaRPr lang="es-ES" dirty="0" smtClean="0"/>
          </a:p>
          <a:p>
            <a:r>
              <a:rPr lang="es-ES" dirty="0" smtClean="0"/>
              <a:t>De </a:t>
            </a:r>
            <a:r>
              <a:rPr lang="es-ES" dirty="0"/>
              <a:t>mayo a octubre de 1952 fue, sin embargo, un segundo lugar simplemente Región del Ruhr Gardening Show ( Gruga ) en Essen. </a:t>
            </a:r>
            <a:endParaRPr lang="es-ES" dirty="0" smtClean="0"/>
          </a:p>
          <a:p>
            <a:endParaRPr lang="es-ES" dirty="0"/>
          </a:p>
        </p:txBody>
      </p:sp>
    </p:spTree>
    <p:extLst>
      <p:ext uri="{BB962C8B-B14F-4D97-AF65-F5344CB8AC3E}">
        <p14:creationId xmlns:p14="http://schemas.microsoft.com/office/powerpoint/2010/main" val="27546400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A la luz de la ley federal y estatal  de la muestra de jardín de alimentos muestra dirigida por Gruga, pero luego en 1965 con un programa de horticultura . </a:t>
            </a:r>
            <a:endParaRPr lang="es-ES" dirty="0" smtClean="0"/>
          </a:p>
          <a:p>
            <a:r>
              <a:rPr lang="es-ES" dirty="0"/>
              <a:t>El mayor número de visitantes al BUGA </a:t>
            </a:r>
            <a:r>
              <a:rPr lang="es-ES" dirty="0" smtClean="0"/>
              <a:t>llego </a:t>
            </a:r>
            <a:r>
              <a:rPr lang="es-ES" dirty="0"/>
              <a:t>a la IGA en Munich 1983 </a:t>
            </a:r>
            <a:r>
              <a:rPr lang="es-ES" dirty="0" smtClean="0"/>
              <a:t>, </a:t>
            </a:r>
            <a:r>
              <a:rPr lang="es-ES" dirty="0"/>
              <a:t>con 11,5 millones de visitantes, de los cuales hasta 250.000 en un solo día. </a:t>
            </a:r>
            <a:endParaRPr lang="es-ES" dirty="0" smtClean="0"/>
          </a:p>
          <a:p>
            <a:r>
              <a:rPr lang="es-ES" dirty="0" smtClean="0"/>
              <a:t> El </a:t>
            </a:r>
            <a:r>
              <a:rPr lang="es-ES" dirty="0"/>
              <a:t>segundo mayor número de </a:t>
            </a:r>
            <a:r>
              <a:rPr lang="es-ES" dirty="0" smtClean="0"/>
              <a:t>visitantes, la Muestra Nacional de Jardinería de </a:t>
            </a:r>
            <a:r>
              <a:rPr lang="es-ES" dirty="0"/>
              <a:t>1975 en Mannheim, Alemania con 8,1 millones de visitantes y había sido </a:t>
            </a:r>
            <a:r>
              <a:rPr lang="es-ES" dirty="0" smtClean="0"/>
              <a:t>previamente un </a:t>
            </a:r>
            <a:r>
              <a:rPr lang="es-ES" dirty="0"/>
              <a:t>espectáculo hortícola </a:t>
            </a:r>
            <a:r>
              <a:rPr lang="es-ES" dirty="0" smtClean="0"/>
              <a:t>exitoso.  </a:t>
            </a:r>
            <a:r>
              <a:rPr lang="es-ES" dirty="0"/>
              <a:t>Después de los 7,3 millones de visitantes al gran éxito la Exposición Internacional de Horticultura 1993 en Stuttgart </a:t>
            </a:r>
            <a:r>
              <a:rPr lang="es-ES" dirty="0" smtClean="0"/>
              <a:t> redujo bruscamente </a:t>
            </a:r>
            <a:r>
              <a:rPr lang="es-ES" dirty="0"/>
              <a:t>el número de visitantes de las exposiciones .</a:t>
            </a:r>
          </a:p>
          <a:p>
            <a:endParaRPr lang="es-ES" dirty="0"/>
          </a:p>
        </p:txBody>
      </p:sp>
    </p:spTree>
    <p:extLst>
      <p:ext uri="{BB962C8B-B14F-4D97-AF65-F5344CB8AC3E}">
        <p14:creationId xmlns:p14="http://schemas.microsoft.com/office/powerpoint/2010/main" val="12465561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2011, el número de visitantes cada mantuvieron por debajo de los tres millones. </a:t>
            </a:r>
            <a:endParaRPr lang="es-ES" dirty="0" smtClean="0"/>
          </a:p>
          <a:p>
            <a:r>
              <a:rPr lang="es-ES" dirty="0" smtClean="0"/>
              <a:t>Sólo </a:t>
            </a:r>
            <a:r>
              <a:rPr lang="es-ES" dirty="0"/>
              <a:t>el Garden Show Nacional 2011 en Koblenz superó esa marca y contó hasta su final el 16 de 10 2011 un total de 3.558.274 visitantes</a:t>
            </a:r>
            <a:r>
              <a:rPr lang="es-ES" dirty="0" smtClean="0"/>
              <a:t>, </a:t>
            </a:r>
            <a:r>
              <a:rPr lang="es-ES" dirty="0"/>
              <a:t>a fin de que el registro de asistencia del Salón del Jardín Federal desde la introducción del sistema de conteo electrónico está en posesión de 1997. </a:t>
            </a:r>
            <a:r>
              <a:rPr lang="es-ES" dirty="0" smtClean="0"/>
              <a:t> </a:t>
            </a:r>
            <a:endParaRPr lang="es-ES" dirty="0"/>
          </a:p>
          <a:p>
            <a:r>
              <a:rPr lang="es-ES" dirty="0"/>
              <a:t>Como una alternativa socialista al proyecto de Buga y IGA fue en 1961 en Erfurt, la Exposición Internacional de Horticultura </a:t>
            </a:r>
            <a:r>
              <a:rPr lang="es-ES" dirty="0" smtClean="0"/>
              <a:t>“IGA" </a:t>
            </a:r>
            <a:r>
              <a:rPr lang="es-ES" dirty="0"/>
              <a:t>en 1991 en el actual </a:t>
            </a:r>
            <a:r>
              <a:rPr lang="es-ES" dirty="0" smtClean="0"/>
              <a:t>Egapark</a:t>
            </a:r>
          </a:p>
          <a:p>
            <a:r>
              <a:rPr lang="es-ES" dirty="0" smtClean="0"/>
              <a:t> </a:t>
            </a:r>
            <a:r>
              <a:rPr lang="es-ES" dirty="0"/>
              <a:t>El Egapark deben formar el núcleo de </a:t>
            </a:r>
            <a:r>
              <a:rPr lang="es-ES" dirty="0" smtClean="0"/>
              <a:t>las Muestras Hortícolas Federales del </a:t>
            </a:r>
            <a:r>
              <a:rPr lang="es-ES" dirty="0"/>
              <a:t>2021 en Erfurt. </a:t>
            </a:r>
          </a:p>
        </p:txBody>
      </p:sp>
    </p:spTree>
    <p:extLst>
      <p:ext uri="{BB962C8B-B14F-4D97-AF65-F5344CB8AC3E}">
        <p14:creationId xmlns:p14="http://schemas.microsoft.com/office/powerpoint/2010/main" val="1728290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643192" cy="5997280"/>
          </a:xfrm>
        </p:spPr>
        <p:txBody>
          <a:bodyPr/>
          <a:lstStyle/>
          <a:p>
            <a:r>
              <a:rPr lang="es-ES" dirty="0" smtClean="0"/>
              <a:t>Las Exposiciones </a:t>
            </a:r>
            <a:r>
              <a:rPr lang="es-ES" dirty="0"/>
              <a:t>se financian con el rendimiento de los ingresos fiscales </a:t>
            </a:r>
            <a:r>
              <a:rPr lang="es-ES" dirty="0" smtClean="0"/>
              <a:t>de </a:t>
            </a:r>
            <a:r>
              <a:rPr lang="es-ES" dirty="0"/>
              <a:t>la industria de la horticultura y de sus asociaciones. </a:t>
            </a:r>
            <a:endParaRPr lang="es-ES" dirty="0" smtClean="0"/>
          </a:p>
          <a:p>
            <a:r>
              <a:rPr lang="es-ES" dirty="0" smtClean="0"/>
              <a:t>Deben </a:t>
            </a:r>
            <a:r>
              <a:rPr lang="es-ES" dirty="0"/>
              <a:t>servir como atracción turística y </a:t>
            </a:r>
            <a:r>
              <a:rPr lang="es-ES" dirty="0" smtClean="0"/>
              <a:t> para atraer  </a:t>
            </a:r>
            <a:r>
              <a:rPr lang="es-ES" dirty="0"/>
              <a:t>visitantes </a:t>
            </a:r>
            <a:r>
              <a:rPr lang="es-ES" dirty="0" smtClean="0"/>
              <a:t>a </a:t>
            </a:r>
            <a:r>
              <a:rPr lang="es-ES" dirty="0"/>
              <a:t>las ciudades organizadoras. </a:t>
            </a:r>
            <a:endParaRPr lang="es-ES" dirty="0" smtClean="0"/>
          </a:p>
          <a:p>
            <a:r>
              <a:rPr lang="es-ES" dirty="0" smtClean="0"/>
              <a:t>Estos </a:t>
            </a:r>
            <a:r>
              <a:rPr lang="es-ES" dirty="0"/>
              <a:t>son a menudo amplias medidas para eliminar la vegetación espontánea y </a:t>
            </a:r>
            <a:r>
              <a:rPr lang="es-ES" dirty="0" smtClean="0"/>
              <a:t>el llamado </a:t>
            </a:r>
            <a:r>
              <a:rPr lang="es-ES" dirty="0"/>
              <a:t>"verde salvaje" </a:t>
            </a:r>
            <a:r>
              <a:rPr lang="es-ES" dirty="0" smtClean="0"/>
              <a:t>. </a:t>
            </a:r>
          </a:p>
          <a:p>
            <a:r>
              <a:rPr lang="es-ES" dirty="0" smtClean="0"/>
              <a:t>También </a:t>
            </a:r>
            <a:r>
              <a:rPr lang="es-ES" dirty="0"/>
              <a:t>avenidas intactas y árboles por valor de conservación se eliminan para dar paso a caminos, parterres, áreas de actividad o atracciones adicionales como el ferrocarril de suspensión temporal.</a:t>
            </a:r>
          </a:p>
        </p:txBody>
      </p:sp>
    </p:spTree>
    <p:extLst>
      <p:ext uri="{BB962C8B-B14F-4D97-AF65-F5344CB8AC3E}">
        <p14:creationId xmlns:p14="http://schemas.microsoft.com/office/powerpoint/2010/main" val="1149658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787208" cy="6069288"/>
          </a:xfrm>
        </p:spPr>
        <p:txBody>
          <a:bodyPr/>
          <a:lstStyle/>
          <a:p>
            <a:r>
              <a:rPr lang="es-ES" dirty="0"/>
              <a:t>Durante la exposición, pero a menudo, incluso durante largas fases de la reconstrucción de los residentes están excluidos de sus instalaciones de ocio locales por el aislamiento</a:t>
            </a:r>
            <a:r>
              <a:rPr lang="es-ES" dirty="0" smtClean="0"/>
              <a:t>.</a:t>
            </a:r>
          </a:p>
          <a:p>
            <a:r>
              <a:rPr lang="es-ES" dirty="0" smtClean="0"/>
              <a:t> </a:t>
            </a:r>
            <a:r>
              <a:rPr lang="es-ES" dirty="0"/>
              <a:t>Los espectáculos de jardín se </a:t>
            </a:r>
            <a:r>
              <a:rPr lang="es-ES" dirty="0" smtClean="0"/>
              <a:t>dirigen </a:t>
            </a:r>
            <a:r>
              <a:rPr lang="es-ES" dirty="0"/>
              <a:t>exclusivamente a un público más solvente. </a:t>
            </a:r>
            <a:endParaRPr lang="es-ES" dirty="0" smtClean="0"/>
          </a:p>
          <a:p>
            <a:r>
              <a:rPr lang="es-ES" dirty="0" smtClean="0"/>
              <a:t>En </a:t>
            </a:r>
            <a:r>
              <a:rPr lang="es-ES" dirty="0"/>
              <a:t>1980, el Werkbund </a:t>
            </a:r>
            <a:r>
              <a:rPr lang="es-ES" dirty="0" smtClean="0"/>
              <a:t>alemán ha </a:t>
            </a:r>
            <a:r>
              <a:rPr lang="es-ES" dirty="0"/>
              <a:t>publicado en la cara de la Exposición Federal de Jardinería en Kassel en 1981 destruyó el folleto a través del cuidado que mostró en detalle en las imágenes y el texto, tal como se preparó el </a:t>
            </a:r>
            <a:r>
              <a:rPr lang="es-ES" dirty="0" smtClean="0"/>
              <a:t>Karlsrhue </a:t>
            </a:r>
            <a:r>
              <a:rPr lang="es-ES" dirty="0"/>
              <a:t>histórico en Kassel para el espectáculo, se ha corrompido y distorsionado. </a:t>
            </a:r>
            <a:endParaRPr lang="es-ES" dirty="0" smtClean="0"/>
          </a:p>
          <a:p>
            <a:r>
              <a:rPr lang="es-ES" dirty="0" smtClean="0"/>
              <a:t>El </a:t>
            </a:r>
            <a:r>
              <a:rPr lang="es-ES" dirty="0"/>
              <a:t>sociólogo y economista Lucius </a:t>
            </a:r>
            <a:r>
              <a:rPr lang="es-ES" dirty="0" smtClean="0"/>
              <a:t>Burckhardt ha </a:t>
            </a:r>
            <a:r>
              <a:rPr lang="es-ES" dirty="0"/>
              <a:t>llamado incluso después de </a:t>
            </a:r>
            <a:r>
              <a:rPr lang="es-ES" dirty="0" smtClean="0"/>
              <a:t>repensar.</a:t>
            </a:r>
            <a:endParaRPr lang="es-ES" dirty="0"/>
          </a:p>
        </p:txBody>
      </p:sp>
    </p:spTree>
    <p:extLst>
      <p:ext uri="{BB962C8B-B14F-4D97-AF65-F5344CB8AC3E}">
        <p14:creationId xmlns:p14="http://schemas.microsoft.com/office/powerpoint/2010/main" val="221589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Después de la Segunda Guerra Mundial, según él, </a:t>
            </a:r>
            <a:r>
              <a:rPr lang="es-ES" dirty="0" smtClean="0"/>
              <a:t>contribuyeron la exposiciones  a  </a:t>
            </a:r>
            <a:r>
              <a:rPr lang="es-ES" dirty="0"/>
              <a:t>ayudar a las ciudades para dar a sus fincas de nuevo o reparar, pero ahora, casi no hay "espacios abiertos </a:t>
            </a:r>
            <a:r>
              <a:rPr lang="es-ES" dirty="0" smtClean="0"/>
              <a:t>suburbanos ni parques que </a:t>
            </a:r>
            <a:r>
              <a:rPr lang="es-ES" dirty="0"/>
              <a:t>se </a:t>
            </a:r>
            <a:r>
              <a:rPr lang="es-ES" dirty="0" smtClean="0"/>
              <a:t>puedan </a:t>
            </a:r>
            <a:r>
              <a:rPr lang="es-ES" dirty="0"/>
              <a:t>transformar ", el resultado fue el hecho de que" una vez Parques útiles orquestado muy rico y por lo tanto sólo en más parques beschaubare transforman </a:t>
            </a:r>
            <a:r>
              <a:rPr lang="es-ES" dirty="0" smtClean="0"/>
              <a:t>". </a:t>
            </a:r>
            <a:r>
              <a:rPr lang="es-ES" dirty="0"/>
              <a:t>Durante la preparación de la Wilhelmsburg igs, Hamburgo, en 2013 aproximadamente </a:t>
            </a:r>
            <a:r>
              <a:rPr lang="es-ES" dirty="0" smtClean="0"/>
              <a:t>se </a:t>
            </a:r>
            <a:r>
              <a:rPr lang="es-ES" dirty="0"/>
              <a:t>espera que atraiga </a:t>
            </a:r>
            <a:r>
              <a:rPr lang="es-ES" dirty="0" smtClean="0"/>
              <a:t>a 2´5 </a:t>
            </a:r>
            <a:r>
              <a:rPr lang="es-ES" dirty="0"/>
              <a:t>millones de visitantes, </a:t>
            </a:r>
            <a:r>
              <a:rPr lang="es-ES" dirty="0" smtClean="0"/>
              <a:t> </a:t>
            </a:r>
            <a:r>
              <a:rPr lang="es-ES" dirty="0"/>
              <a:t>después de un informe de "Harburg, mensajes y anuncios" en la </a:t>
            </a:r>
            <a:r>
              <a:rPr lang="es-ES" dirty="0" smtClean="0"/>
              <a:t>actualidad se han cortado </a:t>
            </a:r>
            <a:r>
              <a:rPr lang="es-ES" dirty="0"/>
              <a:t>2.228 árboles </a:t>
            </a:r>
            <a:r>
              <a:rPr lang="es-ES" dirty="0" smtClean="0"/>
              <a:t>y </a:t>
            </a:r>
            <a:r>
              <a:rPr lang="es-ES" dirty="0"/>
              <a:t>removidos </a:t>
            </a:r>
            <a:r>
              <a:rPr lang="es-ES" dirty="0" smtClean="0"/>
              <a:t>4.197 </a:t>
            </a:r>
            <a:r>
              <a:rPr lang="es-ES" dirty="0"/>
              <a:t>metros de las plantaciones de cobertura. </a:t>
            </a:r>
          </a:p>
        </p:txBody>
      </p:sp>
    </p:spTree>
    <p:extLst>
      <p:ext uri="{BB962C8B-B14F-4D97-AF65-F5344CB8AC3E}">
        <p14:creationId xmlns:p14="http://schemas.microsoft.com/office/powerpoint/2010/main" val="1337391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Para la creación de una barrera contra el ruido también un humedal 2860 pies cuadrados fue drenado</a:t>
            </a:r>
            <a:r>
              <a:rPr lang="es-ES" dirty="0" smtClean="0"/>
              <a:t>.</a:t>
            </a:r>
          </a:p>
          <a:p>
            <a:r>
              <a:rPr lang="es-ES" dirty="0" smtClean="0"/>
              <a:t> </a:t>
            </a:r>
            <a:r>
              <a:rPr lang="es-ES" dirty="0"/>
              <a:t>Hamburgo tiene 70 millones de euros de la IGS. Exclusivamente para la inversión de sólo se utiliza durante el huerto mostrar 2500 espacios de estacionamiento también será destruido para siempre la naturaleza</a:t>
            </a:r>
            <a:r>
              <a:rPr lang="es-ES" dirty="0" smtClean="0"/>
              <a:t>.</a:t>
            </a:r>
          </a:p>
          <a:p>
            <a:r>
              <a:rPr lang="es-ES" dirty="0" smtClean="0"/>
              <a:t> </a:t>
            </a:r>
            <a:r>
              <a:rPr lang="es-ES" dirty="0"/>
              <a:t>E incluso las medidas compensatorias en el este de la isla de Elba destruir los hábitats de nuevo intactos, ya que los humedales y prados que ser </a:t>
            </a:r>
            <a:r>
              <a:rPr lang="es-ES" dirty="0" smtClean="0"/>
              <a:t>rediseñados </a:t>
            </a:r>
            <a:r>
              <a:rPr lang="es-ES" dirty="0"/>
              <a:t>para dar paso a las plantaciones de árboles. </a:t>
            </a:r>
            <a:r>
              <a:rPr lang="es-ES" dirty="0" smtClean="0"/>
              <a:t>para </a:t>
            </a:r>
            <a:r>
              <a:rPr lang="es-ES" dirty="0"/>
              <a:t>planificar también y prepararse para el Salón del Jardín de reparto de 2014, ha habido críticas masivas y protestas por parte de ciudadanos. </a:t>
            </a:r>
            <a:endParaRPr lang="es-ES" dirty="0" smtClean="0"/>
          </a:p>
        </p:txBody>
      </p:sp>
    </p:spTree>
    <p:extLst>
      <p:ext uri="{BB962C8B-B14F-4D97-AF65-F5344CB8AC3E}">
        <p14:creationId xmlns:p14="http://schemas.microsoft.com/office/powerpoint/2010/main" val="1323005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 teme que muchos árboles se talen y  se </a:t>
            </a:r>
            <a:r>
              <a:rPr lang="es-ES" dirty="0" smtClean="0"/>
              <a:t>destruyan </a:t>
            </a:r>
            <a:r>
              <a:rPr lang="es-ES" dirty="0"/>
              <a:t>unas áreas </a:t>
            </a:r>
            <a:r>
              <a:rPr lang="es-ES" dirty="0" smtClean="0"/>
              <a:t>recreativas</a:t>
            </a:r>
            <a:r>
              <a:rPr lang="es-ES" dirty="0"/>
              <a:t>.</a:t>
            </a:r>
          </a:p>
          <a:p>
            <a:endParaRPr lang="es-ES" dirty="0"/>
          </a:p>
        </p:txBody>
      </p:sp>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700808"/>
            <a:ext cx="8640960" cy="4824536"/>
          </a:xfrm>
          <a:prstGeom prst="rect">
            <a:avLst/>
          </a:prstGeom>
        </p:spPr>
      </p:pic>
    </p:spTree>
    <p:extLst>
      <p:ext uri="{BB962C8B-B14F-4D97-AF65-F5344CB8AC3E}">
        <p14:creationId xmlns:p14="http://schemas.microsoft.com/office/powerpoint/2010/main" val="56238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LANDESGARTENSCHAU</a:t>
            </a:r>
            <a:endParaRPr lang="es-ES" dirty="0"/>
          </a:p>
        </p:txBody>
      </p:sp>
      <p:sp>
        <p:nvSpPr>
          <p:cNvPr id="3" name="2 Marcador de contenido"/>
          <p:cNvSpPr>
            <a:spLocks noGrp="1"/>
          </p:cNvSpPr>
          <p:nvPr>
            <p:ph sz="quarter" idx="1"/>
          </p:nvPr>
        </p:nvSpPr>
        <p:spPr/>
        <p:txBody>
          <a:bodyPr/>
          <a:lstStyle/>
          <a:p>
            <a:r>
              <a:rPr lang="es-ES" dirty="0"/>
              <a:t>Un espectáculo hortícola (en Alemania o Laga abbr LGS) está llevando a cabo en varias </a:t>
            </a:r>
            <a:r>
              <a:rPr lang="es-ES" dirty="0" smtClean="0"/>
              <a:t>exposiciones  de horticultura en las provincias alemanas </a:t>
            </a:r>
            <a:r>
              <a:rPr lang="es-ES" dirty="0"/>
              <a:t>y </a:t>
            </a:r>
            <a:r>
              <a:rPr lang="es-ES" dirty="0" smtClean="0"/>
              <a:t>austriacas</a:t>
            </a:r>
          </a:p>
          <a:p>
            <a:r>
              <a:rPr lang="es-ES" dirty="0" smtClean="0"/>
              <a:t>  </a:t>
            </a:r>
            <a:r>
              <a:rPr lang="es-ES" dirty="0"/>
              <a:t>En Alemania, </a:t>
            </a:r>
            <a:r>
              <a:rPr lang="es-ES" dirty="0" smtClean="0"/>
              <a:t>el </a:t>
            </a:r>
            <a:r>
              <a:rPr lang="es-ES" dirty="0"/>
              <a:t>programa de horticultura es a nivel de país, la contraparte más pequeña para el Festival Nacional del Jardín , en </a:t>
            </a:r>
            <a:r>
              <a:rPr lang="es-ES" dirty="0" smtClean="0"/>
              <a:t>Austria, hasta la  fecha no existe </a:t>
            </a:r>
            <a:r>
              <a:rPr lang="es-ES" dirty="0"/>
              <a:t>ningún equivalente</a:t>
            </a:r>
            <a:r>
              <a:rPr lang="es-ES" dirty="0" smtClean="0"/>
              <a:t>.</a:t>
            </a:r>
          </a:p>
          <a:p>
            <a:r>
              <a:rPr lang="es-ES" dirty="0"/>
              <a:t>Landesgartenschauen en Alemania desde 1980, en los estados de Baden-Württemberg y Baviera .</a:t>
            </a:r>
          </a:p>
        </p:txBody>
      </p:sp>
    </p:spTree>
    <p:extLst>
      <p:ext uri="{BB962C8B-B14F-4D97-AF65-F5344CB8AC3E}">
        <p14:creationId xmlns:p14="http://schemas.microsoft.com/office/powerpoint/2010/main" val="9482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552728"/>
          </a:xfrm>
        </p:spPr>
        <p:txBody>
          <a:bodyPr>
            <a:normAutofit/>
          </a:bodyPr>
          <a:lstStyle/>
          <a:p>
            <a:r>
              <a:rPr lang="es-ES" dirty="0"/>
              <a:t>En Renania del Norte-Westfalia , en 1970 hubo una primera Landesgartenschau, otros estados </a:t>
            </a:r>
            <a:r>
              <a:rPr lang="es-ES" dirty="0" smtClean="0"/>
              <a:t>alemanes, han adoptado el modelo </a:t>
            </a:r>
            <a:r>
              <a:rPr lang="es-ES" dirty="0"/>
              <a:t>más adelante. También en las provincias austriacas de Alta y Baja Austria , </a:t>
            </a:r>
            <a:r>
              <a:rPr lang="es-ES" dirty="0" smtClean="0"/>
              <a:t> </a:t>
            </a:r>
            <a:r>
              <a:rPr lang="es-ES" dirty="0"/>
              <a:t>en forma alterna cada dos años </a:t>
            </a:r>
            <a:r>
              <a:rPr lang="es-ES" dirty="0" smtClean="0"/>
              <a:t>han tenido lugar  </a:t>
            </a:r>
            <a:r>
              <a:rPr lang="es-ES" dirty="0"/>
              <a:t>Landesgartenschauen</a:t>
            </a:r>
            <a:r>
              <a:rPr lang="es-ES" dirty="0" smtClean="0"/>
              <a:t>.</a:t>
            </a:r>
          </a:p>
          <a:p>
            <a:r>
              <a:rPr lang="es-ES" dirty="0"/>
              <a:t> Objetivos y financiación </a:t>
            </a:r>
            <a:endParaRPr lang="es-ES" dirty="0" smtClean="0"/>
          </a:p>
          <a:p>
            <a:r>
              <a:rPr lang="es-ES" dirty="0" smtClean="0"/>
              <a:t>A través de las Landesgartenschauen  </a:t>
            </a:r>
            <a:r>
              <a:rPr lang="es-ES" dirty="0"/>
              <a:t>la calidad de vida y el aire ambiental en las ciudades se puede mejorar</a:t>
            </a:r>
            <a:r>
              <a:rPr lang="es-ES" dirty="0" smtClean="0"/>
              <a:t>.</a:t>
            </a:r>
          </a:p>
          <a:p>
            <a:r>
              <a:rPr lang="es-ES" dirty="0" smtClean="0"/>
              <a:t> </a:t>
            </a:r>
            <a:r>
              <a:rPr lang="es-ES" dirty="0"/>
              <a:t>A menudo </a:t>
            </a:r>
            <a:r>
              <a:rPr lang="es-ES" dirty="0" smtClean="0"/>
              <a:t>sirven </a:t>
            </a:r>
            <a:r>
              <a:rPr lang="es-ES" dirty="0"/>
              <a:t>los shows y la ciudad jardín </a:t>
            </a:r>
            <a:r>
              <a:rPr lang="es-ES" dirty="0" smtClean="0"/>
              <a:t>a </a:t>
            </a:r>
            <a:r>
              <a:rPr lang="es-ES" dirty="0"/>
              <a:t>los objetivos políticos de desarrollo regional </a:t>
            </a:r>
            <a:r>
              <a:rPr lang="es-ES" dirty="0" smtClean="0"/>
              <a:t>.</a:t>
            </a:r>
          </a:p>
          <a:p>
            <a:r>
              <a:rPr lang="es-ES" dirty="0" smtClean="0"/>
              <a:t> </a:t>
            </a:r>
            <a:r>
              <a:rPr lang="es-ES" dirty="0"/>
              <a:t>Por lo tanto, </a:t>
            </a:r>
            <a:r>
              <a:rPr lang="es-ES" dirty="0" smtClean="0"/>
              <a:t>los jardines </a:t>
            </a:r>
            <a:r>
              <a:rPr lang="es-ES" dirty="0"/>
              <a:t>muestra no se colocan a menudo en paisajes muy hermosos, pero por el contrario más bien en aquellos distritos que tienen una desventaja </a:t>
            </a:r>
            <a:r>
              <a:rPr lang="es-ES" dirty="0" smtClean="0"/>
              <a:t>particular..</a:t>
            </a:r>
            <a:endParaRPr lang="es-ES" dirty="0"/>
          </a:p>
        </p:txBody>
      </p:sp>
    </p:spTree>
    <p:extLst>
      <p:ext uri="{BB962C8B-B14F-4D97-AF65-F5344CB8AC3E}">
        <p14:creationId xmlns:p14="http://schemas.microsoft.com/office/powerpoint/2010/main" val="4108258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Las inversiones que se realizan en el contexto de la ayuda LGS, el distrito respectivo para mayor atractivo y consistente por lo general también. </a:t>
            </a:r>
            <a:r>
              <a:rPr lang="es-ES" dirty="0" smtClean="0"/>
              <a:t>Además las  </a:t>
            </a:r>
            <a:r>
              <a:rPr lang="es-ES" dirty="0"/>
              <a:t>Landesgartenschauen hoy son también medidas de marketing de la ciudad , ya que se considera un mega evento de medio año de duración, también puede aumentar el nivel de conciencia de una ciudad. </a:t>
            </a:r>
          </a:p>
          <a:p>
            <a:r>
              <a:rPr lang="es-ES" dirty="0"/>
              <a:t>Los municipios que implementan a menudo con la ayuda de fondos estatales van un </a:t>
            </a:r>
            <a:r>
              <a:rPr lang="es-ES" dirty="0" smtClean="0"/>
              <a:t>LGS,con </a:t>
            </a:r>
            <a:r>
              <a:rPr lang="es-ES" dirty="0"/>
              <a:t>un riesgo calculado financiero. </a:t>
            </a:r>
            <a:endParaRPr lang="es-ES" dirty="0" smtClean="0"/>
          </a:p>
          <a:p>
            <a:r>
              <a:rPr lang="es-ES" dirty="0" smtClean="0"/>
              <a:t>Mientras </a:t>
            </a:r>
            <a:r>
              <a:rPr lang="es-ES" dirty="0"/>
              <a:t>que </a:t>
            </a:r>
            <a:r>
              <a:rPr lang="es-ES" dirty="0" smtClean="0"/>
              <a:t>algunas </a:t>
            </a:r>
            <a:r>
              <a:rPr lang="es-ES" dirty="0"/>
              <a:t>LGS </a:t>
            </a:r>
            <a:r>
              <a:rPr lang="es-ES" dirty="0" smtClean="0"/>
              <a:t>concluyen </a:t>
            </a:r>
            <a:r>
              <a:rPr lang="es-ES" dirty="0"/>
              <a:t>con </a:t>
            </a:r>
            <a:r>
              <a:rPr lang="es-ES" dirty="0" smtClean="0"/>
              <a:t>un gasto </a:t>
            </a:r>
            <a:r>
              <a:rPr lang="es-ES" dirty="0"/>
              <a:t>"0 </a:t>
            </a:r>
            <a:r>
              <a:rPr lang="es-ES" dirty="0" smtClean="0"/>
              <a:t>" </a:t>
            </a:r>
            <a:r>
              <a:rPr lang="es-ES" dirty="0"/>
              <a:t>o incluso con ligeras ganancias, </a:t>
            </a:r>
            <a:r>
              <a:rPr lang="es-ES" dirty="0" smtClean="0"/>
              <a:t>otras se exceden de </a:t>
            </a:r>
            <a:r>
              <a:rPr lang="es-ES" dirty="0"/>
              <a:t>su presupuesto y </a:t>
            </a:r>
            <a:r>
              <a:rPr lang="es-ES" dirty="0" smtClean="0"/>
              <a:t>tienen </a:t>
            </a:r>
            <a:r>
              <a:rPr lang="es-ES" dirty="0"/>
              <a:t>que ser </a:t>
            </a:r>
            <a:r>
              <a:rPr lang="es-ES" dirty="0" smtClean="0"/>
              <a:t>financiadas </a:t>
            </a:r>
            <a:r>
              <a:rPr lang="es-ES" dirty="0"/>
              <a:t>con carácter retroactivo. </a:t>
            </a:r>
          </a:p>
          <a:p>
            <a:endParaRPr lang="es-ES" dirty="0"/>
          </a:p>
        </p:txBody>
      </p:sp>
    </p:spTree>
    <p:extLst>
      <p:ext uri="{BB962C8B-B14F-4D97-AF65-F5344CB8AC3E}">
        <p14:creationId xmlns:p14="http://schemas.microsoft.com/office/powerpoint/2010/main" val="3584803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23528" y="764704"/>
            <a:ext cx="7776864" cy="5709248"/>
          </a:xfrm>
        </p:spPr>
        <p:txBody>
          <a:bodyPr/>
          <a:lstStyle/>
          <a:p>
            <a:r>
              <a:rPr lang="es-ES" dirty="0" smtClean="0"/>
              <a:t>Desde el año </a:t>
            </a:r>
            <a:r>
              <a:rPr lang="es-ES" dirty="0"/>
              <a:t>1980 a 2000, </a:t>
            </a:r>
            <a:r>
              <a:rPr lang="es-ES" dirty="0" smtClean="0"/>
              <a:t>en </a:t>
            </a:r>
            <a:r>
              <a:rPr lang="es-ES" dirty="0"/>
              <a:t>Baden-Württemberg, </a:t>
            </a:r>
            <a:r>
              <a:rPr lang="es-ES" dirty="0" smtClean="0"/>
              <a:t>se ha organizado la </a:t>
            </a:r>
            <a:r>
              <a:rPr lang="es-ES" dirty="0"/>
              <a:t>"Landesgartenschauen </a:t>
            </a:r>
            <a:r>
              <a:rPr lang="es-ES" dirty="0" smtClean="0"/>
              <a:t>grande“.</a:t>
            </a:r>
          </a:p>
          <a:p>
            <a:r>
              <a:rPr lang="es-ES" dirty="0" smtClean="0"/>
              <a:t>Desde </a:t>
            </a:r>
            <a:r>
              <a:rPr lang="es-ES" dirty="0"/>
              <a:t>el año 2001, se celebra anualmente, alternando con el "Landesgartenschauen pequeño", los llamados " proyectos verdes "en su lugar</a:t>
            </a:r>
            <a:r>
              <a:rPr lang="es-ES" dirty="0" smtClean="0"/>
              <a:t>.</a:t>
            </a:r>
          </a:p>
          <a:p>
            <a:r>
              <a:rPr lang="es-ES" dirty="0" smtClean="0"/>
              <a:t> </a:t>
            </a:r>
            <a:r>
              <a:rPr lang="es-ES" dirty="0"/>
              <a:t>El país </a:t>
            </a:r>
            <a:r>
              <a:rPr lang="es-ES" dirty="0" smtClean="0"/>
              <a:t>da </a:t>
            </a:r>
            <a:r>
              <a:rPr lang="es-ES" dirty="0"/>
              <a:t>en proyectos verdes, una subvención de hasta dos millones de euros y en Landesgartenschauen un máximo de cinco millones de euros ,</a:t>
            </a:r>
            <a:r>
              <a:rPr lang="es-ES" dirty="0" smtClean="0"/>
              <a:t> </a:t>
            </a:r>
            <a:r>
              <a:rPr lang="es-ES" dirty="0"/>
              <a:t>las autoridades locales tienen que ofrecer también actividades apropiadas </a:t>
            </a:r>
            <a:r>
              <a:rPr lang="es-ES" dirty="0" smtClean="0"/>
              <a:t>.</a:t>
            </a:r>
          </a:p>
          <a:p>
            <a:r>
              <a:rPr lang="es-ES" dirty="0" smtClean="0"/>
              <a:t> </a:t>
            </a:r>
            <a:r>
              <a:rPr lang="es-ES" dirty="0"/>
              <a:t>Para el 2010, el país ha concedido </a:t>
            </a:r>
            <a:r>
              <a:rPr lang="es-ES" dirty="0" smtClean="0"/>
              <a:t>ayudas de </a:t>
            </a:r>
            <a:r>
              <a:rPr lang="es-ES" dirty="0"/>
              <a:t>casi € 80 millones del </a:t>
            </a:r>
            <a:r>
              <a:rPr lang="es-ES" dirty="0" smtClean="0"/>
              <a:t>Estado para sus celebraciones..</a:t>
            </a:r>
            <a:endParaRPr lang="es-ES" dirty="0"/>
          </a:p>
        </p:txBody>
      </p:sp>
    </p:spTree>
    <p:extLst>
      <p:ext uri="{BB962C8B-B14F-4D97-AF65-F5344CB8AC3E}">
        <p14:creationId xmlns:p14="http://schemas.microsoft.com/office/powerpoint/2010/main" val="3393737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251520" y="1124744"/>
            <a:ext cx="7992888" cy="5349208"/>
          </a:xfrm>
        </p:spPr>
        <p:txBody>
          <a:bodyPr/>
          <a:lstStyle/>
          <a:p>
            <a:r>
              <a:rPr lang="es-ES" dirty="0" smtClean="0"/>
              <a:t>Las </a:t>
            </a:r>
            <a:r>
              <a:rPr lang="es-ES" dirty="0"/>
              <a:t>Landesgartenschauen y proyectos </a:t>
            </a:r>
            <a:r>
              <a:rPr lang="es-ES" dirty="0" smtClean="0"/>
              <a:t>verdes han dado </a:t>
            </a:r>
            <a:r>
              <a:rPr lang="es-ES" dirty="0"/>
              <a:t>impulso a importantes cambios estructurales que proporcionan </a:t>
            </a:r>
            <a:r>
              <a:rPr lang="es-ES" dirty="0" smtClean="0"/>
              <a:t> </a:t>
            </a:r>
            <a:r>
              <a:rPr lang="es-ES" dirty="0"/>
              <a:t>el optimismo en las comunidades y </a:t>
            </a:r>
            <a:r>
              <a:rPr lang="es-ES" dirty="0" smtClean="0"/>
              <a:t>fortalecen su </a:t>
            </a:r>
            <a:r>
              <a:rPr lang="es-ES" dirty="0"/>
              <a:t>desarrollo económico</a:t>
            </a:r>
            <a:r>
              <a:rPr lang="es-ES" dirty="0" smtClean="0"/>
              <a:t>.</a:t>
            </a:r>
          </a:p>
          <a:p>
            <a:r>
              <a:rPr lang="es-ES" dirty="0" smtClean="0"/>
              <a:t> </a:t>
            </a:r>
            <a:r>
              <a:rPr lang="es-ES" dirty="0"/>
              <a:t>Una comisión </a:t>
            </a:r>
            <a:r>
              <a:rPr lang="es-ES" dirty="0" smtClean="0"/>
              <a:t>evalúa </a:t>
            </a:r>
            <a:r>
              <a:rPr lang="es-ES" dirty="0"/>
              <a:t>las solicitudes </a:t>
            </a:r>
            <a:r>
              <a:rPr lang="es-ES" dirty="0" smtClean="0"/>
              <a:t>y </a:t>
            </a:r>
            <a:r>
              <a:rPr lang="es-ES" dirty="0"/>
              <a:t>los conceptos presentados en el campo. </a:t>
            </a:r>
          </a:p>
          <a:p>
            <a:r>
              <a:rPr lang="es-ES" dirty="0" smtClean="0"/>
              <a:t>El </a:t>
            </a:r>
            <a:r>
              <a:rPr lang="es-ES" dirty="0"/>
              <a:t>Consejo de Ministros </a:t>
            </a:r>
            <a:r>
              <a:rPr lang="es-ES" dirty="0" smtClean="0"/>
              <a:t>otorga </a:t>
            </a:r>
            <a:r>
              <a:rPr lang="es-ES" dirty="0"/>
              <a:t>luego </a:t>
            </a:r>
            <a:r>
              <a:rPr lang="es-ES" dirty="0" smtClean="0"/>
              <a:t>las ayudas </a:t>
            </a:r>
            <a:r>
              <a:rPr lang="es-ES" dirty="0"/>
              <a:t>en una reunión de gabinete los proyectos Landesgartenschauen y </a:t>
            </a:r>
            <a:r>
              <a:rPr lang="es-ES" dirty="0" smtClean="0"/>
              <a:t>verdes. </a:t>
            </a:r>
          </a:p>
          <a:p>
            <a:endParaRPr lang="es-ES" dirty="0"/>
          </a:p>
        </p:txBody>
      </p:sp>
    </p:spTree>
    <p:extLst>
      <p:ext uri="{BB962C8B-B14F-4D97-AF65-F5344CB8AC3E}">
        <p14:creationId xmlns:p14="http://schemas.microsoft.com/office/powerpoint/2010/main" val="576397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último gran espectáculo </a:t>
            </a:r>
            <a:r>
              <a:rPr lang="es-ES" dirty="0" smtClean="0"/>
              <a:t>visitado </a:t>
            </a:r>
            <a:r>
              <a:rPr lang="es-ES" dirty="0"/>
              <a:t>en Baden-Württemberg fue antes de la introducción de "proyectos verdes" en 2001, el Garden State </a:t>
            </a:r>
            <a:r>
              <a:rPr lang="es-ES" dirty="0" smtClean="0"/>
              <a:t>Exposición </a:t>
            </a:r>
            <a:r>
              <a:rPr lang="es-ES" dirty="0"/>
              <a:t>1992 en la "Ciudad de Oro" Pforzheim con una </a:t>
            </a:r>
            <a:r>
              <a:rPr lang="es-ES" dirty="0" smtClean="0"/>
              <a:t>asistencia </a:t>
            </a:r>
            <a:r>
              <a:rPr lang="es-ES" dirty="0"/>
              <a:t>de 1,6 millones </a:t>
            </a:r>
            <a:r>
              <a:rPr lang="es-ES" dirty="0" smtClean="0"/>
              <a:t>incluso </a:t>
            </a:r>
            <a:r>
              <a:rPr lang="es-ES" dirty="0"/>
              <a:t>después de la "Exposición Internacional de Horticultura 1993" en la ciudad de Stuttgart con 7,3 millones de visitantes, las siguientes exposiciones nacionales jardines estaban muy por debajo de los tres millones de visitantes</a:t>
            </a:r>
            <a:r>
              <a:rPr lang="es-ES" dirty="0" smtClean="0"/>
              <a:t>.</a:t>
            </a:r>
          </a:p>
          <a:p>
            <a:r>
              <a:rPr lang="es-ES" dirty="0"/>
              <a:t>Por lo tanto, el gobierno estatal decidió en 1996, en Baden-Württemberg </a:t>
            </a:r>
            <a:r>
              <a:rPr lang="es-ES" dirty="0" smtClean="0"/>
              <a:t> que desde 2001 se celebrara </a:t>
            </a:r>
            <a:r>
              <a:rPr lang="es-ES" dirty="0"/>
              <a:t>cada dos años para llevar a cabo cada uno de los pequeños proyectos "verdes". </a:t>
            </a:r>
          </a:p>
        </p:txBody>
      </p:sp>
    </p:spTree>
    <p:extLst>
      <p:ext uri="{BB962C8B-B14F-4D97-AF65-F5344CB8AC3E}">
        <p14:creationId xmlns:p14="http://schemas.microsoft.com/office/powerpoint/2010/main" val="4051164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solidFill>
        </p:spPr>
        <p:txBody>
          <a:bodyPr>
            <a:normAutofit/>
          </a:bodyPr>
          <a:lstStyle/>
          <a:p>
            <a:r>
              <a:rPr lang="es-ES" dirty="0" smtClean="0">
                <a:solidFill>
                  <a:schemeClr val="bg1"/>
                </a:solidFill>
              </a:rPr>
              <a:t>Bundsgartenschau en SCHWERIN</a:t>
            </a:r>
            <a:endParaRPr lang="es-ES" dirty="0">
              <a:solidFill>
                <a:schemeClr val="bg1"/>
              </a:solidFill>
            </a:endParaRPr>
          </a:p>
        </p:txBody>
      </p:sp>
      <p:sp>
        <p:nvSpPr>
          <p:cNvPr id="3" name="2 Marcador de contenido"/>
          <p:cNvSpPr>
            <a:spLocks noGrp="1"/>
          </p:cNvSpPr>
          <p:nvPr>
            <p:ph sz="quarter" idx="1"/>
          </p:nvPr>
        </p:nvSpPr>
        <p:spPr/>
        <p:txBody>
          <a:bodyPr>
            <a:normAutofit lnSpcReduction="10000"/>
          </a:bodyPr>
          <a:lstStyle/>
          <a:p>
            <a:r>
              <a:rPr lang="es-ES" dirty="0"/>
              <a:t>El Garden Festival Nacional de 2009 se llevó a cabo del 23 De abril al 11 Octubre de 2009 en Mecklenburg-Vorpommern , capital del estado Schwerin lugar y tuvo 1.860.000 visitantes. </a:t>
            </a:r>
          </a:p>
          <a:p>
            <a:r>
              <a:rPr lang="es-ES" dirty="0" smtClean="0"/>
              <a:t> </a:t>
            </a:r>
            <a:r>
              <a:rPr lang="es-ES" dirty="0"/>
              <a:t>El tema de la feria jardín era "Siete jardines </a:t>
            </a:r>
            <a:r>
              <a:rPr lang="es-ES" dirty="0" smtClean="0"/>
              <a:t>en el Centro". </a:t>
            </a:r>
          </a:p>
          <a:p>
            <a:r>
              <a:rPr lang="es-ES" dirty="0" smtClean="0"/>
              <a:t>En </a:t>
            </a:r>
            <a:r>
              <a:rPr lang="es-ES" dirty="0"/>
              <a:t>contraste con el ciclo de dos años presentado en </a:t>
            </a:r>
            <a:r>
              <a:rPr lang="es-ES" dirty="0" smtClean="0"/>
              <a:t>las </a:t>
            </a:r>
            <a:r>
              <a:rPr lang="es-ES" dirty="0"/>
              <a:t>exposiciones de jardinería </a:t>
            </a:r>
            <a:r>
              <a:rPr lang="es-ES" dirty="0" smtClean="0"/>
              <a:t>en ciudades alemanas  </a:t>
            </a:r>
            <a:r>
              <a:rPr lang="es-ES" dirty="0"/>
              <a:t>en los últimos años </a:t>
            </a:r>
            <a:r>
              <a:rPr lang="es-ES" dirty="0" smtClean="0"/>
              <a:t>, se celebro en áreas </a:t>
            </a:r>
            <a:r>
              <a:rPr lang="es-ES" dirty="0"/>
              <a:t>previamente no utilizadas o </a:t>
            </a:r>
            <a:r>
              <a:rPr lang="es-ES" dirty="0" smtClean="0"/>
              <a:t>renaturalizadas </a:t>
            </a:r>
            <a:r>
              <a:rPr lang="es-ES" dirty="0"/>
              <a:t>fuera del centro de la ciudad, </a:t>
            </a:r>
            <a:r>
              <a:rPr lang="es-ES" dirty="0" smtClean="0"/>
              <a:t>pero en </a:t>
            </a:r>
            <a:r>
              <a:rPr lang="es-ES" dirty="0"/>
              <a:t>el área alrededor </a:t>
            </a:r>
            <a:r>
              <a:rPr lang="es-ES" dirty="0" smtClean="0"/>
              <a:t>del certamen estaban el </a:t>
            </a:r>
            <a:r>
              <a:rPr lang="es-ES" dirty="0"/>
              <a:t>Castillo de Schwerin , incluyendo el </a:t>
            </a:r>
            <a:r>
              <a:rPr lang="es-ES" dirty="0" smtClean="0"/>
              <a:t>lago </a:t>
            </a:r>
            <a:r>
              <a:rPr lang="es-ES" dirty="0"/>
              <a:t>y la orilla occidental del lago de </a:t>
            </a:r>
            <a:r>
              <a:rPr lang="es-ES" dirty="0" smtClean="0"/>
              <a:t> </a:t>
            </a:r>
            <a:r>
              <a:rPr lang="es-ES" dirty="0"/>
              <a:t>elegido como sede central. </a:t>
            </a:r>
          </a:p>
        </p:txBody>
      </p:sp>
    </p:spTree>
    <p:extLst>
      <p:ext uri="{BB962C8B-B14F-4D97-AF65-F5344CB8AC3E}">
        <p14:creationId xmlns:p14="http://schemas.microsoft.com/office/powerpoint/2010/main" val="1219142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4 CuadroTexto"/>
          <p:cNvSpPr txBox="1"/>
          <p:nvPr/>
        </p:nvSpPr>
        <p:spPr>
          <a:xfrm>
            <a:off x="5436096" y="3974"/>
            <a:ext cx="3528392" cy="369332"/>
          </a:xfrm>
          <a:prstGeom prst="rect">
            <a:avLst/>
          </a:prstGeom>
          <a:solidFill>
            <a:schemeClr val="accent2">
              <a:lumMod val="20000"/>
              <a:lumOff val="80000"/>
            </a:schemeClr>
          </a:solidFill>
        </p:spPr>
        <p:txBody>
          <a:bodyPr wrap="square" rtlCol="0">
            <a:spAutoFit/>
          </a:bodyPr>
          <a:lstStyle/>
          <a:p>
            <a:r>
              <a:rPr lang="es-ES" dirty="0" smtClean="0"/>
              <a:t>Bundesgartenschau.Guga2009</a:t>
            </a:r>
            <a:endParaRPr lang="es-ES" dirty="0"/>
          </a:p>
        </p:txBody>
      </p:sp>
    </p:spTree>
    <p:extLst>
      <p:ext uri="{BB962C8B-B14F-4D97-AF65-F5344CB8AC3E}">
        <p14:creationId xmlns:p14="http://schemas.microsoft.com/office/powerpoint/2010/main" val="36275231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1972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958"/>
            <a:ext cx="9144000" cy="6837042"/>
          </a:xfrm>
          <a:prstGeom prst="rect">
            <a:avLst/>
          </a:prstGeom>
        </p:spPr>
      </p:pic>
    </p:spTree>
    <p:extLst>
      <p:ext uri="{BB962C8B-B14F-4D97-AF65-F5344CB8AC3E}">
        <p14:creationId xmlns:p14="http://schemas.microsoft.com/office/powerpoint/2010/main" val="4177392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13970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43864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2184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11711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684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5648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15796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075916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66750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9486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89459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5764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2107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428696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9" y="0"/>
            <a:ext cx="483965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3" y="0"/>
            <a:ext cx="4283096" cy="6858000"/>
          </a:xfrm>
          <a:prstGeom prst="rect">
            <a:avLst/>
          </a:prstGeom>
        </p:spPr>
      </p:pic>
    </p:spTree>
    <p:extLst>
      <p:ext uri="{BB962C8B-B14F-4D97-AF65-F5344CB8AC3E}">
        <p14:creationId xmlns:p14="http://schemas.microsoft.com/office/powerpoint/2010/main" val="42436910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5681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44422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03647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31959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83877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28914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14568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47776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775586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04458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20138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69677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 y="0"/>
            <a:ext cx="9133541" cy="6858000"/>
          </a:xfrm>
          <a:prstGeom prst="rect">
            <a:avLst/>
          </a:prstGeom>
        </p:spPr>
      </p:pic>
    </p:spTree>
    <p:extLst>
      <p:ext uri="{BB962C8B-B14F-4D97-AF65-F5344CB8AC3E}">
        <p14:creationId xmlns:p14="http://schemas.microsoft.com/office/powerpoint/2010/main" val="14404600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62734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07393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53547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816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56304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38397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86147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21501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58730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9712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84841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49791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78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74959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33438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60278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38858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68911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81661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66437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86840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73112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69716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89551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96435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39463"/>
          </a:xfrm>
          <a:prstGeom prst="rect">
            <a:avLst/>
          </a:prstGeom>
        </p:spPr>
      </p:pic>
    </p:spTree>
    <p:extLst>
      <p:ext uri="{BB962C8B-B14F-4D97-AF65-F5344CB8AC3E}">
        <p14:creationId xmlns:p14="http://schemas.microsoft.com/office/powerpoint/2010/main" val="15291650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56788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83445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76492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08620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08743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8141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01818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74222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3"/>
          </a:xfrm>
          <a:prstGeom prst="rect">
            <a:avLst/>
          </a:prstGeom>
        </p:spPr>
      </p:pic>
    </p:spTree>
    <p:extLst>
      <p:ext uri="{BB962C8B-B14F-4D97-AF65-F5344CB8AC3E}">
        <p14:creationId xmlns:p14="http://schemas.microsoft.com/office/powerpoint/2010/main" val="5199961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28" y="-171400"/>
            <a:ext cx="9324528" cy="7200799"/>
          </a:xfrm>
          <a:prstGeom prst="rect">
            <a:avLst/>
          </a:prstGeom>
        </p:spPr>
      </p:pic>
    </p:spTree>
    <p:extLst>
      <p:ext uri="{BB962C8B-B14F-4D97-AF65-F5344CB8AC3E}">
        <p14:creationId xmlns:p14="http://schemas.microsoft.com/office/powerpoint/2010/main" val="184172419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80992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72003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97568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0484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188965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73640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267</TotalTime>
  <Words>2884</Words>
  <Application>Microsoft Office PowerPoint</Application>
  <PresentationFormat>Presentación en pantalla (4:3)</PresentationFormat>
  <Paragraphs>213</Paragraphs>
  <Slides>97</Slides>
  <Notes>63</Notes>
  <HiddenSlides>0</HiddenSlides>
  <MMClips>1</MMClips>
  <ScaleCrop>false</ScaleCrop>
  <HeadingPairs>
    <vt:vector size="4" baseType="variant">
      <vt:variant>
        <vt:lpstr>Tema</vt:lpstr>
      </vt:variant>
      <vt:variant>
        <vt:i4>1</vt:i4>
      </vt:variant>
      <vt:variant>
        <vt:lpstr>Títulos de diapositiva</vt:lpstr>
      </vt:variant>
      <vt:variant>
        <vt:i4>97</vt:i4>
      </vt:variant>
    </vt:vector>
  </HeadingPairs>
  <TitlesOfParts>
    <vt:vector size="98" baseType="lpstr">
      <vt:lpstr>Mirador</vt:lpstr>
      <vt:lpstr>Bundesgartenschau en Alemania</vt:lpstr>
      <vt:lpstr>Exhibiciones hortícolas en Alemania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LANDESGARTENSCHAU</vt:lpstr>
      <vt:lpstr>Presentación de PowerPoint</vt:lpstr>
      <vt:lpstr>Presentación de PowerPoint</vt:lpstr>
      <vt:lpstr>Presentación de PowerPoint</vt:lpstr>
      <vt:lpstr>Presentación de PowerPoint</vt:lpstr>
      <vt:lpstr>Presentación de PowerPoint</vt:lpstr>
      <vt:lpstr>Bundsgartenschau en SCHWERIN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Bundesgartenschau en Alemania</dc:title>
  <dc:creator>Josep</dc:creator>
  <cp:lastModifiedBy>Josep</cp:lastModifiedBy>
  <cp:revision>19</cp:revision>
  <dcterms:created xsi:type="dcterms:W3CDTF">2013-02-14T16:54:31Z</dcterms:created>
  <dcterms:modified xsi:type="dcterms:W3CDTF">2014-04-21T11:52:51Z</dcterms:modified>
</cp:coreProperties>
</file>