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9"/>
  </p:notesMasterIdLst>
  <p:sldIdLst>
    <p:sldId id="256" r:id="rId2"/>
    <p:sldId id="268" r:id="rId3"/>
    <p:sldId id="258" r:id="rId4"/>
    <p:sldId id="259" r:id="rId5"/>
    <p:sldId id="260" r:id="rId6"/>
    <p:sldId id="261" r:id="rId7"/>
    <p:sldId id="262" r:id="rId8"/>
    <p:sldId id="263" r:id="rId9"/>
    <p:sldId id="264" r:id="rId10"/>
    <p:sldId id="265" r:id="rId11"/>
    <p:sldId id="266" r:id="rId12"/>
    <p:sldId id="267" r:id="rId13"/>
    <p:sldId id="269" r:id="rId14"/>
    <p:sldId id="383" r:id="rId15"/>
    <p:sldId id="270" r:id="rId16"/>
    <p:sldId id="271" r:id="rId17"/>
    <p:sldId id="284" r:id="rId18"/>
    <p:sldId id="285" r:id="rId19"/>
    <p:sldId id="272" r:id="rId20"/>
    <p:sldId id="273" r:id="rId21"/>
    <p:sldId id="274" r:id="rId22"/>
    <p:sldId id="275" r:id="rId23"/>
    <p:sldId id="276" r:id="rId24"/>
    <p:sldId id="277" r:id="rId25"/>
    <p:sldId id="278" r:id="rId26"/>
    <p:sldId id="279" r:id="rId27"/>
    <p:sldId id="280" r:id="rId28"/>
    <p:sldId id="281" r:id="rId29"/>
    <p:sldId id="292" r:id="rId30"/>
    <p:sldId id="396" r:id="rId31"/>
    <p:sldId id="397" r:id="rId32"/>
    <p:sldId id="290" r:id="rId33"/>
    <p:sldId id="398" r:id="rId34"/>
    <p:sldId id="399" r:id="rId35"/>
    <p:sldId id="400" r:id="rId36"/>
    <p:sldId id="401" r:id="rId37"/>
    <p:sldId id="402" r:id="rId38"/>
    <p:sldId id="403" r:id="rId39"/>
    <p:sldId id="404" r:id="rId40"/>
    <p:sldId id="405" r:id="rId41"/>
    <p:sldId id="406" r:id="rId42"/>
    <p:sldId id="289" r:id="rId43"/>
    <p:sldId id="291" r:id="rId44"/>
    <p:sldId id="294" r:id="rId45"/>
    <p:sldId id="295" r:id="rId46"/>
    <p:sldId id="293" r:id="rId47"/>
    <p:sldId id="296" r:id="rId48"/>
    <p:sldId id="297" r:id="rId49"/>
    <p:sldId id="298" r:id="rId50"/>
    <p:sldId id="299" r:id="rId51"/>
    <p:sldId id="300" r:id="rId52"/>
    <p:sldId id="301" r:id="rId53"/>
    <p:sldId id="302" r:id="rId54"/>
    <p:sldId id="303" r:id="rId55"/>
    <p:sldId id="304" r:id="rId56"/>
    <p:sldId id="389" r:id="rId57"/>
    <p:sldId id="390" r:id="rId58"/>
    <p:sldId id="391" r:id="rId59"/>
    <p:sldId id="392" r:id="rId60"/>
    <p:sldId id="305" r:id="rId61"/>
    <p:sldId id="393" r:id="rId62"/>
    <p:sldId id="394" r:id="rId63"/>
    <p:sldId id="395" r:id="rId64"/>
    <p:sldId id="306" r:id="rId65"/>
    <p:sldId id="307" r:id="rId66"/>
    <p:sldId id="308" r:id="rId67"/>
    <p:sldId id="312" r:id="rId68"/>
    <p:sldId id="384" r:id="rId69"/>
    <p:sldId id="385" r:id="rId70"/>
    <p:sldId id="386" r:id="rId71"/>
    <p:sldId id="387" r:id="rId72"/>
    <p:sldId id="309" r:id="rId73"/>
    <p:sldId id="310" r:id="rId74"/>
    <p:sldId id="282" r:id="rId75"/>
    <p:sldId id="283" r:id="rId76"/>
    <p:sldId id="288" r:id="rId77"/>
    <p:sldId id="311" r:id="rId78"/>
    <p:sldId id="314" r:id="rId79"/>
    <p:sldId id="315" r:id="rId80"/>
    <p:sldId id="316" r:id="rId81"/>
    <p:sldId id="407" r:id="rId82"/>
    <p:sldId id="408" r:id="rId83"/>
    <p:sldId id="409" r:id="rId84"/>
    <p:sldId id="410" r:id="rId85"/>
    <p:sldId id="411" r:id="rId86"/>
    <p:sldId id="317" r:id="rId87"/>
    <p:sldId id="318" r:id="rId88"/>
    <p:sldId id="319" r:id="rId89"/>
    <p:sldId id="320" r:id="rId90"/>
    <p:sldId id="321" r:id="rId91"/>
    <p:sldId id="322" r:id="rId92"/>
    <p:sldId id="323" r:id="rId93"/>
    <p:sldId id="357" r:id="rId94"/>
    <p:sldId id="412" r:id="rId95"/>
    <p:sldId id="413" r:id="rId96"/>
    <p:sldId id="414" r:id="rId97"/>
    <p:sldId id="415" r:id="rId98"/>
    <p:sldId id="416" r:id="rId99"/>
    <p:sldId id="324" r:id="rId100"/>
    <p:sldId id="325" r:id="rId101"/>
    <p:sldId id="326" r:id="rId102"/>
    <p:sldId id="329" r:id="rId103"/>
    <p:sldId id="330" r:id="rId104"/>
    <p:sldId id="358" r:id="rId105"/>
    <p:sldId id="420" r:id="rId106"/>
    <p:sldId id="417" r:id="rId107"/>
    <p:sldId id="418" r:id="rId108"/>
    <p:sldId id="419" r:id="rId109"/>
    <p:sldId id="331" r:id="rId110"/>
    <p:sldId id="332" r:id="rId111"/>
    <p:sldId id="333" r:id="rId112"/>
    <p:sldId id="334" r:id="rId113"/>
    <p:sldId id="335" r:id="rId114"/>
    <p:sldId id="336" r:id="rId115"/>
    <p:sldId id="337" r:id="rId116"/>
    <p:sldId id="421" r:id="rId117"/>
    <p:sldId id="422" r:id="rId118"/>
    <p:sldId id="338" r:id="rId119"/>
    <p:sldId id="339" r:id="rId120"/>
    <p:sldId id="340" r:id="rId121"/>
    <p:sldId id="341" r:id="rId122"/>
    <p:sldId id="342" r:id="rId123"/>
    <p:sldId id="343" r:id="rId124"/>
    <p:sldId id="344" r:id="rId125"/>
    <p:sldId id="345" r:id="rId126"/>
    <p:sldId id="346" r:id="rId127"/>
    <p:sldId id="347" r:id="rId128"/>
    <p:sldId id="348" r:id="rId129"/>
    <p:sldId id="350" r:id="rId130"/>
    <p:sldId id="351" r:id="rId131"/>
    <p:sldId id="352" r:id="rId132"/>
    <p:sldId id="353" r:id="rId133"/>
    <p:sldId id="354" r:id="rId134"/>
    <p:sldId id="355" r:id="rId135"/>
    <p:sldId id="356" r:id="rId136"/>
    <p:sldId id="359" r:id="rId137"/>
    <p:sldId id="361" r:id="rId138"/>
    <p:sldId id="362" r:id="rId139"/>
    <p:sldId id="363" r:id="rId140"/>
    <p:sldId id="364" r:id="rId141"/>
    <p:sldId id="365" r:id="rId142"/>
    <p:sldId id="366" r:id="rId143"/>
    <p:sldId id="367" r:id="rId144"/>
    <p:sldId id="368" r:id="rId145"/>
    <p:sldId id="369" r:id="rId146"/>
    <p:sldId id="371" r:id="rId147"/>
    <p:sldId id="372" r:id="rId148"/>
    <p:sldId id="373" r:id="rId149"/>
    <p:sldId id="374" r:id="rId150"/>
    <p:sldId id="375" r:id="rId151"/>
    <p:sldId id="376" r:id="rId152"/>
    <p:sldId id="377" r:id="rId153"/>
    <p:sldId id="378" r:id="rId154"/>
    <p:sldId id="379" r:id="rId155"/>
    <p:sldId id="380" r:id="rId156"/>
    <p:sldId id="381" r:id="rId157"/>
    <p:sldId id="382" r:id="rId15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92931" autoAdjust="0"/>
  </p:normalViewPr>
  <p:slideViewPr>
    <p:cSldViewPr>
      <p:cViewPr varScale="1">
        <p:scale>
          <a:sx n="103" d="100"/>
          <a:sy n="103" d="100"/>
        </p:scale>
        <p:origin x="1764" y="96"/>
      </p:cViewPr>
      <p:guideLst>
        <p:guide orient="horz" pos="2160"/>
        <p:guide pos="2880"/>
      </p:guideLst>
    </p:cSldViewPr>
  </p:slideViewPr>
  <p:notesTextViewPr>
    <p:cViewPr>
      <p:scale>
        <a:sx n="1" d="1"/>
        <a:sy n="1" d="1"/>
      </p:scale>
      <p:origin x="0" y="0"/>
    </p:cViewPr>
  </p:notesTextViewPr>
  <p:sorterViewPr>
    <p:cViewPr>
      <p:scale>
        <a:sx n="100" d="100"/>
        <a:sy n="100" d="100"/>
      </p:scale>
      <p:origin x="0" y="-3085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885847-F6D4-4CBB-8CB7-CE1B0D366302}" type="datetimeFigureOut">
              <a:rPr lang="es-ES" smtClean="0"/>
              <a:t>22/03/2018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D1FD49-14BD-427A-A0D0-D5A50A68089B}" type="slidenum">
              <a:rPr lang="es-ES" smtClean="0"/>
              <a:t>‹Nº›</a:t>
            </a:fld>
            <a:endParaRPr lang="es-ES" dirty="0"/>
          </a:p>
        </p:txBody>
      </p:sp>
    </p:spTree>
    <p:extLst>
      <p:ext uri="{BB962C8B-B14F-4D97-AF65-F5344CB8AC3E}">
        <p14:creationId xmlns:p14="http://schemas.microsoft.com/office/powerpoint/2010/main" val="2728438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a:t>
            </a:fld>
            <a:endParaRPr lang="es-ES" dirty="0"/>
          </a:p>
        </p:txBody>
      </p:sp>
    </p:spTree>
    <p:extLst>
      <p:ext uri="{BB962C8B-B14F-4D97-AF65-F5344CB8AC3E}">
        <p14:creationId xmlns:p14="http://schemas.microsoft.com/office/powerpoint/2010/main" val="1310735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5</a:t>
            </a:fld>
            <a:endParaRPr lang="es-ES" dirty="0"/>
          </a:p>
        </p:txBody>
      </p:sp>
    </p:spTree>
    <p:extLst>
      <p:ext uri="{BB962C8B-B14F-4D97-AF65-F5344CB8AC3E}">
        <p14:creationId xmlns:p14="http://schemas.microsoft.com/office/powerpoint/2010/main" val="3932255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6</a:t>
            </a:fld>
            <a:endParaRPr lang="es-ES" dirty="0"/>
          </a:p>
        </p:txBody>
      </p:sp>
    </p:spTree>
    <p:extLst>
      <p:ext uri="{BB962C8B-B14F-4D97-AF65-F5344CB8AC3E}">
        <p14:creationId xmlns:p14="http://schemas.microsoft.com/office/powerpoint/2010/main" val="1243026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7</a:t>
            </a:fld>
            <a:endParaRPr lang="es-ES" dirty="0"/>
          </a:p>
        </p:txBody>
      </p:sp>
    </p:spTree>
    <p:extLst>
      <p:ext uri="{BB962C8B-B14F-4D97-AF65-F5344CB8AC3E}">
        <p14:creationId xmlns:p14="http://schemas.microsoft.com/office/powerpoint/2010/main" val="2304004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8</a:t>
            </a:fld>
            <a:endParaRPr lang="es-ES" dirty="0"/>
          </a:p>
        </p:txBody>
      </p:sp>
    </p:spTree>
    <p:extLst>
      <p:ext uri="{BB962C8B-B14F-4D97-AF65-F5344CB8AC3E}">
        <p14:creationId xmlns:p14="http://schemas.microsoft.com/office/powerpoint/2010/main" val="232151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9</a:t>
            </a:fld>
            <a:endParaRPr lang="es-ES" dirty="0"/>
          </a:p>
        </p:txBody>
      </p:sp>
    </p:spTree>
    <p:extLst>
      <p:ext uri="{BB962C8B-B14F-4D97-AF65-F5344CB8AC3E}">
        <p14:creationId xmlns:p14="http://schemas.microsoft.com/office/powerpoint/2010/main" val="868220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10</a:t>
            </a:fld>
            <a:endParaRPr lang="es-ES" dirty="0"/>
          </a:p>
        </p:txBody>
      </p:sp>
    </p:spTree>
    <p:extLst>
      <p:ext uri="{BB962C8B-B14F-4D97-AF65-F5344CB8AC3E}">
        <p14:creationId xmlns:p14="http://schemas.microsoft.com/office/powerpoint/2010/main" val="90697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11</a:t>
            </a:fld>
            <a:endParaRPr lang="es-ES" dirty="0"/>
          </a:p>
        </p:txBody>
      </p:sp>
    </p:spTree>
    <p:extLst>
      <p:ext uri="{BB962C8B-B14F-4D97-AF65-F5344CB8AC3E}">
        <p14:creationId xmlns:p14="http://schemas.microsoft.com/office/powerpoint/2010/main" val="1006069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Karlsruhe</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a:t>
            </a:fld>
            <a:endParaRPr lang="es-ES" dirty="0"/>
          </a:p>
        </p:txBody>
      </p:sp>
    </p:spTree>
    <p:extLst>
      <p:ext uri="{BB962C8B-B14F-4D97-AF65-F5344CB8AC3E}">
        <p14:creationId xmlns:p14="http://schemas.microsoft.com/office/powerpoint/2010/main" val="2256130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a:t>
            </a:fld>
            <a:endParaRPr lang="es-ES" dirty="0"/>
          </a:p>
        </p:txBody>
      </p:sp>
    </p:spTree>
    <p:extLst>
      <p:ext uri="{BB962C8B-B14F-4D97-AF65-F5344CB8AC3E}">
        <p14:creationId xmlns:p14="http://schemas.microsoft.com/office/powerpoint/2010/main" val="2021331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16</a:t>
            </a:fld>
            <a:endParaRPr lang="es-ES" dirty="0"/>
          </a:p>
        </p:txBody>
      </p:sp>
    </p:spTree>
    <p:extLst>
      <p:ext uri="{BB962C8B-B14F-4D97-AF65-F5344CB8AC3E}">
        <p14:creationId xmlns:p14="http://schemas.microsoft.com/office/powerpoint/2010/main" val="386692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17</a:t>
            </a:fld>
            <a:endParaRPr lang="es-ES" dirty="0"/>
          </a:p>
        </p:txBody>
      </p:sp>
    </p:spTree>
    <p:extLst>
      <p:ext uri="{BB962C8B-B14F-4D97-AF65-F5344CB8AC3E}">
        <p14:creationId xmlns:p14="http://schemas.microsoft.com/office/powerpoint/2010/main" val="3501233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18</a:t>
            </a:fld>
            <a:endParaRPr lang="es-ES" dirty="0"/>
          </a:p>
        </p:txBody>
      </p:sp>
    </p:spTree>
    <p:extLst>
      <p:ext uri="{BB962C8B-B14F-4D97-AF65-F5344CB8AC3E}">
        <p14:creationId xmlns:p14="http://schemas.microsoft.com/office/powerpoint/2010/main" val="2529167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19</a:t>
            </a:fld>
            <a:endParaRPr lang="es-ES" dirty="0"/>
          </a:p>
        </p:txBody>
      </p:sp>
    </p:spTree>
    <p:extLst>
      <p:ext uri="{BB962C8B-B14F-4D97-AF65-F5344CB8AC3E}">
        <p14:creationId xmlns:p14="http://schemas.microsoft.com/office/powerpoint/2010/main" val="3572024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20</a:t>
            </a:fld>
            <a:endParaRPr lang="es-ES" dirty="0"/>
          </a:p>
        </p:txBody>
      </p:sp>
    </p:spTree>
    <p:extLst>
      <p:ext uri="{BB962C8B-B14F-4D97-AF65-F5344CB8AC3E}">
        <p14:creationId xmlns:p14="http://schemas.microsoft.com/office/powerpoint/2010/main" val="1655122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21</a:t>
            </a:fld>
            <a:endParaRPr lang="es-ES" dirty="0"/>
          </a:p>
        </p:txBody>
      </p:sp>
    </p:spTree>
    <p:extLst>
      <p:ext uri="{BB962C8B-B14F-4D97-AF65-F5344CB8AC3E}">
        <p14:creationId xmlns:p14="http://schemas.microsoft.com/office/powerpoint/2010/main" val="580817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24</a:t>
            </a:fld>
            <a:endParaRPr lang="es-ES" dirty="0"/>
          </a:p>
        </p:txBody>
      </p:sp>
    </p:spTree>
    <p:extLst>
      <p:ext uri="{BB962C8B-B14F-4D97-AF65-F5344CB8AC3E}">
        <p14:creationId xmlns:p14="http://schemas.microsoft.com/office/powerpoint/2010/main" val="1267696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25</a:t>
            </a:fld>
            <a:endParaRPr lang="es-ES" dirty="0"/>
          </a:p>
        </p:txBody>
      </p:sp>
    </p:spTree>
    <p:extLst>
      <p:ext uri="{BB962C8B-B14F-4D97-AF65-F5344CB8AC3E}">
        <p14:creationId xmlns:p14="http://schemas.microsoft.com/office/powerpoint/2010/main" val="2331158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Bundesgartenschau.-Cottbus.</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27</a:t>
            </a:fld>
            <a:endParaRPr lang="es-ES" dirty="0"/>
          </a:p>
        </p:txBody>
      </p:sp>
    </p:spTree>
    <p:extLst>
      <p:ext uri="{BB962C8B-B14F-4D97-AF65-F5344CB8AC3E}">
        <p14:creationId xmlns:p14="http://schemas.microsoft.com/office/powerpoint/2010/main" val="1436025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3000" b="0" i="0" u="none" strike="noStrike" kern="1200" cap="small" spc="0" normalizeH="0" baseline="0" noProof="0" dirty="0">
                <a:ln>
                  <a:noFill/>
                </a:ln>
                <a:solidFill>
                  <a:srgbClr val="575F6D"/>
                </a:solidFill>
                <a:effectLst/>
                <a:uLnTx/>
                <a:uFillTx/>
                <a:latin typeface="Century Schoolbook"/>
                <a:ea typeface="+mj-ea"/>
                <a:cs typeface="+mj-cs"/>
              </a:rPr>
              <a:t>Bundegartenschau berlin .-1985</a:t>
            </a:r>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29</a:t>
            </a:fld>
            <a:endParaRPr lang="es-ES" dirty="0"/>
          </a:p>
        </p:txBody>
      </p:sp>
    </p:spTree>
    <p:extLst>
      <p:ext uri="{BB962C8B-B14F-4D97-AF65-F5344CB8AC3E}">
        <p14:creationId xmlns:p14="http://schemas.microsoft.com/office/powerpoint/2010/main" val="2746262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33</a:t>
            </a:fld>
            <a:endParaRPr lang="es-ES" dirty="0"/>
          </a:p>
        </p:txBody>
      </p:sp>
    </p:spTree>
    <p:extLst>
      <p:ext uri="{BB962C8B-B14F-4D97-AF65-F5344CB8AC3E}">
        <p14:creationId xmlns:p14="http://schemas.microsoft.com/office/powerpoint/2010/main" val="469508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r>
              <a:rPr lang="es-ES" dirty="0"/>
              <a:t> </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34</a:t>
            </a:fld>
            <a:endParaRPr lang="es-ES" dirty="0"/>
          </a:p>
        </p:txBody>
      </p:sp>
    </p:spTree>
    <p:extLst>
      <p:ext uri="{BB962C8B-B14F-4D97-AF65-F5344CB8AC3E}">
        <p14:creationId xmlns:p14="http://schemas.microsoft.com/office/powerpoint/2010/main" val="1625447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35</a:t>
            </a:fld>
            <a:endParaRPr lang="es-ES" dirty="0"/>
          </a:p>
        </p:txBody>
      </p:sp>
    </p:spTree>
    <p:extLst>
      <p:ext uri="{BB962C8B-B14F-4D97-AF65-F5344CB8AC3E}">
        <p14:creationId xmlns:p14="http://schemas.microsoft.com/office/powerpoint/2010/main" val="2068315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36</a:t>
            </a:fld>
            <a:endParaRPr lang="es-ES" dirty="0"/>
          </a:p>
        </p:txBody>
      </p:sp>
    </p:spTree>
    <p:extLst>
      <p:ext uri="{BB962C8B-B14F-4D97-AF65-F5344CB8AC3E}">
        <p14:creationId xmlns:p14="http://schemas.microsoft.com/office/powerpoint/2010/main" val="244809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37</a:t>
            </a:fld>
            <a:endParaRPr lang="es-ES" dirty="0"/>
          </a:p>
        </p:txBody>
      </p:sp>
    </p:spTree>
    <p:extLst>
      <p:ext uri="{BB962C8B-B14F-4D97-AF65-F5344CB8AC3E}">
        <p14:creationId xmlns:p14="http://schemas.microsoft.com/office/powerpoint/2010/main" val="254627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38</a:t>
            </a:fld>
            <a:endParaRPr lang="es-ES" dirty="0"/>
          </a:p>
        </p:txBody>
      </p:sp>
    </p:spTree>
    <p:extLst>
      <p:ext uri="{BB962C8B-B14F-4D97-AF65-F5344CB8AC3E}">
        <p14:creationId xmlns:p14="http://schemas.microsoft.com/office/powerpoint/2010/main" val="23297657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39</a:t>
            </a:fld>
            <a:endParaRPr lang="es-ES" dirty="0"/>
          </a:p>
        </p:txBody>
      </p:sp>
    </p:spTree>
    <p:extLst>
      <p:ext uri="{BB962C8B-B14F-4D97-AF65-F5344CB8AC3E}">
        <p14:creationId xmlns:p14="http://schemas.microsoft.com/office/powerpoint/2010/main" val="22730957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40</a:t>
            </a:fld>
            <a:endParaRPr lang="es-ES" dirty="0"/>
          </a:p>
        </p:txBody>
      </p:sp>
    </p:spTree>
    <p:extLst>
      <p:ext uri="{BB962C8B-B14F-4D97-AF65-F5344CB8AC3E}">
        <p14:creationId xmlns:p14="http://schemas.microsoft.com/office/powerpoint/2010/main" val="3795392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Bundegartenschau Berlin .-1985.-Britzer Garten </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41</a:t>
            </a:fld>
            <a:endParaRPr lang="es-ES" dirty="0"/>
          </a:p>
        </p:txBody>
      </p:sp>
    </p:spTree>
    <p:extLst>
      <p:ext uri="{BB962C8B-B14F-4D97-AF65-F5344CB8AC3E}">
        <p14:creationId xmlns:p14="http://schemas.microsoft.com/office/powerpoint/2010/main" val="3589026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42</a:t>
            </a:fld>
            <a:endParaRPr lang="es-ES" dirty="0"/>
          </a:p>
        </p:txBody>
      </p:sp>
    </p:spTree>
    <p:extLst>
      <p:ext uri="{BB962C8B-B14F-4D97-AF65-F5344CB8AC3E}">
        <p14:creationId xmlns:p14="http://schemas.microsoft.com/office/powerpoint/2010/main" val="57953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a:t>
            </a:r>
            <a:r>
              <a:rPr lang="es-ES" baseline="0" dirty="0"/>
              <a:t> B</a:t>
            </a:r>
            <a:r>
              <a:rPr lang="es-ES" dirty="0"/>
              <a:t>erlin .-1985.-Britzer Garten </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43</a:t>
            </a:fld>
            <a:endParaRPr lang="es-ES" dirty="0"/>
          </a:p>
        </p:txBody>
      </p:sp>
    </p:spTree>
    <p:extLst>
      <p:ext uri="{BB962C8B-B14F-4D97-AF65-F5344CB8AC3E}">
        <p14:creationId xmlns:p14="http://schemas.microsoft.com/office/powerpoint/2010/main" val="3370907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44</a:t>
            </a:fld>
            <a:endParaRPr lang="es-ES" dirty="0"/>
          </a:p>
        </p:txBody>
      </p:sp>
    </p:spTree>
    <p:extLst>
      <p:ext uri="{BB962C8B-B14F-4D97-AF65-F5344CB8AC3E}">
        <p14:creationId xmlns:p14="http://schemas.microsoft.com/office/powerpoint/2010/main" val="39961319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45</a:t>
            </a:fld>
            <a:endParaRPr lang="es-ES" dirty="0"/>
          </a:p>
        </p:txBody>
      </p:sp>
    </p:spTree>
    <p:extLst>
      <p:ext uri="{BB962C8B-B14F-4D97-AF65-F5344CB8AC3E}">
        <p14:creationId xmlns:p14="http://schemas.microsoft.com/office/powerpoint/2010/main" val="20958856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46</a:t>
            </a:fld>
            <a:endParaRPr lang="es-ES" dirty="0"/>
          </a:p>
        </p:txBody>
      </p:sp>
    </p:spTree>
    <p:extLst>
      <p:ext uri="{BB962C8B-B14F-4D97-AF65-F5344CB8AC3E}">
        <p14:creationId xmlns:p14="http://schemas.microsoft.com/office/powerpoint/2010/main" val="50759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.-1985.-Britzer</a:t>
            </a:r>
            <a:r>
              <a:rPr lang="es-ES" baseline="0" dirty="0"/>
              <a:t> Park</a:t>
            </a:r>
            <a:endParaRPr lang="es-ES" dirty="0"/>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47</a:t>
            </a:fld>
            <a:endParaRPr lang="es-ES" dirty="0"/>
          </a:p>
        </p:txBody>
      </p:sp>
    </p:spTree>
    <p:extLst>
      <p:ext uri="{BB962C8B-B14F-4D97-AF65-F5344CB8AC3E}">
        <p14:creationId xmlns:p14="http://schemas.microsoft.com/office/powerpoint/2010/main" val="2952454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48</a:t>
            </a:fld>
            <a:endParaRPr lang="es-ES" dirty="0"/>
          </a:p>
        </p:txBody>
      </p:sp>
    </p:spTree>
    <p:extLst>
      <p:ext uri="{BB962C8B-B14F-4D97-AF65-F5344CB8AC3E}">
        <p14:creationId xmlns:p14="http://schemas.microsoft.com/office/powerpoint/2010/main" val="1607460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49</a:t>
            </a:fld>
            <a:endParaRPr lang="es-ES" dirty="0"/>
          </a:p>
        </p:txBody>
      </p:sp>
    </p:spTree>
    <p:extLst>
      <p:ext uri="{BB962C8B-B14F-4D97-AF65-F5344CB8AC3E}">
        <p14:creationId xmlns:p14="http://schemas.microsoft.com/office/powerpoint/2010/main" val="22492202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50</a:t>
            </a:fld>
            <a:endParaRPr lang="es-ES" dirty="0"/>
          </a:p>
        </p:txBody>
      </p:sp>
    </p:spTree>
    <p:extLst>
      <p:ext uri="{BB962C8B-B14F-4D97-AF65-F5344CB8AC3E}">
        <p14:creationId xmlns:p14="http://schemas.microsoft.com/office/powerpoint/2010/main" val="36637367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51</a:t>
            </a:fld>
            <a:endParaRPr lang="es-ES" dirty="0"/>
          </a:p>
        </p:txBody>
      </p:sp>
    </p:spTree>
    <p:extLst>
      <p:ext uri="{BB962C8B-B14F-4D97-AF65-F5344CB8AC3E}">
        <p14:creationId xmlns:p14="http://schemas.microsoft.com/office/powerpoint/2010/main" val="35051865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52</a:t>
            </a:fld>
            <a:endParaRPr lang="es-ES" dirty="0"/>
          </a:p>
        </p:txBody>
      </p:sp>
    </p:spTree>
    <p:extLst>
      <p:ext uri="{BB962C8B-B14F-4D97-AF65-F5344CB8AC3E}">
        <p14:creationId xmlns:p14="http://schemas.microsoft.com/office/powerpoint/2010/main" val="3970365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53</a:t>
            </a:fld>
            <a:endParaRPr lang="es-ES" dirty="0"/>
          </a:p>
        </p:txBody>
      </p:sp>
    </p:spTree>
    <p:extLst>
      <p:ext uri="{BB962C8B-B14F-4D97-AF65-F5344CB8AC3E}">
        <p14:creationId xmlns:p14="http://schemas.microsoft.com/office/powerpoint/2010/main" val="21496652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Bundegartenschau Berlin .-1985</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54</a:t>
            </a:fld>
            <a:endParaRPr lang="es-ES" dirty="0"/>
          </a:p>
        </p:txBody>
      </p:sp>
    </p:spTree>
    <p:extLst>
      <p:ext uri="{BB962C8B-B14F-4D97-AF65-F5344CB8AC3E}">
        <p14:creationId xmlns:p14="http://schemas.microsoft.com/office/powerpoint/2010/main" val="29331430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Bonn am Rhein.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55</a:t>
            </a:fld>
            <a:endParaRPr lang="es-ES" dirty="0"/>
          </a:p>
        </p:txBody>
      </p:sp>
    </p:spTree>
    <p:extLst>
      <p:ext uri="{BB962C8B-B14F-4D97-AF65-F5344CB8AC3E}">
        <p14:creationId xmlns:p14="http://schemas.microsoft.com/office/powerpoint/2010/main" val="14338084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Bonn am Rhein.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60</a:t>
            </a:fld>
            <a:endParaRPr lang="es-ES" dirty="0"/>
          </a:p>
        </p:txBody>
      </p:sp>
    </p:spTree>
    <p:extLst>
      <p:ext uri="{BB962C8B-B14F-4D97-AF65-F5344CB8AC3E}">
        <p14:creationId xmlns:p14="http://schemas.microsoft.com/office/powerpoint/2010/main" val="1636263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65</a:t>
            </a:fld>
            <a:endParaRPr lang="es-ES" dirty="0"/>
          </a:p>
        </p:txBody>
      </p:sp>
    </p:spTree>
    <p:extLst>
      <p:ext uri="{BB962C8B-B14F-4D97-AF65-F5344CB8AC3E}">
        <p14:creationId xmlns:p14="http://schemas.microsoft.com/office/powerpoint/2010/main" val="21790289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Bonn am Rhein.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66</a:t>
            </a:fld>
            <a:endParaRPr lang="es-ES" dirty="0"/>
          </a:p>
        </p:txBody>
      </p:sp>
    </p:spTree>
    <p:extLst>
      <p:ext uri="{BB962C8B-B14F-4D97-AF65-F5344CB8AC3E}">
        <p14:creationId xmlns:p14="http://schemas.microsoft.com/office/powerpoint/2010/main" val="14013412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Rostock.-2003</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77</a:t>
            </a:fld>
            <a:endParaRPr lang="es-ES" dirty="0"/>
          </a:p>
        </p:txBody>
      </p:sp>
    </p:spTree>
    <p:extLst>
      <p:ext uri="{BB962C8B-B14F-4D97-AF65-F5344CB8AC3E}">
        <p14:creationId xmlns:p14="http://schemas.microsoft.com/office/powerpoint/2010/main" val="34328876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Rostock.-2003</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78</a:t>
            </a:fld>
            <a:endParaRPr lang="es-ES" dirty="0"/>
          </a:p>
        </p:txBody>
      </p:sp>
    </p:spTree>
    <p:extLst>
      <p:ext uri="{BB962C8B-B14F-4D97-AF65-F5344CB8AC3E}">
        <p14:creationId xmlns:p14="http://schemas.microsoft.com/office/powerpoint/2010/main" val="36634038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Rostock.-2003</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79</a:t>
            </a:fld>
            <a:endParaRPr lang="es-ES" dirty="0"/>
          </a:p>
        </p:txBody>
      </p:sp>
    </p:spTree>
    <p:extLst>
      <p:ext uri="{BB962C8B-B14F-4D97-AF65-F5344CB8AC3E}">
        <p14:creationId xmlns:p14="http://schemas.microsoft.com/office/powerpoint/2010/main" val="31754537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Essen.-Gruga Park</a:t>
            </a:r>
          </a:p>
          <a:p>
            <a:r>
              <a:rPr lang="es-ES" dirty="0"/>
              <a:t>Ajedrez</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84</a:t>
            </a:fld>
            <a:endParaRPr lang="es-ES" dirty="0"/>
          </a:p>
        </p:txBody>
      </p:sp>
    </p:spTree>
    <p:extLst>
      <p:ext uri="{BB962C8B-B14F-4D97-AF65-F5344CB8AC3E}">
        <p14:creationId xmlns:p14="http://schemas.microsoft.com/office/powerpoint/2010/main" val="37592795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Essen.-Gruga Park</a:t>
            </a:r>
          </a:p>
          <a:p>
            <a:r>
              <a:rPr lang="es-ES" dirty="0"/>
              <a:t>Paseo geológico</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85</a:t>
            </a:fld>
            <a:endParaRPr lang="es-ES" dirty="0"/>
          </a:p>
        </p:txBody>
      </p:sp>
    </p:spTree>
    <p:extLst>
      <p:ext uri="{BB962C8B-B14F-4D97-AF65-F5344CB8AC3E}">
        <p14:creationId xmlns:p14="http://schemas.microsoft.com/office/powerpoint/2010/main" val="24209163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Essen.-Gruga Park</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86</a:t>
            </a:fld>
            <a:endParaRPr lang="es-ES" dirty="0"/>
          </a:p>
        </p:txBody>
      </p:sp>
    </p:spTree>
    <p:extLst>
      <p:ext uri="{BB962C8B-B14F-4D97-AF65-F5344CB8AC3E}">
        <p14:creationId xmlns:p14="http://schemas.microsoft.com/office/powerpoint/2010/main" val="961649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87</a:t>
            </a:fld>
            <a:endParaRPr lang="es-ES" dirty="0"/>
          </a:p>
        </p:txBody>
      </p:sp>
    </p:spTree>
    <p:extLst>
      <p:ext uri="{BB962C8B-B14F-4D97-AF65-F5344CB8AC3E}">
        <p14:creationId xmlns:p14="http://schemas.microsoft.com/office/powerpoint/2010/main" val="32437939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88</a:t>
            </a:fld>
            <a:endParaRPr lang="es-ES" dirty="0"/>
          </a:p>
        </p:txBody>
      </p:sp>
    </p:spTree>
    <p:extLst>
      <p:ext uri="{BB962C8B-B14F-4D97-AF65-F5344CB8AC3E}">
        <p14:creationId xmlns:p14="http://schemas.microsoft.com/office/powerpoint/2010/main" val="8653988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89</a:t>
            </a:fld>
            <a:endParaRPr lang="es-ES" dirty="0"/>
          </a:p>
        </p:txBody>
      </p:sp>
    </p:spTree>
    <p:extLst>
      <p:ext uri="{BB962C8B-B14F-4D97-AF65-F5344CB8AC3E}">
        <p14:creationId xmlns:p14="http://schemas.microsoft.com/office/powerpoint/2010/main" val="26823478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90</a:t>
            </a:fld>
            <a:endParaRPr lang="es-ES" dirty="0"/>
          </a:p>
        </p:txBody>
      </p:sp>
    </p:spTree>
    <p:extLst>
      <p:ext uri="{BB962C8B-B14F-4D97-AF65-F5344CB8AC3E}">
        <p14:creationId xmlns:p14="http://schemas.microsoft.com/office/powerpoint/2010/main" val="29274088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91</a:t>
            </a:fld>
            <a:endParaRPr lang="es-ES" dirty="0"/>
          </a:p>
        </p:txBody>
      </p:sp>
    </p:spTree>
    <p:extLst>
      <p:ext uri="{BB962C8B-B14F-4D97-AF65-F5344CB8AC3E}">
        <p14:creationId xmlns:p14="http://schemas.microsoft.com/office/powerpoint/2010/main" val="14216106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92</a:t>
            </a:fld>
            <a:endParaRPr lang="es-ES" dirty="0"/>
          </a:p>
        </p:txBody>
      </p:sp>
    </p:spTree>
    <p:extLst>
      <p:ext uri="{BB962C8B-B14F-4D97-AF65-F5344CB8AC3E}">
        <p14:creationId xmlns:p14="http://schemas.microsoft.com/office/powerpoint/2010/main" val="5205182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Frankfurt am Main.-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99</a:t>
            </a:fld>
            <a:endParaRPr lang="es-ES" dirty="0"/>
          </a:p>
        </p:txBody>
      </p:sp>
    </p:spTree>
    <p:extLst>
      <p:ext uri="{BB962C8B-B14F-4D97-AF65-F5344CB8AC3E}">
        <p14:creationId xmlns:p14="http://schemas.microsoft.com/office/powerpoint/2010/main" val="32743589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Frankfurt am Main.-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100</a:t>
            </a:fld>
            <a:endParaRPr lang="es-ES" dirty="0"/>
          </a:p>
        </p:txBody>
      </p:sp>
    </p:spTree>
    <p:extLst>
      <p:ext uri="{BB962C8B-B14F-4D97-AF65-F5344CB8AC3E}">
        <p14:creationId xmlns:p14="http://schemas.microsoft.com/office/powerpoint/2010/main" val="21455836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Frankfurt am Main.-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101</a:t>
            </a:fld>
            <a:endParaRPr lang="es-ES" dirty="0"/>
          </a:p>
        </p:txBody>
      </p:sp>
    </p:spTree>
    <p:extLst>
      <p:ext uri="{BB962C8B-B14F-4D97-AF65-F5344CB8AC3E}">
        <p14:creationId xmlns:p14="http://schemas.microsoft.com/office/powerpoint/2010/main" val="17839851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Frankfurt am Main.-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102</a:t>
            </a:fld>
            <a:endParaRPr lang="es-ES" dirty="0"/>
          </a:p>
        </p:txBody>
      </p:sp>
    </p:spTree>
    <p:extLst>
      <p:ext uri="{BB962C8B-B14F-4D97-AF65-F5344CB8AC3E}">
        <p14:creationId xmlns:p14="http://schemas.microsoft.com/office/powerpoint/2010/main" val="41345743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Frankfurt am Main.-</a:t>
            </a:r>
          </a:p>
          <a:p>
            <a:endParaRPr lang="es-ES" dirty="0"/>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103</a:t>
            </a:fld>
            <a:endParaRPr lang="es-ES" dirty="0"/>
          </a:p>
        </p:txBody>
      </p:sp>
    </p:spTree>
    <p:extLst>
      <p:ext uri="{BB962C8B-B14F-4D97-AF65-F5344CB8AC3E}">
        <p14:creationId xmlns:p14="http://schemas.microsoft.com/office/powerpoint/2010/main" val="39598279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Gelsenkirchen.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109</a:t>
            </a:fld>
            <a:endParaRPr lang="es-ES" dirty="0"/>
          </a:p>
        </p:txBody>
      </p:sp>
    </p:spTree>
    <p:extLst>
      <p:ext uri="{BB962C8B-B14F-4D97-AF65-F5344CB8AC3E}">
        <p14:creationId xmlns:p14="http://schemas.microsoft.com/office/powerpoint/2010/main" val="16647317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Gelsenkirchen.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110</a:t>
            </a:fld>
            <a:endParaRPr lang="es-ES" dirty="0"/>
          </a:p>
        </p:txBody>
      </p:sp>
    </p:spTree>
    <p:extLst>
      <p:ext uri="{BB962C8B-B14F-4D97-AF65-F5344CB8AC3E}">
        <p14:creationId xmlns:p14="http://schemas.microsoft.com/office/powerpoint/2010/main" val="37679869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Gelsenkirchen.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112</a:t>
            </a:fld>
            <a:endParaRPr lang="es-ES" dirty="0"/>
          </a:p>
        </p:txBody>
      </p:sp>
    </p:spTree>
    <p:extLst>
      <p:ext uri="{BB962C8B-B14F-4D97-AF65-F5344CB8AC3E}">
        <p14:creationId xmlns:p14="http://schemas.microsoft.com/office/powerpoint/2010/main" val="40084000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Gelsenkirchen.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113</a:t>
            </a:fld>
            <a:endParaRPr lang="es-ES" dirty="0"/>
          </a:p>
        </p:txBody>
      </p:sp>
    </p:spTree>
    <p:extLst>
      <p:ext uri="{BB962C8B-B14F-4D97-AF65-F5344CB8AC3E}">
        <p14:creationId xmlns:p14="http://schemas.microsoft.com/office/powerpoint/2010/main" val="29554962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Gelsenkirchen.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114</a:t>
            </a:fld>
            <a:endParaRPr lang="es-ES" dirty="0"/>
          </a:p>
        </p:txBody>
      </p:sp>
    </p:spTree>
    <p:extLst>
      <p:ext uri="{BB962C8B-B14F-4D97-AF65-F5344CB8AC3E}">
        <p14:creationId xmlns:p14="http://schemas.microsoft.com/office/powerpoint/2010/main" val="36260492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Landesgatenschau Bad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118</a:t>
            </a:fld>
            <a:endParaRPr lang="es-ES" dirty="0"/>
          </a:p>
        </p:txBody>
      </p:sp>
    </p:spTree>
    <p:extLst>
      <p:ext uri="{BB962C8B-B14F-4D97-AF65-F5344CB8AC3E}">
        <p14:creationId xmlns:p14="http://schemas.microsoft.com/office/powerpoint/2010/main" val="263423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Landesgatenschau Bad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119</a:t>
            </a:fld>
            <a:endParaRPr lang="es-ES" dirty="0"/>
          </a:p>
        </p:txBody>
      </p:sp>
    </p:spTree>
    <p:extLst>
      <p:ext uri="{BB962C8B-B14F-4D97-AF65-F5344CB8AC3E}">
        <p14:creationId xmlns:p14="http://schemas.microsoft.com/office/powerpoint/2010/main" val="23222665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Landesgatenschau Bad Essen.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120</a:t>
            </a:fld>
            <a:endParaRPr lang="es-ES" dirty="0"/>
          </a:p>
        </p:txBody>
      </p:sp>
    </p:spTree>
    <p:extLst>
      <p:ext uri="{BB962C8B-B14F-4D97-AF65-F5344CB8AC3E}">
        <p14:creationId xmlns:p14="http://schemas.microsoft.com/office/powerpoint/2010/main" val="31761986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Winsen Luhe</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121</a:t>
            </a:fld>
            <a:endParaRPr lang="es-ES" dirty="0"/>
          </a:p>
        </p:txBody>
      </p:sp>
    </p:spTree>
    <p:extLst>
      <p:ext uri="{BB962C8B-B14F-4D97-AF65-F5344CB8AC3E}">
        <p14:creationId xmlns:p14="http://schemas.microsoft.com/office/powerpoint/2010/main" val="41588450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122</a:t>
            </a:fld>
            <a:endParaRPr lang="es-ES" dirty="0"/>
          </a:p>
        </p:txBody>
      </p:sp>
    </p:spTree>
    <p:extLst>
      <p:ext uri="{BB962C8B-B14F-4D97-AF65-F5344CB8AC3E}">
        <p14:creationId xmlns:p14="http://schemas.microsoft.com/office/powerpoint/2010/main" val="8223429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Landesgartenschau-Oelde</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123</a:t>
            </a:fld>
            <a:endParaRPr lang="es-ES" dirty="0"/>
          </a:p>
        </p:txBody>
      </p:sp>
    </p:spTree>
    <p:extLst>
      <p:ext uri="{BB962C8B-B14F-4D97-AF65-F5344CB8AC3E}">
        <p14:creationId xmlns:p14="http://schemas.microsoft.com/office/powerpoint/2010/main" val="18676709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Landesgartenschau-Norderstedt-2011</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124</a:t>
            </a:fld>
            <a:endParaRPr lang="es-ES" dirty="0"/>
          </a:p>
        </p:txBody>
      </p:sp>
    </p:spTree>
    <p:extLst>
      <p:ext uri="{BB962C8B-B14F-4D97-AF65-F5344CB8AC3E}">
        <p14:creationId xmlns:p14="http://schemas.microsoft.com/office/powerpoint/2010/main" val="8645839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Landesgartenschau-Laga hemer-</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125</a:t>
            </a:fld>
            <a:endParaRPr lang="es-ES" dirty="0"/>
          </a:p>
        </p:txBody>
      </p:sp>
    </p:spTree>
    <p:extLst>
      <p:ext uri="{BB962C8B-B14F-4D97-AF65-F5344CB8AC3E}">
        <p14:creationId xmlns:p14="http://schemas.microsoft.com/office/powerpoint/2010/main" val="36144985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Landesgartenschau-Laga.-hemer</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126</a:t>
            </a:fld>
            <a:endParaRPr lang="es-ES" dirty="0"/>
          </a:p>
        </p:txBody>
      </p:sp>
    </p:spTree>
    <p:extLst>
      <p:ext uri="{BB962C8B-B14F-4D97-AF65-F5344CB8AC3E}">
        <p14:creationId xmlns:p14="http://schemas.microsoft.com/office/powerpoint/2010/main" val="3502391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Landesgartenschau-Laga.-hemer</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127</a:t>
            </a:fld>
            <a:endParaRPr lang="es-ES" dirty="0"/>
          </a:p>
        </p:txBody>
      </p:sp>
    </p:spTree>
    <p:extLst>
      <p:ext uri="{BB962C8B-B14F-4D97-AF65-F5344CB8AC3E}">
        <p14:creationId xmlns:p14="http://schemas.microsoft.com/office/powerpoint/2010/main" val="5271623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Landesgartenschau-Bingen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128</a:t>
            </a:fld>
            <a:endParaRPr lang="es-ES" dirty="0"/>
          </a:p>
        </p:txBody>
      </p:sp>
    </p:spTree>
    <p:extLst>
      <p:ext uri="{BB962C8B-B14F-4D97-AF65-F5344CB8AC3E}">
        <p14:creationId xmlns:p14="http://schemas.microsoft.com/office/powerpoint/2010/main" val="40710772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Landesgartenschau_Nagold_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129</a:t>
            </a:fld>
            <a:endParaRPr lang="es-ES" dirty="0"/>
          </a:p>
        </p:txBody>
      </p:sp>
    </p:spTree>
    <p:extLst>
      <p:ext uri="{BB962C8B-B14F-4D97-AF65-F5344CB8AC3E}">
        <p14:creationId xmlns:p14="http://schemas.microsoft.com/office/powerpoint/2010/main" val="19809484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Landesgartenschau_Nagold</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130</a:t>
            </a:fld>
            <a:endParaRPr lang="es-ES" dirty="0"/>
          </a:p>
        </p:txBody>
      </p:sp>
    </p:spTree>
    <p:extLst>
      <p:ext uri="{BB962C8B-B14F-4D97-AF65-F5344CB8AC3E}">
        <p14:creationId xmlns:p14="http://schemas.microsoft.com/office/powerpoint/2010/main" val="39984523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Landesgartenschau_Hemer_Tilia</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131</a:t>
            </a:fld>
            <a:endParaRPr lang="es-ES" dirty="0"/>
          </a:p>
        </p:txBody>
      </p:sp>
    </p:spTree>
    <p:extLst>
      <p:ext uri="{BB962C8B-B14F-4D97-AF65-F5344CB8AC3E}">
        <p14:creationId xmlns:p14="http://schemas.microsoft.com/office/powerpoint/2010/main" val="207478162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a:t>
            </a:r>
            <a:r>
              <a:rPr lang="es-ES" baseline="0" dirty="0"/>
              <a:t> N</a:t>
            </a:r>
            <a:r>
              <a:rPr lang="es-ES" dirty="0"/>
              <a:t>orderstedt.-2011</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132</a:t>
            </a:fld>
            <a:endParaRPr lang="es-ES" dirty="0"/>
          </a:p>
        </p:txBody>
      </p:sp>
    </p:spTree>
    <p:extLst>
      <p:ext uri="{BB962C8B-B14F-4D97-AF65-F5344CB8AC3E}">
        <p14:creationId xmlns:p14="http://schemas.microsoft.com/office/powerpoint/2010/main" val="13257245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Landesgartenschau_Neu-Ulm_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133</a:t>
            </a:fld>
            <a:endParaRPr lang="es-ES" dirty="0"/>
          </a:p>
        </p:txBody>
      </p:sp>
    </p:spTree>
    <p:extLst>
      <p:ext uri="{BB962C8B-B14F-4D97-AF65-F5344CB8AC3E}">
        <p14:creationId xmlns:p14="http://schemas.microsoft.com/office/powerpoint/2010/main" val="374351351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Landesgartenschau_Neu-Ulm_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134</a:t>
            </a:fld>
            <a:endParaRPr lang="es-ES" dirty="0"/>
          </a:p>
        </p:txBody>
      </p:sp>
    </p:spTree>
    <p:extLst>
      <p:ext uri="{BB962C8B-B14F-4D97-AF65-F5344CB8AC3E}">
        <p14:creationId xmlns:p14="http://schemas.microsoft.com/office/powerpoint/2010/main" val="18897267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Landesgartenschau_Neu-Ulm_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135</a:t>
            </a:fld>
            <a:endParaRPr lang="es-ES" dirty="0"/>
          </a:p>
        </p:txBody>
      </p:sp>
    </p:spTree>
    <p:extLst>
      <p:ext uri="{BB962C8B-B14F-4D97-AF65-F5344CB8AC3E}">
        <p14:creationId xmlns:p14="http://schemas.microsoft.com/office/powerpoint/2010/main" val="2156085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Landesgartenschau_Neu-Ulm_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136</a:t>
            </a:fld>
            <a:endParaRPr lang="es-ES" dirty="0"/>
          </a:p>
        </p:txBody>
      </p:sp>
    </p:spTree>
    <p:extLst>
      <p:ext uri="{BB962C8B-B14F-4D97-AF65-F5344CB8AC3E}">
        <p14:creationId xmlns:p14="http://schemas.microsoft.com/office/powerpoint/2010/main" val="39445535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Rosenheim</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137</a:t>
            </a:fld>
            <a:endParaRPr lang="es-ES" dirty="0"/>
          </a:p>
        </p:txBody>
      </p:sp>
    </p:spTree>
    <p:extLst>
      <p:ext uri="{BB962C8B-B14F-4D97-AF65-F5344CB8AC3E}">
        <p14:creationId xmlns:p14="http://schemas.microsoft.com/office/powerpoint/2010/main" val="34994787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Rosenheim</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138</a:t>
            </a:fld>
            <a:endParaRPr lang="es-ES" dirty="0"/>
          </a:p>
        </p:txBody>
      </p:sp>
    </p:spTree>
    <p:extLst>
      <p:ext uri="{BB962C8B-B14F-4D97-AF65-F5344CB8AC3E}">
        <p14:creationId xmlns:p14="http://schemas.microsoft.com/office/powerpoint/2010/main" val="39718703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Rosenheim</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139</a:t>
            </a:fld>
            <a:endParaRPr lang="es-ES" dirty="0"/>
          </a:p>
        </p:txBody>
      </p:sp>
    </p:spTree>
    <p:extLst>
      <p:ext uri="{BB962C8B-B14F-4D97-AF65-F5344CB8AC3E}">
        <p14:creationId xmlns:p14="http://schemas.microsoft.com/office/powerpoint/2010/main" val="167941077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Rosenheim</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140</a:t>
            </a:fld>
            <a:endParaRPr lang="es-ES" dirty="0"/>
          </a:p>
        </p:txBody>
      </p:sp>
    </p:spTree>
    <p:extLst>
      <p:ext uri="{BB962C8B-B14F-4D97-AF65-F5344CB8AC3E}">
        <p14:creationId xmlns:p14="http://schemas.microsoft.com/office/powerpoint/2010/main" val="27468326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Rosenheim</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141</a:t>
            </a:fld>
            <a:endParaRPr lang="es-ES" dirty="0"/>
          </a:p>
        </p:txBody>
      </p:sp>
    </p:spTree>
    <p:extLst>
      <p:ext uri="{BB962C8B-B14F-4D97-AF65-F5344CB8AC3E}">
        <p14:creationId xmlns:p14="http://schemas.microsoft.com/office/powerpoint/2010/main" val="161893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Rechberghausen.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142</a:t>
            </a:fld>
            <a:endParaRPr lang="es-ES" dirty="0"/>
          </a:p>
        </p:txBody>
      </p:sp>
    </p:spTree>
    <p:extLst>
      <p:ext uri="{BB962C8B-B14F-4D97-AF65-F5344CB8AC3E}">
        <p14:creationId xmlns:p14="http://schemas.microsoft.com/office/powerpoint/2010/main" val="35542827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Rechberghausen.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143</a:t>
            </a:fld>
            <a:endParaRPr lang="es-ES" dirty="0"/>
          </a:p>
        </p:txBody>
      </p:sp>
    </p:spTree>
    <p:extLst>
      <p:ext uri="{BB962C8B-B14F-4D97-AF65-F5344CB8AC3E}">
        <p14:creationId xmlns:p14="http://schemas.microsoft.com/office/powerpoint/2010/main" val="6807866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Rechberghausen.</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145</a:t>
            </a:fld>
            <a:endParaRPr lang="es-ES" dirty="0"/>
          </a:p>
        </p:txBody>
      </p:sp>
    </p:spTree>
    <p:extLst>
      <p:ext uri="{BB962C8B-B14F-4D97-AF65-F5344CB8AC3E}">
        <p14:creationId xmlns:p14="http://schemas.microsoft.com/office/powerpoint/2010/main" val="38053782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Norderstedt </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146</a:t>
            </a:fld>
            <a:endParaRPr lang="es-ES" dirty="0"/>
          </a:p>
        </p:txBody>
      </p:sp>
    </p:spTree>
    <p:extLst>
      <p:ext uri="{BB962C8B-B14F-4D97-AF65-F5344CB8AC3E}">
        <p14:creationId xmlns:p14="http://schemas.microsoft.com/office/powerpoint/2010/main" val="40036060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Horb_am_Neckar</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147</a:t>
            </a:fld>
            <a:endParaRPr lang="es-ES" dirty="0"/>
          </a:p>
        </p:txBody>
      </p:sp>
    </p:spTree>
    <p:extLst>
      <p:ext uri="{BB962C8B-B14F-4D97-AF65-F5344CB8AC3E}">
        <p14:creationId xmlns:p14="http://schemas.microsoft.com/office/powerpoint/2010/main" val="9686840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Horb_am_Neckar</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148</a:t>
            </a:fld>
            <a:endParaRPr lang="es-ES" dirty="0"/>
          </a:p>
        </p:txBody>
      </p:sp>
    </p:spTree>
    <p:extLst>
      <p:ext uri="{BB962C8B-B14F-4D97-AF65-F5344CB8AC3E}">
        <p14:creationId xmlns:p14="http://schemas.microsoft.com/office/powerpoint/2010/main" val="286159514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.-Hemer</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149</a:t>
            </a:fld>
            <a:endParaRPr lang="es-ES" dirty="0"/>
          </a:p>
        </p:txBody>
      </p:sp>
    </p:spTree>
    <p:extLst>
      <p:ext uri="{BB962C8B-B14F-4D97-AF65-F5344CB8AC3E}">
        <p14:creationId xmlns:p14="http://schemas.microsoft.com/office/powerpoint/2010/main" val="9439349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Laga</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150</a:t>
            </a:fld>
            <a:endParaRPr lang="es-ES" dirty="0"/>
          </a:p>
        </p:txBody>
      </p:sp>
    </p:spTree>
    <p:extLst>
      <p:ext uri="{BB962C8B-B14F-4D97-AF65-F5344CB8AC3E}">
        <p14:creationId xmlns:p14="http://schemas.microsoft.com/office/powerpoint/2010/main" val="18625394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landeLandesgartenschau-hemer</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151</a:t>
            </a:fld>
            <a:endParaRPr lang="es-ES" dirty="0"/>
          </a:p>
        </p:txBody>
      </p:sp>
    </p:spTree>
    <p:extLst>
      <p:ext uri="{BB962C8B-B14F-4D97-AF65-F5344CB8AC3E}">
        <p14:creationId xmlns:p14="http://schemas.microsoft.com/office/powerpoint/2010/main" val="10126123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Laga</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152</a:t>
            </a:fld>
            <a:endParaRPr lang="es-ES" dirty="0"/>
          </a:p>
        </p:txBody>
      </p:sp>
    </p:spTree>
    <p:extLst>
      <p:ext uri="{BB962C8B-B14F-4D97-AF65-F5344CB8AC3E}">
        <p14:creationId xmlns:p14="http://schemas.microsoft.com/office/powerpoint/2010/main" val="9987985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Laga</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153</a:t>
            </a:fld>
            <a:endParaRPr lang="es-ES" dirty="0"/>
          </a:p>
        </p:txBody>
      </p:sp>
    </p:spTree>
    <p:extLst>
      <p:ext uri="{BB962C8B-B14F-4D97-AF65-F5344CB8AC3E}">
        <p14:creationId xmlns:p14="http://schemas.microsoft.com/office/powerpoint/2010/main" val="325925954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Kräutergarten_dexheimer_cornelia_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154</a:t>
            </a:fld>
            <a:endParaRPr lang="es-ES" dirty="0"/>
          </a:p>
        </p:txBody>
      </p:sp>
    </p:spTree>
    <p:extLst>
      <p:ext uri="{BB962C8B-B14F-4D97-AF65-F5344CB8AC3E}">
        <p14:creationId xmlns:p14="http://schemas.microsoft.com/office/powerpoint/2010/main" val="120938095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Kräutergarten_dexheimer_cornelia_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155</a:t>
            </a:fld>
            <a:endParaRPr lang="es-ES" dirty="0"/>
          </a:p>
        </p:txBody>
      </p:sp>
    </p:spTree>
    <p:extLst>
      <p:ext uri="{BB962C8B-B14F-4D97-AF65-F5344CB8AC3E}">
        <p14:creationId xmlns:p14="http://schemas.microsoft.com/office/powerpoint/2010/main" val="389227997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Kräutergarten_dexheimer_cornelia_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156</a:t>
            </a:fld>
            <a:endParaRPr lang="es-ES" dirty="0"/>
          </a:p>
        </p:txBody>
      </p:sp>
    </p:spTree>
    <p:extLst>
      <p:ext uri="{BB962C8B-B14F-4D97-AF65-F5344CB8AC3E}">
        <p14:creationId xmlns:p14="http://schemas.microsoft.com/office/powerpoint/2010/main" val="212084325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Kräutergarten_dexheimer_cornelia_</a:t>
            </a:r>
          </a:p>
        </p:txBody>
      </p:sp>
      <p:sp>
        <p:nvSpPr>
          <p:cNvPr id="4" name="3 Marcador de número de diapositiva"/>
          <p:cNvSpPr>
            <a:spLocks noGrp="1"/>
          </p:cNvSpPr>
          <p:nvPr>
            <p:ph type="sldNum" sz="quarter" idx="10"/>
          </p:nvPr>
        </p:nvSpPr>
        <p:spPr/>
        <p:txBody>
          <a:bodyPr/>
          <a:lstStyle/>
          <a:p>
            <a:fld id="{89D1FD49-14BD-427A-A0D0-D5A50A68089B}" type="slidenum">
              <a:rPr lang="es-ES" smtClean="0"/>
              <a:t>157</a:t>
            </a:fld>
            <a:endParaRPr lang="es-ES" dirty="0"/>
          </a:p>
        </p:txBody>
      </p:sp>
    </p:spTree>
    <p:extLst>
      <p:ext uri="{BB962C8B-B14F-4D97-AF65-F5344CB8AC3E}">
        <p14:creationId xmlns:p14="http://schemas.microsoft.com/office/powerpoint/2010/main" val="730409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12A4A3F1-6EDE-483E-87AA-B9E7C85A6566}" type="datetimeFigureOut">
              <a:rPr lang="es-ES" smtClean="0"/>
              <a:t>22/03/2018</a:t>
            </a:fld>
            <a:endParaRPr lang="es-E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C39F10B6-32B9-4757-BE92-A7FB9B335CA4}"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12A4A3F1-6EDE-483E-87AA-B9E7C85A6566}" type="datetimeFigureOut">
              <a:rPr lang="es-ES" smtClean="0"/>
              <a:t>22/03/2018</a:t>
            </a:fld>
            <a:endParaRPr lang="es-ES" dirty="0"/>
          </a:p>
        </p:txBody>
      </p:sp>
      <p:sp>
        <p:nvSpPr>
          <p:cNvPr id="9" name="8 Marcador de número de diapositiva"/>
          <p:cNvSpPr>
            <a:spLocks noGrp="1"/>
          </p:cNvSpPr>
          <p:nvPr>
            <p:ph type="sldNum" sz="quarter" idx="15"/>
          </p:nvPr>
        </p:nvSpPr>
        <p:spPr/>
        <p:txBody>
          <a:bodyPr rtlCol="0"/>
          <a:lstStyle/>
          <a:p>
            <a:fld id="{C39F10B6-32B9-4757-BE92-A7FB9B335CA4}" type="slidenum">
              <a:rPr lang="es-ES" smtClean="0"/>
              <a:t>‹Nº›</a:t>
            </a:fld>
            <a:endParaRPr lang="es-ES" dirty="0"/>
          </a:p>
        </p:txBody>
      </p:sp>
      <p:sp>
        <p:nvSpPr>
          <p:cNvPr id="10" name="9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12A4A3F1-6EDE-483E-87AA-B9E7C85A6566}" type="datetimeFigureOut">
              <a:rPr lang="es-ES" smtClean="0"/>
              <a:t>22/03/2018</a:t>
            </a:fld>
            <a:endParaRPr lang="es-E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C39F10B6-32B9-4757-BE92-A7FB9B335CA4}"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12A4A3F1-6EDE-483E-87AA-B9E7C85A6566}" type="datetimeFigureOut">
              <a:rPr lang="es-ES" smtClean="0"/>
              <a:t>22/03/2018</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C39F10B6-32B9-4757-BE92-A7FB9B335CA4}" type="slidenum">
              <a:rPr lang="es-ES" smtClean="0"/>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12A4A3F1-6EDE-483E-87AA-B9E7C85A6566}" type="datetimeFigureOut">
              <a:rPr lang="es-ES" smtClean="0"/>
              <a:t>22/03/2018</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C39F10B6-32B9-4757-BE92-A7FB9B335CA4}" type="slidenum">
              <a:rPr lang="es-ES" smtClean="0"/>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12A4A3F1-6EDE-483E-87AA-B9E7C85A6566}" type="datetimeFigureOut">
              <a:rPr lang="es-ES" smtClean="0"/>
              <a:t>22/03/2018</a:t>
            </a:fld>
            <a:endParaRPr lang="es-ES" dirty="0"/>
          </a:p>
        </p:txBody>
      </p:sp>
      <p:sp>
        <p:nvSpPr>
          <p:cNvPr id="7" name="6 Marcador de número de diapositiva"/>
          <p:cNvSpPr>
            <a:spLocks noGrp="1"/>
          </p:cNvSpPr>
          <p:nvPr>
            <p:ph type="sldNum" sz="quarter" idx="11"/>
          </p:nvPr>
        </p:nvSpPr>
        <p:spPr/>
        <p:txBody>
          <a:bodyPr rtlCol="0"/>
          <a:lstStyle/>
          <a:p>
            <a:fld id="{C39F10B6-32B9-4757-BE92-A7FB9B335CA4}" type="slidenum">
              <a:rPr lang="es-ES" smtClean="0"/>
              <a:t>‹Nº›</a:t>
            </a:fld>
            <a:endParaRPr lang="es-ES" dirty="0"/>
          </a:p>
        </p:txBody>
      </p:sp>
      <p:sp>
        <p:nvSpPr>
          <p:cNvPr id="8" name="7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2A4A3F1-6EDE-483E-87AA-B9E7C85A6566}" type="datetimeFigureOut">
              <a:rPr lang="es-ES" smtClean="0"/>
              <a:t>22/03/2018</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C39F10B6-32B9-4757-BE92-A7FB9B335CA4}"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12A4A3F1-6EDE-483E-87AA-B9E7C85A6566}" type="datetimeFigureOut">
              <a:rPr lang="es-ES" smtClean="0"/>
              <a:t>22/03/2018</a:t>
            </a:fld>
            <a:endParaRPr lang="es-ES" dirty="0"/>
          </a:p>
        </p:txBody>
      </p:sp>
      <p:sp>
        <p:nvSpPr>
          <p:cNvPr id="22" name="21 Marcador de número de diapositiva"/>
          <p:cNvSpPr>
            <a:spLocks noGrp="1"/>
          </p:cNvSpPr>
          <p:nvPr>
            <p:ph type="sldNum" sz="quarter" idx="15"/>
          </p:nvPr>
        </p:nvSpPr>
        <p:spPr/>
        <p:txBody>
          <a:bodyPr rtlCol="0"/>
          <a:lstStyle/>
          <a:p>
            <a:fld id="{C39F10B6-32B9-4757-BE92-A7FB9B335CA4}" type="slidenum">
              <a:rPr lang="es-ES" smtClean="0"/>
              <a:t>‹Nº›</a:t>
            </a:fld>
            <a:endParaRPr lang="es-ES" dirty="0"/>
          </a:p>
        </p:txBody>
      </p:sp>
      <p:sp>
        <p:nvSpPr>
          <p:cNvPr id="23" name="22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12A4A3F1-6EDE-483E-87AA-B9E7C85A6566}" type="datetimeFigureOut">
              <a:rPr lang="es-ES" smtClean="0"/>
              <a:t>22/03/2018</a:t>
            </a:fld>
            <a:endParaRPr lang="es-ES" dirty="0"/>
          </a:p>
        </p:txBody>
      </p:sp>
      <p:sp>
        <p:nvSpPr>
          <p:cNvPr id="18" name="17 Marcador de número de diapositiva"/>
          <p:cNvSpPr>
            <a:spLocks noGrp="1"/>
          </p:cNvSpPr>
          <p:nvPr>
            <p:ph type="sldNum" sz="quarter" idx="11"/>
          </p:nvPr>
        </p:nvSpPr>
        <p:spPr/>
        <p:txBody>
          <a:bodyPr rtlCol="0"/>
          <a:lstStyle/>
          <a:p>
            <a:fld id="{C39F10B6-32B9-4757-BE92-A7FB9B335CA4}" type="slidenum">
              <a:rPr lang="es-ES" smtClean="0"/>
              <a:t>‹Nº›</a:t>
            </a:fld>
            <a:endParaRPr lang="es-ES" dirty="0"/>
          </a:p>
        </p:txBody>
      </p:sp>
      <p:sp>
        <p:nvSpPr>
          <p:cNvPr id="21" name="20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12A4A3F1-6EDE-483E-87AA-B9E7C85A6566}" type="datetimeFigureOut">
              <a:rPr lang="es-ES" smtClean="0"/>
              <a:t>22/03/2018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C39F10B6-32B9-4757-BE92-A7FB9B335CA4}"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12A4A3F1-6EDE-483E-87AA-B9E7C85A6566}" type="datetimeFigureOut">
              <a:rPr lang="es-ES" smtClean="0"/>
              <a:t>22/03/2018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C39F10B6-32B9-4757-BE92-A7FB9B335CA4}"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2A4A3F1-6EDE-483E-87AA-B9E7C85A6566}" type="datetimeFigureOut">
              <a:rPr lang="es-ES" smtClean="0"/>
              <a:t>22/03/2018</a:t>
            </a:fld>
            <a:endParaRPr lang="es-ES"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39F10B6-32B9-4757-BE92-A7FB9B335CA4}"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upload.wikimedia.org/wikipedia/commons/1/1d/Museumsbahn_Britz4.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hyperlink" Target="//upload.wikimedia.org/wikipedia/de/8/85/Britzergarten.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3" Type="http://schemas.openxmlformats.org/officeDocument/2006/relationships/hyperlink" Target="//upload.wikimedia.org/wikipedia/commons/b/b3/Festwiese_im_Britzer_Garten.JP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3" Type="http://schemas.openxmlformats.org/officeDocument/2006/relationships/hyperlink" Target="//upload.wikimedia.org/wikipedia/commons/1/1b/Britzer_Garten_Rundgang_08.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hyperlink" Target="//upload.wikimedia.org/wikipedia/de/0/0f/Tulipan4.JP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hyperlink" Target="//upload.wikimedia.org/wikipedia/commons/5/5f/Britzer_Garten_Rundgang_13.jpg"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0.xml.rels><?xml version="1.0" encoding="UTF-8" standalone="yes"?>
<Relationships xmlns="http://schemas.openxmlformats.org/package/2006/relationships"><Relationship Id="rId3" Type="http://schemas.openxmlformats.org/officeDocument/2006/relationships/hyperlink" Target="//upload.wikimedia.org/wikipedia/commons/f/f2/Britzer_Garten_Rundgang_14.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1.xml.rels><?xml version="1.0" encoding="UTF-8" standalone="yes"?>
<Relationships xmlns="http://schemas.openxmlformats.org/package/2006/relationships"><Relationship Id="rId3" Type="http://schemas.openxmlformats.org/officeDocument/2006/relationships/hyperlink" Target="//upload.wikimedia.org/wikipedia/commons/f/fe/Britzer_Garten_Rundgang_15.jpg"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hyperlink" Target="http://www.google.es/url?sa=i&amp;rct=j&amp;q=Bundegartenschau+Berlin+.-1985.-Britzer+Garten&amp;source=images&amp;cd=&amp;cad=rja&amp;docid=HN-UjDnZfYbNDM&amp;tbnid=SD6qW3FJEACCLM:&amp;ved=0CAUQjRw&amp;url=http://ndtponton.wordpress.com/2010/03/23/berlin-britzer-garten-rhizomatische-brucke-wieder-frei/&amp;ei=w3IgUb3YBMbNsgacl4HoBA&amp;bvm=bv.42553238,d.Yms&amp;psig=AFQjCNGUJliXdbe26Kd8wom19uWG6QYRvA&amp;ust=1361167388439302"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upload.wikimedia.org/wikipedia/commons/f/f3/Bundesarchiv_B_145_Bild-F056333-0020,_Bonn,_Bundesgartenschau.jpg"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upload.wikimedia.org/wikipedia/commons/3/38/Grugapark_(Essen)_-_chess.jpg"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85.xml.rels><?xml version="1.0" encoding="UTF-8" standalone="yes"?>
<Relationships xmlns="http://schemas.openxmlformats.org/package/2006/relationships"><Relationship Id="rId3" Type="http://schemas.openxmlformats.org/officeDocument/2006/relationships/hyperlink" Target="//upload.wikimedia.org/wikipedia/commons/0/0d/Grugapark_(Essen)_4.jpg"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hyperlink" Target="//upload.wikimedia.org/wikipedia/commons/7/71/FFM_Niddapark-Infotafel.jpg" TargetMode="Externa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upload.wikimedia.org/wikipedia/commons/0/02/Rutschbahn1.jpg" TargetMode="Externa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upload.wikimedia.org/wikipedia/commons/4/42/Europaturm_vom_Volkspark_Niddatal.jpg" TargetMode="Externa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 Id="rId5" Type="http://schemas.openxmlformats.org/officeDocument/2006/relationships/image" Target="../media/image91.jpeg"/><Relationship Id="rId4" Type="http://schemas.openxmlformats.org/officeDocument/2006/relationships/image" Target="../media/image90.jpeg"/></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5" Type="http://schemas.openxmlformats.org/officeDocument/2006/relationships/image" Target="../media/image95.jpeg"/><Relationship Id="rId4" Type="http://schemas.openxmlformats.org/officeDocument/2006/relationships/image" Target="../media/image94.jpeg"/></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 Id="rId5" Type="http://schemas.openxmlformats.org/officeDocument/2006/relationships/image" Target="../media/image99.jpeg"/><Relationship Id="rId4" Type="http://schemas.openxmlformats.org/officeDocument/2006/relationships/image" Target="../media/image98.jpeg"/></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104.jpg"/><Relationship Id="rId5" Type="http://schemas.openxmlformats.org/officeDocument/2006/relationships/image" Target="../media/image103.jpg"/><Relationship Id="rId4" Type="http://schemas.openxmlformats.org/officeDocument/2006/relationships/image" Target="../media/image102.jpg"/></Relationships>
</file>

<file path=ppt/slides/_rels/slide111.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111.jpg"/></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13.jpg"/></Relationships>
</file>

<file path=ppt/slides/_rels/slide12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BUNDESGARTENSCHAU KARLSRUHE.-COTTBUS.-BERLIN</a:t>
            </a:r>
          </a:p>
        </p:txBody>
      </p:sp>
      <p:sp>
        <p:nvSpPr>
          <p:cNvPr id="3" name="2 Subtítulo"/>
          <p:cNvSpPr>
            <a:spLocks noGrp="1"/>
          </p:cNvSpPr>
          <p:nvPr>
            <p:ph type="subTitle" idx="1"/>
          </p:nvPr>
        </p:nvSpPr>
        <p:spPr/>
        <p:txBody>
          <a:bodyPr/>
          <a:lstStyle/>
          <a:p>
            <a:r>
              <a:rPr lang="es-ES" dirty="0"/>
              <a:t>Selección de  textos y fotografias por</a:t>
            </a:r>
          </a:p>
          <a:p>
            <a:r>
              <a:rPr lang="es-ES" dirty="0"/>
              <a:t>JOSE ELIAS BONELLS</a:t>
            </a:r>
          </a:p>
          <a:p>
            <a:endParaRPr lang="es-ES" dirty="0"/>
          </a:p>
        </p:txBody>
      </p:sp>
    </p:spTree>
    <p:extLst>
      <p:ext uri="{BB962C8B-B14F-4D97-AF65-F5344CB8AC3E}">
        <p14:creationId xmlns:p14="http://schemas.microsoft.com/office/powerpoint/2010/main" val="4070828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 </a:t>
            </a:r>
            <a:r>
              <a:rPr lang="es-ES" b="1" dirty="0"/>
              <a:t>bundesgartenschau karlsruhe</a:t>
            </a:r>
          </a:p>
        </p:txBody>
      </p:sp>
      <p:sp>
        <p:nvSpPr>
          <p:cNvPr id="3" name="2 Marcador de contenido"/>
          <p:cNvSpPr>
            <a:spLocks noGrp="1"/>
          </p:cNvSpPr>
          <p:nvPr>
            <p:ph sz="quarter" idx="1"/>
          </p:nvPr>
        </p:nvSpPr>
        <p:spPr/>
        <p:txBody>
          <a:bodyPr>
            <a:normAutofit lnSpcReduction="10000"/>
          </a:bodyPr>
          <a:lstStyle/>
          <a:p>
            <a:r>
              <a:rPr lang="es-ES" dirty="0"/>
              <a:t>El Festival Nacional del Jardín es una exposición hortícola alemana en una zona al aire libre y se celebra cada 2 años. </a:t>
            </a:r>
          </a:p>
          <a:p>
            <a:r>
              <a:rPr lang="es-ES" dirty="0"/>
              <a:t> El Salón de Horticultura Federal se celebro en 1967 en Karlsruhe.</a:t>
            </a:r>
          </a:p>
          <a:p>
            <a:r>
              <a:rPr lang="es-ES" dirty="0"/>
              <a:t> Esto sirvió para rediseñar el parque de la ciudad / el zoo y uso del jardín del palacio . </a:t>
            </a:r>
          </a:p>
          <a:p>
            <a:r>
              <a:rPr lang="es-ES" dirty="0"/>
              <a:t>En el jardín del castillo era el sendero del jardín palacio </a:t>
            </a:r>
          </a:p>
          <a:p>
            <a:r>
              <a:rPr lang="es-ES" dirty="0"/>
              <a:t>En el Salón de Bosque Negro , una torre con un ascensor panorámico giratorio fue construido. Otro de los atractivos fue la visita de la ciudad en tranvía . </a:t>
            </a:r>
          </a:p>
        </p:txBody>
      </p:sp>
    </p:spTree>
    <p:extLst>
      <p:ext uri="{BB962C8B-B14F-4D97-AF65-F5344CB8AC3E}">
        <p14:creationId xmlns:p14="http://schemas.microsoft.com/office/powerpoint/2010/main" val="1641204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5" name="4 CuadroTexto"/>
          <p:cNvSpPr txBox="1"/>
          <p:nvPr/>
        </p:nvSpPr>
        <p:spPr>
          <a:xfrm>
            <a:off x="107504" y="6597352"/>
            <a:ext cx="4824536" cy="369332"/>
          </a:xfrm>
          <a:prstGeom prst="rect">
            <a:avLst/>
          </a:prstGeom>
          <a:solidFill>
            <a:schemeClr val="bg1"/>
          </a:solidFill>
        </p:spPr>
        <p:txBody>
          <a:bodyPr wrap="square" rtlCol="0">
            <a:spAutoFit/>
          </a:bodyPr>
          <a:lstStyle/>
          <a:p>
            <a:r>
              <a:rPr lang="es-ES" dirty="0"/>
              <a:t>Bundesgartenschau Karlsruhe</a:t>
            </a:r>
          </a:p>
        </p:txBody>
      </p:sp>
    </p:spTree>
    <p:extLst>
      <p:ext uri="{BB962C8B-B14F-4D97-AF65-F5344CB8AC3E}">
        <p14:creationId xmlns:p14="http://schemas.microsoft.com/office/powerpoint/2010/main" val="467799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
        <p:nvSpPr>
          <p:cNvPr id="3" name="2 CuadroTexto"/>
          <p:cNvSpPr txBox="1"/>
          <p:nvPr/>
        </p:nvSpPr>
        <p:spPr>
          <a:xfrm>
            <a:off x="0" y="6597352"/>
            <a:ext cx="4355976" cy="369332"/>
          </a:xfrm>
          <a:prstGeom prst="rect">
            <a:avLst/>
          </a:prstGeom>
          <a:solidFill>
            <a:schemeClr val="bg1"/>
          </a:solidFill>
        </p:spPr>
        <p:txBody>
          <a:bodyPr wrap="square" rtlCol="0">
            <a:spAutoFit/>
          </a:bodyPr>
          <a:lstStyle/>
          <a:p>
            <a:r>
              <a:rPr lang="es-ES" dirty="0"/>
              <a:t>Bundesgartenschau Karlsruhe</a:t>
            </a:r>
          </a:p>
        </p:txBody>
      </p:sp>
    </p:spTree>
    <p:extLst>
      <p:ext uri="{BB962C8B-B14F-4D97-AF65-F5344CB8AC3E}">
        <p14:creationId xmlns:p14="http://schemas.microsoft.com/office/powerpoint/2010/main" val="626390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382"/>
          <a:stretch/>
        </p:blipFill>
        <p:spPr>
          <a:xfrm>
            <a:off x="0" y="0"/>
            <a:ext cx="9144000" cy="6858000"/>
          </a:xfrm>
          <a:prstGeom prst="rect">
            <a:avLst/>
          </a:prstGeom>
        </p:spPr>
      </p:pic>
    </p:spTree>
    <p:extLst>
      <p:ext uri="{BB962C8B-B14F-4D97-AF65-F5344CB8AC3E}">
        <p14:creationId xmlns:p14="http://schemas.microsoft.com/office/powerpoint/2010/main" val="2638432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683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5117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016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382" t="8039" r="1764" b="4706"/>
          <a:stretch/>
        </p:blipFill>
        <p:spPr>
          <a:xfrm>
            <a:off x="0" y="0"/>
            <a:ext cx="9144000" cy="6858000"/>
          </a:xfrm>
          <a:prstGeom prst="rect">
            <a:avLst/>
          </a:prstGeom>
        </p:spPr>
      </p:pic>
    </p:spTree>
    <p:extLst>
      <p:ext uri="{BB962C8B-B14F-4D97-AF65-F5344CB8AC3E}">
        <p14:creationId xmlns:p14="http://schemas.microsoft.com/office/powerpoint/2010/main" val="1957607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2155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986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794"/>
          <a:stretch/>
        </p:blipFill>
        <p:spPr>
          <a:xfrm>
            <a:off x="0" y="0"/>
            <a:ext cx="9144000" cy="6858000"/>
          </a:xfrm>
          <a:prstGeom prst="rect">
            <a:avLst/>
          </a:prstGeom>
        </p:spPr>
      </p:pic>
    </p:spTree>
    <p:extLst>
      <p:ext uri="{BB962C8B-B14F-4D97-AF65-F5344CB8AC3E}">
        <p14:creationId xmlns:p14="http://schemas.microsoft.com/office/powerpoint/2010/main" val="1938055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Bundesgartenschau Cottbus</a:t>
            </a:r>
          </a:p>
        </p:txBody>
      </p:sp>
      <p:sp>
        <p:nvSpPr>
          <p:cNvPr id="3" name="2 Marcador de contenido"/>
          <p:cNvSpPr>
            <a:spLocks noGrp="1"/>
          </p:cNvSpPr>
          <p:nvPr>
            <p:ph sz="quarter" idx="1"/>
          </p:nvPr>
        </p:nvSpPr>
        <p:spPr/>
        <p:txBody>
          <a:bodyPr>
            <a:normAutofit/>
          </a:bodyPr>
          <a:lstStyle/>
          <a:p>
            <a:r>
              <a:rPr lang="es-ES" dirty="0"/>
              <a:t>Desde el Garden Show Federal de 1995, el Spreeauenpark 35-acre se ha unido a la Gloriosa área del parque de Cottbus junto al río Spree. Junto a él, un puente entre el conocido Branitz napolitano Park y los parques urbanos fue golpeado. </a:t>
            </a:r>
          </a:p>
          <a:p>
            <a:r>
              <a:rPr lang="es-ES" dirty="0"/>
              <a:t>Veneradas avenidas con viejos robles, arbustos silvestres forrado trincheras y unas 1,2 hectáreas de estanque invitan a la relajación. </a:t>
            </a:r>
          </a:p>
          <a:p>
            <a:r>
              <a:rPr lang="es-ES" dirty="0"/>
              <a:t>Vale la pena ver el jardín de plantas medicinales, el jardín de la cabaña, la rosaleda y el  bosque de rododendros.</a:t>
            </a:r>
          </a:p>
          <a:p>
            <a:endParaRPr lang="es-ES" dirty="0"/>
          </a:p>
        </p:txBody>
      </p:sp>
    </p:spTree>
    <p:extLst>
      <p:ext uri="{BB962C8B-B14F-4D97-AF65-F5344CB8AC3E}">
        <p14:creationId xmlns:p14="http://schemas.microsoft.com/office/powerpoint/2010/main" val="1931667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 El bosque Terciario, es una réplica viva de un bosque del periodo de  lignito (10 millones de años), con fósiles de mamut tocones, turba y carbón roca Avenue es único en su tipo en Europa. Visitantes de relajación y recreación para ver los tipos de sonidos con música de meditación bajo altos árboles. </a:t>
            </a:r>
          </a:p>
          <a:p>
            <a:r>
              <a:rPr lang="es-ES" dirty="0"/>
              <a:t>Siete esferas de poder se establecieron en el antiguo emplazamiento de Buga.</a:t>
            </a:r>
          </a:p>
          <a:p>
            <a:r>
              <a:rPr lang="es-ES" dirty="0"/>
              <a:t> Cada lugar tiene su propia cualidad por sí mismos, de modo que los visitantes puedan incluir en lugar de alegría, paz interior, o en el lugar de las visiones, de sentir un efecto favorable. </a:t>
            </a:r>
          </a:p>
          <a:p>
            <a:endParaRPr lang="es-ES" dirty="0"/>
          </a:p>
          <a:p>
            <a:endParaRPr lang="es-ES" dirty="0"/>
          </a:p>
        </p:txBody>
      </p:sp>
    </p:spTree>
    <p:extLst>
      <p:ext uri="{BB962C8B-B14F-4D97-AF65-F5344CB8AC3E}">
        <p14:creationId xmlns:p14="http://schemas.microsoft.com/office/powerpoint/2010/main" val="1325235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1828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40778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3755029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780"/>
            <a:ext cx="9144000" cy="6818219"/>
          </a:xfrm>
          <a:prstGeom prst="rect">
            <a:avLst/>
          </a:prstGeom>
        </p:spPr>
      </p:pic>
      <p:sp>
        <p:nvSpPr>
          <p:cNvPr id="3" name="2 CuadroTexto"/>
          <p:cNvSpPr txBox="1"/>
          <p:nvPr/>
        </p:nvSpPr>
        <p:spPr>
          <a:xfrm>
            <a:off x="5652120" y="6525344"/>
            <a:ext cx="3491880"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444291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08104" y="6525344"/>
            <a:ext cx="3635896"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3701687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036496" cy="6957392"/>
          </a:xfrm>
          <a:prstGeom prst="rect">
            <a:avLst/>
          </a:prstGeom>
        </p:spPr>
      </p:pic>
      <p:sp>
        <p:nvSpPr>
          <p:cNvPr id="3" name="2 CuadroTexto"/>
          <p:cNvSpPr txBox="1"/>
          <p:nvPr/>
        </p:nvSpPr>
        <p:spPr>
          <a:xfrm>
            <a:off x="5220072" y="6525344"/>
            <a:ext cx="3816424"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1735905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076056" y="6453336"/>
            <a:ext cx="3960440"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2172845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5868144" y="6525344"/>
            <a:ext cx="3275856"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1975293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08104" y="6453336"/>
            <a:ext cx="3635896"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2381543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
        <p:nvSpPr>
          <p:cNvPr id="3" name="2 CuadroTexto"/>
          <p:cNvSpPr txBox="1"/>
          <p:nvPr/>
        </p:nvSpPr>
        <p:spPr>
          <a:xfrm>
            <a:off x="5436096" y="6525344"/>
            <a:ext cx="3707904"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3674186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74631"/>
          </a:xfrm>
          <a:prstGeom prst="rect">
            <a:avLst/>
          </a:prstGeom>
        </p:spPr>
      </p:pic>
      <p:sp>
        <p:nvSpPr>
          <p:cNvPr id="4" name="3 CuadroTexto"/>
          <p:cNvSpPr txBox="1"/>
          <p:nvPr/>
        </p:nvSpPr>
        <p:spPr>
          <a:xfrm>
            <a:off x="5148064" y="6638002"/>
            <a:ext cx="3995936"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1156656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16632"/>
            <a:ext cx="8964488" cy="6624735"/>
          </a:xfrm>
          <a:prstGeom prst="rect">
            <a:avLst/>
          </a:prstGeom>
        </p:spPr>
      </p:pic>
      <p:sp>
        <p:nvSpPr>
          <p:cNvPr id="3" name="2 CuadroTexto"/>
          <p:cNvSpPr txBox="1"/>
          <p:nvPr/>
        </p:nvSpPr>
        <p:spPr>
          <a:xfrm>
            <a:off x="5868144" y="6381328"/>
            <a:ext cx="3275856"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452275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868144" y="6381328"/>
            <a:ext cx="3275856"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3646938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07504" y="6525344"/>
            <a:ext cx="3744416" cy="369332"/>
          </a:xfrm>
          <a:prstGeom prst="rect">
            <a:avLst/>
          </a:prstGeom>
          <a:solidFill>
            <a:schemeClr val="bg1"/>
          </a:solidFill>
        </p:spPr>
        <p:txBody>
          <a:bodyPr wrap="square" rtlCol="0">
            <a:spAutoFit/>
          </a:bodyPr>
          <a:lstStyle/>
          <a:p>
            <a:r>
              <a:rPr lang="es-ES" dirty="0"/>
              <a:t>Bundesgartenschau.-Cottbus.</a:t>
            </a:r>
          </a:p>
        </p:txBody>
      </p:sp>
    </p:spTree>
    <p:extLst>
      <p:ext uri="{BB962C8B-B14F-4D97-AF65-F5344CB8AC3E}">
        <p14:creationId xmlns:p14="http://schemas.microsoft.com/office/powerpoint/2010/main" val="333450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Bundegartenschau berlin .-1985</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dirty="0"/>
              <a:t>El Jardín Britz, lleva el nombre del barrio berlinés de Britz Fue donde se celebro el Garden Show Federal en 1985 en los alrededores de la población en el Sur Oeste de Berlín para proporcionar un nuevo parque paisajista.</a:t>
            </a:r>
          </a:p>
          <a:p>
            <a:r>
              <a:rPr lang="es-ES" dirty="0"/>
              <a:t>El Jardín Britz tiene 36 hectáreas y ofrece  arquitectura y naturaleza en diferentes jardines ( jardín de rosas , rododendros arboleda ), áreas de juego y grandes extensiones de césped, la arquitectura y el arte ( Karl Forester pabellón), lagos y colinas y arriates de flores con gran colorido.</a:t>
            </a:r>
          </a:p>
        </p:txBody>
      </p:sp>
    </p:spTree>
    <p:extLst>
      <p:ext uri="{BB962C8B-B14F-4D97-AF65-F5344CB8AC3E}">
        <p14:creationId xmlns:p14="http://schemas.microsoft.com/office/powerpoint/2010/main" val="2059255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 Al lado del restaurante en el espacio natural hay también el reloj de sol  más grande de Europa, con 99 metros de diámetro . </a:t>
            </a:r>
          </a:p>
          <a:p>
            <a:r>
              <a:rPr lang="es-ES" dirty="0"/>
              <a:t>Fue diseñado por los arquitectos Juergen Dirk Zilling , Halfmann Jasper y Klaus Zillich . </a:t>
            </a:r>
          </a:p>
          <a:p>
            <a:r>
              <a:rPr lang="es-ES" dirty="0"/>
              <a:t>Organizativamente parte del Jardín Britz esta gestionado por l Berlin GmbH estatal, también incluye el molino Britz , el Parque de Atracciones Marzahn (inaugurado en 1987 cuando el Salón de Berlín Horticultura), Parque Natural Hermosa Südgelände (ex EXPO-2000 ) y el Parque de Gleisdreieck .. </a:t>
            </a:r>
          </a:p>
          <a:p>
            <a:r>
              <a:rPr lang="es-ES" dirty="0"/>
              <a:t>. </a:t>
            </a:r>
          </a:p>
          <a:p>
            <a:endParaRPr lang="es-ES" dirty="0"/>
          </a:p>
        </p:txBody>
      </p:sp>
    </p:spTree>
    <p:extLst>
      <p:ext uri="{BB962C8B-B14F-4D97-AF65-F5344CB8AC3E}">
        <p14:creationId xmlns:p14="http://schemas.microsoft.com/office/powerpoint/2010/main" val="1736496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Además, durante todo el año a través de eventos que se celebran en el parque (en el lugar del Lago): el Festival del Fuego Verano , Festival de cometas, flores de fuego y clásico aire libre con grandes fuegos artificiales, conciertos de jazz y conciertos de música clásica. </a:t>
            </a:r>
          </a:p>
          <a:p>
            <a:r>
              <a:rPr lang="es-ES" dirty="0"/>
              <a:t>La cafetería en el lago fue creada en 1985 por el arquitecto Kremser Engelbert diseñado en el Erdbautechnik. </a:t>
            </a:r>
          </a:p>
          <a:p>
            <a:endParaRPr lang="es-ES" dirty="0"/>
          </a:p>
        </p:txBody>
      </p:sp>
    </p:spTree>
    <p:extLst>
      <p:ext uri="{BB962C8B-B14F-4D97-AF65-F5344CB8AC3E}">
        <p14:creationId xmlns:p14="http://schemas.microsoft.com/office/powerpoint/2010/main" val="66526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1503" y="548680"/>
            <a:ext cx="1280160" cy="850392"/>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32" y="0"/>
            <a:ext cx="5048834" cy="6686600"/>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26894"/>
            <a:ext cx="3997224" cy="6831106"/>
          </a:xfrm>
          <a:prstGeom prst="rect">
            <a:avLst/>
          </a:prstGeom>
        </p:spPr>
      </p:pic>
    </p:spTree>
    <p:extLst>
      <p:ext uri="{BB962C8B-B14F-4D97-AF65-F5344CB8AC3E}">
        <p14:creationId xmlns:p14="http://schemas.microsoft.com/office/powerpoint/2010/main" val="1405864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2894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Museumsbahn Britz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788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atei:Britzergart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470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Festwiese im Britzer Gart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550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Britzer Garten Rundgang 0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568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atei:Tulipan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617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le:Britzer Garten Rundgang 1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05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le:Britzer Garten Rundgang 1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9324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ile:Britzer Garten Rundgang 1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6012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4089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1509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17638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9037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587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4251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4531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39971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56075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9419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16004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473448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81"/>
            <a:ext cx="5143500" cy="6858000"/>
          </a:xfrm>
          <a:prstGeom prst="rect">
            <a:avLst/>
          </a:prstGeom>
        </p:spPr>
      </p:pic>
      <p:pic>
        <p:nvPicPr>
          <p:cNvPr id="10242" name="Picture 2" descr="http://t2.gstatic.com/images?q=tbn:ANd9GcRW-JUt8NIyGEuJjem1E1NOqESOyb_YbHIsqZtJsugtrTsCIeq2">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3500" y="-1"/>
            <a:ext cx="4000500" cy="6833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1831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260648"/>
            <a:ext cx="7467600" cy="1143000"/>
          </a:xfrm>
        </p:spPr>
        <p:txBody>
          <a:bodyPr/>
          <a:lstStyle/>
          <a:p>
            <a:r>
              <a:rPr lang="es-ES" dirty="0"/>
              <a:t>Bundesgartenschau Bonn am Rhein.</a:t>
            </a:r>
          </a:p>
        </p:txBody>
      </p:sp>
      <p:sp>
        <p:nvSpPr>
          <p:cNvPr id="4" name="3 Marcador de contenido"/>
          <p:cNvSpPr>
            <a:spLocks noGrp="1"/>
          </p:cNvSpPr>
          <p:nvPr>
            <p:ph sz="quarter" idx="1"/>
          </p:nvPr>
        </p:nvSpPr>
        <p:spPr>
          <a:xfrm>
            <a:off x="457200" y="1600200"/>
            <a:ext cx="7859216" cy="4873752"/>
          </a:xfrm>
        </p:spPr>
        <p:txBody>
          <a:bodyPr>
            <a:normAutofit lnSpcReduction="10000"/>
          </a:bodyPr>
          <a:lstStyle/>
          <a:p>
            <a:r>
              <a:rPr lang="es-ES" dirty="0"/>
              <a:t>El Show Federal de Horticultura 1979 se celebró en el Bonner Rheinaue. </a:t>
            </a:r>
          </a:p>
          <a:p>
            <a:r>
              <a:rPr lang="es-ES" dirty="0"/>
              <a:t>Después de que Bonn se convirtiera en 1949 en la capital provisional, en el borde norte del Parque del Rin fue el distrito gubernamental, en el extremo sur de una solución para los diplomáticos estadounidenses (HICOG asentamiento Plittersdorf). 1953 y finalmente en 1962 el ayuntamiento fue demolido en el norte del parque de ocio.</a:t>
            </a:r>
          </a:p>
          <a:p>
            <a:r>
              <a:rPr lang="es-ES" dirty="0"/>
              <a:t> Para guardar el espacio verde como un área recreativa, la ciudad de Bonn lo ha aplicado para el Salón del Jardín Federal en 1979. </a:t>
            </a:r>
          </a:p>
        </p:txBody>
      </p:sp>
    </p:spTree>
    <p:extLst>
      <p:ext uri="{BB962C8B-B14F-4D97-AF65-F5344CB8AC3E}">
        <p14:creationId xmlns:p14="http://schemas.microsoft.com/office/powerpoint/2010/main" val="5734222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Después de que el contrato, la ciudad creó el actual prados del Rin y las tierras agrícolas adyacentes por el arquitecto paisajista Gottfried Hans Jakob y Raderschall Heinrich en casi 10 años en un, parque montañoso (125 hectáreas en la orilla izquierda del Rin, 35 hectáreas margen derecha).</a:t>
            </a:r>
          </a:p>
          <a:p>
            <a:r>
              <a:rPr lang="es-ES" dirty="0"/>
              <a:t> El edificio  costo 130 millones e marcos alemanes y  el diseño del programa de jardín 45 millones de marcos alemanes</a:t>
            </a:r>
          </a:p>
          <a:p>
            <a:r>
              <a:rPr lang="es-ES" dirty="0"/>
              <a:t> Hay cerca de 45 kilómetros senderos y ciclovías y se crearon varios lagos y parques infantiles.</a:t>
            </a:r>
          </a:p>
          <a:p>
            <a:r>
              <a:rPr lang="es-ES" dirty="0"/>
              <a:t>La Bonn Federal Garden Show se celebró desde el 27 de abril al 21 octubre de 1979 y contó con 7,6 millones de visitantes.. </a:t>
            </a:r>
          </a:p>
        </p:txBody>
      </p:sp>
    </p:spTree>
    <p:extLst>
      <p:ext uri="{BB962C8B-B14F-4D97-AF65-F5344CB8AC3E}">
        <p14:creationId xmlns:p14="http://schemas.microsoft.com/office/powerpoint/2010/main" val="39960234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a:bodyPr>
          <a:lstStyle/>
          <a:p>
            <a:r>
              <a:rPr lang="es-ES" dirty="0"/>
              <a:t>El margen izquierda y margen derecha de la exposición  estaban conectados por un ferry que cruza el Rhin. </a:t>
            </a:r>
          </a:p>
          <a:p>
            <a:r>
              <a:rPr lang="es-ES" dirty="0"/>
              <a:t>Mientras que en el "lado de Bonn" el parque de colorido y arquitectura del paisaje podía ser admirado, se habían erigido en los "secundarios" Beueler grandes salas de exposiciones, donde las plantas tropicales han sido mostradas y se celebraban exposiciones.</a:t>
            </a:r>
          </a:p>
          <a:p>
            <a:r>
              <a:rPr lang="es-ES" dirty="0"/>
              <a:t>Después se ha reducido en gran medida los parterres de flores, una gran parte del jardín ha sido  desmantelado y convertido en un parque. </a:t>
            </a:r>
          </a:p>
          <a:p>
            <a:r>
              <a:rPr lang="es-ES" dirty="0"/>
              <a:t> Un parque de atracciones fue construido en el limite norte en el 2008, después de que el Post-Tower fuera construida. </a:t>
            </a:r>
          </a:p>
          <a:p>
            <a:endParaRPr lang="es-ES" dirty="0"/>
          </a:p>
        </p:txBody>
      </p:sp>
    </p:spTree>
    <p:extLst>
      <p:ext uri="{BB962C8B-B14F-4D97-AF65-F5344CB8AC3E}">
        <p14:creationId xmlns:p14="http://schemas.microsoft.com/office/powerpoint/2010/main" val="1022458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Hasta la fecha, el sitio utiliza como zona de recreo y no ha cambiado mucho desde entonces.</a:t>
            </a:r>
          </a:p>
          <a:p>
            <a:r>
              <a:rPr lang="es-ES" dirty="0"/>
              <a:t> En el verano hay conciertos, festivales y mercadillos.</a:t>
            </a:r>
          </a:p>
          <a:p>
            <a:r>
              <a:rPr lang="es-ES" dirty="0"/>
              <a:t> Hay campos deportivos, un jardín japonés, restaurantes y cervecerías al aire libre.</a:t>
            </a:r>
          </a:p>
          <a:p>
            <a:r>
              <a:rPr lang="es-ES" dirty="0"/>
              <a:t> También forman parte de la margen derecha, un pequeño parque que se conserva. </a:t>
            </a:r>
          </a:p>
          <a:p>
            <a:r>
              <a:rPr lang="es-ES" dirty="0"/>
              <a:t>En los últimos años, se ha construido un hotel y locales comerciales. </a:t>
            </a:r>
          </a:p>
          <a:p>
            <a:endParaRPr lang="es-ES" dirty="0"/>
          </a:p>
        </p:txBody>
      </p:sp>
    </p:spTree>
    <p:extLst>
      <p:ext uri="{BB962C8B-B14F-4D97-AF65-F5344CB8AC3E}">
        <p14:creationId xmlns:p14="http://schemas.microsoft.com/office/powerpoint/2010/main" val="4806364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836712"/>
            <a:ext cx="3168352"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4139952" y="692696"/>
            <a:ext cx="4535817" cy="568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64521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30507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Bundesarchiv B 145 Bild-F056333-0020, Bonn, Bundesgartenschau.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6166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6875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46651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293"/>
            <a:ext cx="5076056" cy="3581309"/>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1" y="-8293"/>
            <a:ext cx="4657455" cy="3581309"/>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73015"/>
            <a:ext cx="9144000" cy="3264605"/>
          </a:xfrm>
          <a:prstGeom prst="rect">
            <a:avLst/>
          </a:prstGeom>
        </p:spPr>
      </p:pic>
    </p:spTree>
    <p:extLst>
      <p:ext uri="{BB962C8B-B14F-4D97-AF65-F5344CB8AC3E}">
        <p14:creationId xmlns:p14="http://schemas.microsoft.com/office/powerpoint/2010/main" val="13119841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27419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41421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Bundesgartenschau  Rostock.-2003</a:t>
            </a:r>
          </a:p>
        </p:txBody>
      </p:sp>
      <p:sp>
        <p:nvSpPr>
          <p:cNvPr id="3" name="2 Marcador de contenido"/>
          <p:cNvSpPr>
            <a:spLocks noGrp="1"/>
          </p:cNvSpPr>
          <p:nvPr>
            <p:ph sz="quarter" idx="1"/>
          </p:nvPr>
        </p:nvSpPr>
        <p:spPr>
          <a:xfrm>
            <a:off x="457200" y="2276872"/>
            <a:ext cx="7467600" cy="4197080"/>
          </a:xfrm>
        </p:spPr>
        <p:txBody>
          <a:bodyPr>
            <a:normAutofit/>
          </a:bodyPr>
          <a:lstStyle/>
          <a:p>
            <a:r>
              <a:rPr lang="es-ES" dirty="0"/>
              <a:t>El Festival Internacional de los Jardines IGA 2003 se celebro en Rostock . </a:t>
            </a:r>
          </a:p>
          <a:p>
            <a:r>
              <a:rPr lang="es-ES" dirty="0"/>
              <a:t>A medida que el sitio estaba cerca del agua, sin utilizar zonas industriales abandonadas y el resto de la aldea anterior Schmarl en el Warnow. </a:t>
            </a:r>
          </a:p>
          <a:p>
            <a:r>
              <a:rPr lang="es-ES" dirty="0"/>
              <a:t>Esto dio a los diseñadores la oportunidad de tener una exposición hortícola relacionada con el agua para crear. </a:t>
            </a:r>
          </a:p>
        </p:txBody>
      </p:sp>
    </p:spTree>
    <p:extLst>
      <p:ext uri="{BB962C8B-B14F-4D97-AF65-F5344CB8AC3E}">
        <p14:creationId xmlns:p14="http://schemas.microsoft.com/office/powerpoint/2010/main" val="24722744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Las tareas en la planificación de la IGA Rostock fue la conexión de la misma época del túnel  Warnow  , la construcción de un nuevo pabellón de congresos y, la integración del tradicional  museo naval en el concepto IGA, como zonas de aparcamiento subterráneo y la mejora de las infraestructuras de transporte en los alrededores de Rostock .</a:t>
            </a:r>
          </a:p>
          <a:p>
            <a:r>
              <a:rPr lang="es-ES" dirty="0"/>
              <a:t>Los siguientes 32 países fueron representados con sus propios jardines en el IGA 2003: </a:t>
            </a:r>
          </a:p>
          <a:p>
            <a:r>
              <a:rPr lang="es-ES" dirty="0"/>
              <a:t>Bolivia , Bulgaria , Alemania , Finlandia , Francia , Grecia , Gran Ducado Árabes Unidos , Vietnam , República Popular de China </a:t>
            </a:r>
          </a:p>
          <a:p>
            <a:endParaRPr lang="es-ES" dirty="0"/>
          </a:p>
        </p:txBody>
      </p:sp>
    </p:spTree>
    <p:extLst>
      <p:ext uri="{BB962C8B-B14F-4D97-AF65-F5344CB8AC3E}">
        <p14:creationId xmlns:p14="http://schemas.microsoft.com/office/powerpoint/2010/main" val="6146772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La construcción y el diseño del sitio IGA costo € 62 millones, 32 millones de euros del recinto ferial. Esta fue financiada por la ciudad de Rostock y el país Mecklemburgo-Pomerania Occidental y el gobierno federal. </a:t>
            </a:r>
          </a:p>
          <a:p>
            <a:r>
              <a:rPr lang="es-ES" dirty="0"/>
              <a:t>2,63 millones visitantes fueron contados. </a:t>
            </a:r>
          </a:p>
          <a:p>
            <a:r>
              <a:rPr lang="es-ES" dirty="0"/>
              <a:t>En 2003, IGA ha  satisfecho las expectativas de la función como un imán para los vacacionistas y turistas.</a:t>
            </a:r>
          </a:p>
          <a:p>
            <a:r>
              <a:rPr lang="es-ES" dirty="0"/>
              <a:t> Más de la mitad de los visitantes procedían de Mecklemburgo-Pomerania Occidental, y un tercio de ellos eran turistas durante la noche</a:t>
            </a:r>
          </a:p>
        </p:txBody>
      </p:sp>
    </p:spTree>
    <p:extLst>
      <p:ext uri="{BB962C8B-B14F-4D97-AF65-F5344CB8AC3E}">
        <p14:creationId xmlns:p14="http://schemas.microsoft.com/office/powerpoint/2010/main" val="18011257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Alrededor de € 50 millones de ventas brutas adicionales así llegaron a la región. </a:t>
            </a:r>
          </a:p>
          <a:p>
            <a:r>
              <a:rPr lang="es-ES" dirty="0"/>
              <a:t>Sin embargo, algunos signos de interrogación se mantuvieron después con 20 millones de déficit, el cual fue creado por la falta de control de los organismos competentes. </a:t>
            </a:r>
          </a:p>
          <a:p>
            <a:r>
              <a:rPr lang="es-ES" dirty="0"/>
              <a:t>Todos los espacios verdes y jardines significativos, algunas de las naciones se han conservado, el parque puede ser utilizado públicamente.</a:t>
            </a:r>
          </a:p>
          <a:p>
            <a:r>
              <a:rPr lang="es-ES" dirty="0"/>
              <a:t> La accesibilidad de la zona vallada se complica por la posición justo fuera de los límites de la ciudad y la exigencia del pago de un derecho de entrada. </a:t>
            </a:r>
          </a:p>
        </p:txBody>
      </p:sp>
    </p:spTree>
    <p:extLst>
      <p:ext uri="{BB962C8B-B14F-4D97-AF65-F5344CB8AC3E}">
        <p14:creationId xmlns:p14="http://schemas.microsoft.com/office/powerpoint/2010/main" val="16403575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eventos en la Etapa de IGA Park y la Cúpula Willow va a continuar. </a:t>
            </a:r>
          </a:p>
          <a:p>
            <a:r>
              <a:rPr lang="es-ES" dirty="0"/>
              <a:t>La sala de exposiciones en 2009, por otra parte, no tenía una adecuada reutilización, por lo que no se han financiado los costes de mantenimiento, seis años después por las contaminadas arcas de la ciudad.</a:t>
            </a:r>
          </a:p>
          <a:p>
            <a:endParaRPr lang="es-ES" dirty="0"/>
          </a:p>
        </p:txBody>
      </p:sp>
    </p:spTree>
    <p:extLst>
      <p:ext uri="{BB962C8B-B14F-4D97-AF65-F5344CB8AC3E}">
        <p14:creationId xmlns:p14="http://schemas.microsoft.com/office/powerpoint/2010/main" val="41874969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1221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5217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247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464418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702575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071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40445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60252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Bundesgartenschau Essen.-gruga park</a:t>
            </a:r>
          </a:p>
        </p:txBody>
      </p:sp>
      <p:sp>
        <p:nvSpPr>
          <p:cNvPr id="3" name="2 Marcador de contenido"/>
          <p:cNvSpPr>
            <a:spLocks noGrp="1"/>
          </p:cNvSpPr>
          <p:nvPr>
            <p:ph sz="quarter" idx="1"/>
          </p:nvPr>
        </p:nvSpPr>
        <p:spPr/>
        <p:txBody>
          <a:bodyPr/>
          <a:lstStyle/>
          <a:p>
            <a:r>
              <a:rPr lang="es-ES" dirty="0"/>
              <a:t>El Grugapark es con 70 Hectáreas de extensión uno de los mayores parques públicos de Alemania, que alberga un jardín botánico y diversas colecciones de plantas tanto autóctonas como exóticas. </a:t>
            </a:r>
          </a:p>
          <a:p>
            <a:r>
              <a:rPr lang="es-ES" dirty="0"/>
              <a:t>Se ubica en Essen en la zona sur del centro de la ciudad entre "Rüttenscheid", "Holsterhausen" y "Margarethenhöhe". </a:t>
            </a:r>
          </a:p>
          <a:p>
            <a:r>
              <a:rPr lang="es-ES" dirty="0"/>
              <a:t>Al complejo del "Gruga" pertenecen también la sala de conciertos "Grugahalle", las piscinas "Grugabad" así como el estadio "Grugastadion".</a:t>
            </a:r>
          </a:p>
        </p:txBody>
      </p:sp>
    </p:spTree>
    <p:extLst>
      <p:ext uri="{BB962C8B-B14F-4D97-AF65-F5344CB8AC3E}">
        <p14:creationId xmlns:p14="http://schemas.microsoft.com/office/powerpoint/2010/main" val="23847374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b="1" dirty="0"/>
              <a:t>Exhibición de jardines de Alemania (Bundesgartenschau) 1965</a:t>
            </a:r>
            <a:r>
              <a:rPr lang="es-ES" dirty="0"/>
              <a:t>. </a:t>
            </a:r>
          </a:p>
          <a:p>
            <a:r>
              <a:rPr lang="es-ES" dirty="0"/>
              <a:t>Entre el 29 de abril y el 17 de octubre de 1965 se celebró el Bundesgartenschau, que atrajo a 5.3 millones de visitantes.</a:t>
            </a:r>
          </a:p>
          <a:p>
            <a:r>
              <a:rPr lang="es-ES" dirty="0"/>
              <a:t> Fue a continuación de 1962 que hubo una fiebre constructora en el parque, porque los requisitos que la gente exigía a un parque eran otros que los de antes. Lo que conllevaba la creación de instalaciones de ocio, especialmente para las familias con niños, además de las dedicadas a la exposición contemplativa del jardín. </a:t>
            </a:r>
          </a:p>
          <a:p>
            <a:r>
              <a:rPr lang="es-ES" dirty="0"/>
              <a:t>Se ejecutaron unas 600 acciones localizadas entre "Lührmann" y "Norbertraße". </a:t>
            </a:r>
          </a:p>
        </p:txBody>
      </p:sp>
    </p:spTree>
    <p:extLst>
      <p:ext uri="{BB962C8B-B14F-4D97-AF65-F5344CB8AC3E}">
        <p14:creationId xmlns:p14="http://schemas.microsoft.com/office/powerpoint/2010/main" val="18319519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787208" cy="5925272"/>
          </a:xfrm>
        </p:spPr>
        <p:txBody>
          <a:bodyPr/>
          <a:lstStyle/>
          <a:p>
            <a:r>
              <a:rPr lang="es-ES" dirty="0"/>
              <a:t>En el espacio del valle entre el Grugapark y el botánico se diseñó el « Margarethensees » nombrandose de este modo en honor de Margarethe Krupp. </a:t>
            </a:r>
          </a:p>
          <a:p>
            <a:r>
              <a:rPr lang="es-ES" dirty="0"/>
              <a:t>La arena circular de la colección de dalias se abre al valle y se crea el vecino pabellón de la música. Así el parque adquiere la forma actual.</a:t>
            </a:r>
          </a:p>
          <a:p>
            <a:r>
              <a:rPr lang="es-ES" dirty="0"/>
              <a:t>El Grugapark actualmente sirve como parque de ocio y esparcimiento para los ciudadanos de Essen. </a:t>
            </a:r>
          </a:p>
          <a:p>
            <a:r>
              <a:rPr lang="es-ES" dirty="0"/>
              <a:t>Con muchas atracciones para las familias a bajo costo. </a:t>
            </a:r>
          </a:p>
          <a:p>
            <a:r>
              <a:rPr lang="es-ES" dirty="0"/>
              <a:t>Se considera igualmente como zona de instalaciones deportivas, así como un tranquilo oasis en la ciudad. </a:t>
            </a:r>
          </a:p>
          <a:p>
            <a:endParaRPr lang="es-ES" dirty="0"/>
          </a:p>
          <a:p>
            <a:endParaRPr lang="es-ES" dirty="0"/>
          </a:p>
        </p:txBody>
      </p:sp>
    </p:spTree>
    <p:extLst>
      <p:ext uri="{BB962C8B-B14F-4D97-AF65-F5344CB8AC3E}">
        <p14:creationId xmlns:p14="http://schemas.microsoft.com/office/powerpoint/2010/main" val="6343443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Los aficionados al modelismo encuentran áreas del parque donde disfrutar de su manía: así la planta del camión en la esquina del oeste, en donde encontramos modelos de camiones a escala 1:16 que se pueden conducir.</a:t>
            </a:r>
          </a:p>
          <a:p>
            <a:r>
              <a:rPr lang="es-ES" dirty="0"/>
              <a:t> En verano hay diferentes eventos, entre ellos los conciertos del aire libre, las celebraciones del parque con fuegos artificiales y celebraciones para los niños .</a:t>
            </a:r>
          </a:p>
        </p:txBody>
      </p:sp>
    </p:spTree>
    <p:extLst>
      <p:ext uri="{BB962C8B-B14F-4D97-AF65-F5344CB8AC3E}">
        <p14:creationId xmlns:p14="http://schemas.microsoft.com/office/powerpoint/2010/main" val="9515694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le:Grugapark (Essen) - ches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2103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ile:Grugapark (Essen) 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2766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4011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9428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0636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0237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03925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42504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98186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Bundesgartenschau Frankfurt am Main.-niddatal park</a:t>
            </a:r>
          </a:p>
        </p:txBody>
      </p:sp>
      <p:sp>
        <p:nvSpPr>
          <p:cNvPr id="3" name="2 Marcador de contenido"/>
          <p:cNvSpPr>
            <a:spLocks noGrp="1"/>
          </p:cNvSpPr>
          <p:nvPr>
            <p:ph sz="quarter" idx="1"/>
          </p:nvPr>
        </p:nvSpPr>
        <p:spPr/>
        <p:txBody>
          <a:bodyPr/>
          <a:lstStyle/>
          <a:p>
            <a:r>
              <a:rPr lang="es-ES" dirty="0"/>
              <a:t>El Niddatal parque, Niddapark generalmente abreviado, con cerca de 68 hectáreas es el parque más grande de Frankfurt y después del bosque urbano de Frankfurt,el segundo mayor espacio verde. </a:t>
            </a:r>
          </a:p>
          <a:p>
            <a:r>
              <a:rPr lang="es-ES" dirty="0"/>
              <a:t>El nombre proviene del río Nidda. </a:t>
            </a:r>
          </a:p>
          <a:p>
            <a:r>
              <a:rPr lang="es-ES" dirty="0"/>
              <a:t>El Nidda fluye alrededor de la ciudad de Frankfurt desde el norte al este, al norte y al oeste, fluye cerca del barrio alto en el principal y forma el límite norte del parque Nidda. </a:t>
            </a:r>
          </a:p>
        </p:txBody>
      </p:sp>
    </p:spTree>
    <p:extLst>
      <p:ext uri="{BB962C8B-B14F-4D97-AF65-F5344CB8AC3E}">
        <p14:creationId xmlns:p14="http://schemas.microsoft.com/office/powerpoint/2010/main" val="41589838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643192" cy="5709248"/>
          </a:xfrm>
        </p:spPr>
        <p:txBody>
          <a:bodyPr/>
          <a:lstStyle/>
          <a:p>
            <a:r>
              <a:rPr lang="es-ES" dirty="0"/>
              <a:t>El área del parque entero forma de la sección occidental del cinturón verde de Fráncfort . </a:t>
            </a:r>
          </a:p>
          <a:p>
            <a:r>
              <a:rPr lang="es-ES" dirty="0"/>
              <a:t> El parque incluye una serie de ámbitos muy diferentes diseñados y utilizados. </a:t>
            </a:r>
          </a:p>
          <a:p>
            <a:r>
              <a:rPr lang="es-ES" dirty="0"/>
              <a:t>Extendiéndose, predominantemente crea naturaleza, prados, bosques y humedales intercalados con juegos y canchas deportivas.</a:t>
            </a:r>
          </a:p>
          <a:p>
            <a:r>
              <a:rPr lang="es-ES" dirty="0"/>
              <a:t> En 1989, la ciudad de Frankfurt se centró en los terrenos del parque, el Garden Show Federal de (BUGA). </a:t>
            </a:r>
          </a:p>
          <a:p>
            <a:r>
              <a:rPr lang="es-ES" dirty="0"/>
              <a:t>Las inversiones de la ciudad ascendieron a 185 millones de marcos alemanes </a:t>
            </a:r>
          </a:p>
        </p:txBody>
      </p:sp>
    </p:spTree>
    <p:extLst>
      <p:ext uri="{BB962C8B-B14F-4D97-AF65-F5344CB8AC3E}">
        <p14:creationId xmlns:p14="http://schemas.microsoft.com/office/powerpoint/2010/main" val="8754425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0" indent="0">
              <a:buNone/>
            </a:pPr>
            <a:endParaRPr lang="es-ES" dirty="0"/>
          </a:p>
          <a:p>
            <a:r>
              <a:rPr lang="es-ES" dirty="0"/>
              <a:t>La BUGA Frankfurt demostró después 171 días de apertura en el verano de 1989 como un fracaso comercial:.</a:t>
            </a:r>
          </a:p>
          <a:p>
            <a:r>
              <a:rPr lang="es-ES" dirty="0"/>
              <a:t> A medida que el número de visitantes fue de unos cuatro millones de personas se quedaron en un 50% por debajo de las expectativas.</a:t>
            </a:r>
          </a:p>
          <a:p>
            <a:r>
              <a:rPr lang="es-ES" dirty="0"/>
              <a:t> Después del desmantelamiento de espléndidos jardines y arreglos florales, la zona fue rediseñada en 1990 en un parque y se puso a disposición del público otra vez. </a:t>
            </a:r>
          </a:p>
          <a:p>
            <a:r>
              <a:rPr lang="es-ES" dirty="0"/>
              <a:t> Frankfurt popularmente vive la memoria del Festival Nacional del Jardín en el recinto con el nombre BUGA para Niddapark.</a:t>
            </a:r>
          </a:p>
        </p:txBody>
      </p:sp>
    </p:spTree>
    <p:extLst>
      <p:ext uri="{BB962C8B-B14F-4D97-AF65-F5344CB8AC3E}">
        <p14:creationId xmlns:p14="http://schemas.microsoft.com/office/powerpoint/2010/main" val="34401166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le:FFM Niddapark-Infotafe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819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ile:Rutschbahn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2768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le:Europaturm vom Volkspark Niddata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911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507902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00135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54234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05395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3017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Bundesgartenschau Gelsenkirchen</a:t>
            </a:r>
            <a:r>
              <a:rPr lang="es-ES" dirty="0"/>
              <a:t>.</a:t>
            </a:r>
          </a:p>
        </p:txBody>
      </p:sp>
      <p:sp>
        <p:nvSpPr>
          <p:cNvPr id="3" name="2 Marcador de contenido"/>
          <p:cNvSpPr>
            <a:spLocks noGrp="1"/>
          </p:cNvSpPr>
          <p:nvPr>
            <p:ph sz="quarter" idx="1"/>
          </p:nvPr>
        </p:nvSpPr>
        <p:spPr>
          <a:xfrm>
            <a:off x="457200" y="1600200"/>
            <a:ext cx="7467600" cy="5141168"/>
          </a:xfrm>
        </p:spPr>
        <p:txBody>
          <a:bodyPr>
            <a:normAutofit/>
          </a:bodyPr>
          <a:lstStyle/>
          <a:p>
            <a:r>
              <a:rPr lang="es-ES" dirty="0"/>
              <a:t>El 19 de Abril de 1997, la Exposición Federal de Jardinería abrió en Horst y Hessler - La Buga '97 - sus puertas. </a:t>
            </a:r>
          </a:p>
          <a:p>
            <a:r>
              <a:rPr lang="es-ES" dirty="0"/>
              <a:t>Fue la primera exposición en una antigua zona industrial.</a:t>
            </a:r>
          </a:p>
          <a:p>
            <a:r>
              <a:rPr lang="es-ES" dirty="0"/>
              <a:t> Durante años, el área de 100 hectáreas fueron preparadas para abrir las puertas a tiempo para multitud de visitantes de toda Alemania y los países vecinos.. </a:t>
            </a:r>
          </a:p>
          <a:p>
            <a:r>
              <a:rPr lang="es-ES" dirty="0"/>
              <a:t>En ellos Horst febrilmente francamente contrario a la "reapertura" de la vieja mina North Star. </a:t>
            </a:r>
          </a:p>
          <a:p>
            <a:r>
              <a:rPr lang="es-ES" dirty="0"/>
              <a:t>.</a:t>
            </a:r>
          </a:p>
        </p:txBody>
      </p:sp>
    </p:spTree>
    <p:extLst>
      <p:ext uri="{BB962C8B-B14F-4D97-AF65-F5344CB8AC3E}">
        <p14:creationId xmlns:p14="http://schemas.microsoft.com/office/powerpoint/2010/main" val="12755848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Presidente Herzog y NRW Ministro Presidente Rau abrieron 170 días espectáculo continuo. </a:t>
            </a:r>
          </a:p>
          <a:p>
            <a:r>
              <a:rPr lang="es-ES" dirty="0"/>
              <a:t>Cerca de 1,7 millones de visitantes subieron al 5 Octubre '97 encantados por la exposición.</a:t>
            </a:r>
          </a:p>
          <a:p>
            <a:r>
              <a:rPr lang="es-ES" dirty="0"/>
              <a:t>Así lo celebraban 10 años después</a:t>
            </a:r>
          </a:p>
          <a:p>
            <a:r>
              <a:rPr lang="es-ES" dirty="0"/>
              <a:t>“Bajo el castillete de la antigua mina de carbón del norte en la cuenca del Ruhr se desarrolló hace 10 años por 170 días en un páramo industrial, un paisaje colorido, lleno de miles de flores y capullos, con arriates ingeniosamente ajardinados y una serie de eventos que casi 1,7  millones de visitantes de toda Alemania y  países vecinos vieron encantados.” </a:t>
            </a:r>
          </a:p>
          <a:p>
            <a:endParaRPr lang="es-ES" dirty="0"/>
          </a:p>
          <a:p>
            <a:endParaRPr lang="es-ES" dirty="0"/>
          </a:p>
        </p:txBody>
      </p:sp>
    </p:spTree>
    <p:extLst>
      <p:ext uri="{BB962C8B-B14F-4D97-AF65-F5344CB8AC3E}">
        <p14:creationId xmlns:p14="http://schemas.microsoft.com/office/powerpoint/2010/main" val="42949486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ouble Arch Bridge en Nordstern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352"/>
            <a:ext cx="4499992" cy="342900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Anfiteatro en Nordstern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68262"/>
            <a:ext cx="4644008" cy="3429001"/>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Puente doble del arco sobre el Canal Rin-Her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4548" y="3463353"/>
            <a:ext cx="4639452" cy="34290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Nordsternpark Gelsenkirch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8999"/>
            <a:ext cx="4499992"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2355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Árboles como los trenes de mercancí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0"/>
            <a:ext cx="4436492" cy="3497263"/>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Seguimiento ar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0"/>
            <a:ext cx="4644008" cy="3497263"/>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Nordsternp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28999"/>
            <a:ext cx="45720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Nordsternpar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428998"/>
            <a:ext cx="4572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092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mbre meseta reserva Emsc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4499992" cy="3527846"/>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Emscher reserv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0"/>
            <a:ext cx="4613730" cy="3527847"/>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Pirámide Nordsternp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42165"/>
            <a:ext cx="4499992" cy="3429001"/>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Con vistas a la Nordsternpar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944" y="3442165"/>
            <a:ext cx="4598778" cy="3415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8188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9995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860032" cy="4005063"/>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5104" b="5398"/>
          <a:stretch/>
        </p:blipFill>
        <p:spPr>
          <a:xfrm>
            <a:off x="4644008" y="3789040"/>
            <a:ext cx="4513022" cy="306895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1"/>
            <a:ext cx="4283968" cy="378903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789040"/>
            <a:ext cx="4933077" cy="3280172"/>
          </a:xfrm>
          <a:prstGeom prst="rect">
            <a:avLst/>
          </a:prstGeom>
        </p:spPr>
      </p:pic>
    </p:spTree>
    <p:extLst>
      <p:ext uri="{BB962C8B-B14F-4D97-AF65-F5344CB8AC3E}">
        <p14:creationId xmlns:p14="http://schemas.microsoft.com/office/powerpoint/2010/main" val="4944991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860032" y="6488668"/>
            <a:ext cx="4283968" cy="369332"/>
          </a:xfrm>
          <a:prstGeom prst="rect">
            <a:avLst/>
          </a:prstGeom>
          <a:solidFill>
            <a:schemeClr val="bg1"/>
          </a:solidFill>
        </p:spPr>
        <p:txBody>
          <a:bodyPr wrap="square" rtlCol="0">
            <a:spAutoFit/>
          </a:bodyPr>
          <a:lstStyle/>
          <a:p>
            <a:r>
              <a:rPr lang="es-ES" dirty="0"/>
              <a:t>Bundesgartenschau Gelsenkirchen.</a:t>
            </a:r>
          </a:p>
        </p:txBody>
      </p:sp>
    </p:spTree>
    <p:extLst>
      <p:ext uri="{BB962C8B-B14F-4D97-AF65-F5344CB8AC3E}">
        <p14:creationId xmlns:p14="http://schemas.microsoft.com/office/powerpoint/2010/main" val="31164209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868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370396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7163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Landesgatenschau.</a:t>
            </a:r>
          </a:p>
        </p:txBody>
      </p:sp>
      <p:sp>
        <p:nvSpPr>
          <p:cNvPr id="3" name="2 Marcador de contenido"/>
          <p:cNvSpPr>
            <a:spLocks noGrp="1"/>
          </p:cNvSpPr>
          <p:nvPr>
            <p:ph sz="quarter" idx="1"/>
          </p:nvPr>
        </p:nvSpPr>
        <p:spPr/>
        <p:txBody>
          <a:bodyPr/>
          <a:lstStyle/>
          <a:p>
            <a:r>
              <a:rPr lang="es-ES" dirty="0"/>
              <a:t>Un espectáculo hortícola (en Alemania o Laga LGS) está llevando a cabo en varias exposiciones de horticultura en provincias alemanas y austriacas. </a:t>
            </a:r>
          </a:p>
          <a:p>
            <a:r>
              <a:rPr lang="es-ES" dirty="0"/>
              <a:t>En Alemania, el programa de horticultura es a nivel nacional, la contraparte más pequeña para el Festival Nacional del Jardín , en Austria, no existe hasta la fecha ninguna exposición equivalente.</a:t>
            </a:r>
          </a:p>
          <a:p>
            <a:r>
              <a:rPr lang="es-ES" dirty="0"/>
              <a:t>Las Landesgartenschau en  se celebran en Alemania desde 1980, en los estados de Baden-Württemberg y Baviera.</a:t>
            </a:r>
          </a:p>
          <a:p>
            <a:endParaRPr lang="es-ES" dirty="0"/>
          </a:p>
        </p:txBody>
      </p:sp>
    </p:spTree>
    <p:extLst>
      <p:ext uri="{BB962C8B-B14F-4D97-AF65-F5344CB8AC3E}">
        <p14:creationId xmlns:p14="http://schemas.microsoft.com/office/powerpoint/2010/main" val="18240496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Renania del Norte-Westfalia , en 1970 hubo una primera Landesgartenschau, otros estados alemanes, adoptaron el modelo  más adelante. También en las provincias austriacas de Alta y Baja Austria, en forma alterna cada dos años tuvieron lugar las Landesgartenschauen.</a:t>
            </a:r>
          </a:p>
          <a:p>
            <a:r>
              <a:rPr lang="es-ES" dirty="0"/>
              <a:t> Las Landesgartenschauen tiene como finalidad mejorar  la calidad de vida y el aire ambiental en las ciudades.</a:t>
            </a:r>
          </a:p>
          <a:p>
            <a:r>
              <a:rPr lang="es-ES" dirty="0"/>
              <a:t> A menudo sirven como exposiciones, como ciudades jardín o con objetivos políticos de desarrollo regional . </a:t>
            </a:r>
          </a:p>
        </p:txBody>
      </p:sp>
    </p:spTree>
    <p:extLst>
      <p:ext uri="{BB962C8B-B14F-4D97-AF65-F5344CB8AC3E}">
        <p14:creationId xmlns:p14="http://schemas.microsoft.com/office/powerpoint/2010/main" val="13576839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Por lo tanto, las muestras no se colocan a menudo en paisajes muy hermosos, pero por el contrario más bien en aquellos distritos que tienen una desventaja particular (por ejemplo, los daños causados ​​por la minería), donde se promueve estructural trabajo y ayudar a la planificación urbana para lograr objetivos.</a:t>
            </a:r>
          </a:p>
          <a:p>
            <a:r>
              <a:rPr lang="es-ES" dirty="0"/>
              <a:t> Las inversiones que se realizan en el contexto de la ayuda LGS, el distrito respectivo para mayor atractivo y consistente por lo general también. Además Landesgartenschauen hoy son también medidas de marketing de la ciudad , ya que se considera un mega evento de medio año de duración, que puede atraer turismo y puede aumentar el nivel de conciencia de una ciudad.</a:t>
            </a:r>
          </a:p>
        </p:txBody>
      </p:sp>
    </p:spTree>
    <p:extLst>
      <p:ext uri="{BB962C8B-B14F-4D97-AF65-F5344CB8AC3E}">
        <p14:creationId xmlns:p14="http://schemas.microsoft.com/office/powerpoint/2010/main" val="21401899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82351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7444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744416"/>
            <a:ext cx="9252520" cy="3084530"/>
          </a:xfrm>
          <a:prstGeom prst="rect">
            <a:avLst/>
          </a:prstGeom>
        </p:spPr>
      </p:pic>
    </p:spTree>
    <p:extLst>
      <p:ext uri="{BB962C8B-B14F-4D97-AF65-F5344CB8AC3E}">
        <p14:creationId xmlns:p14="http://schemas.microsoft.com/office/powerpoint/2010/main" val="42571960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663" y="198884"/>
            <a:ext cx="5875321" cy="3086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7664" y="3284984"/>
            <a:ext cx="5875321" cy="3230116"/>
          </a:xfrm>
          <a:prstGeom prst="rect">
            <a:avLst/>
          </a:prstGeom>
        </p:spPr>
      </p:pic>
    </p:spTree>
    <p:extLst>
      <p:ext uri="{BB962C8B-B14F-4D97-AF65-F5344CB8AC3E}">
        <p14:creationId xmlns:p14="http://schemas.microsoft.com/office/powerpoint/2010/main" val="276365062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59569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4568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14195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730049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84379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44955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58410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9636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38719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58496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258066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52992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372822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39262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127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4385742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32906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137487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33439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83091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07504" y="6488668"/>
            <a:ext cx="3960440" cy="369332"/>
          </a:xfrm>
          <a:prstGeom prst="rect">
            <a:avLst/>
          </a:prstGeom>
          <a:solidFill>
            <a:schemeClr val="bg1"/>
          </a:solidFill>
        </p:spPr>
        <p:txBody>
          <a:bodyPr wrap="square" rtlCol="0">
            <a:spAutoFit/>
          </a:bodyPr>
          <a:lstStyle/>
          <a:p>
            <a:r>
              <a:rPr lang="es-ES" dirty="0"/>
              <a:t>Landesgartenschau Rosenheim</a:t>
            </a:r>
          </a:p>
        </p:txBody>
      </p:sp>
    </p:spTree>
    <p:extLst>
      <p:ext uri="{BB962C8B-B14F-4D97-AF65-F5344CB8AC3E}">
        <p14:creationId xmlns:p14="http://schemas.microsoft.com/office/powerpoint/2010/main" val="182293370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334914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008215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572000" y="6488668"/>
            <a:ext cx="4572000" cy="369332"/>
          </a:xfrm>
          <a:prstGeom prst="rect">
            <a:avLst/>
          </a:prstGeom>
          <a:solidFill>
            <a:schemeClr val="bg1"/>
          </a:solidFill>
        </p:spPr>
        <p:txBody>
          <a:bodyPr wrap="square" rtlCol="0">
            <a:spAutoFit/>
          </a:bodyPr>
          <a:lstStyle/>
          <a:p>
            <a:r>
              <a:rPr lang="es-ES" dirty="0"/>
              <a:t>Landesgartenschau Rechberghausen.</a:t>
            </a:r>
          </a:p>
        </p:txBody>
      </p:sp>
    </p:spTree>
    <p:extLst>
      <p:ext uri="{BB962C8B-B14F-4D97-AF65-F5344CB8AC3E}">
        <p14:creationId xmlns:p14="http://schemas.microsoft.com/office/powerpoint/2010/main" val="8309538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3709594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940973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75062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297643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02347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880032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320345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149126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689974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414243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0892193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46052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7321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273</TotalTime>
  <Words>3069</Words>
  <Application>Microsoft Office PowerPoint</Application>
  <PresentationFormat>Presentación en pantalla (4:3)</PresentationFormat>
  <Paragraphs>338</Paragraphs>
  <Slides>157</Slides>
  <Notes>107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157</vt:i4>
      </vt:variant>
    </vt:vector>
  </HeadingPairs>
  <TitlesOfParts>
    <vt:vector size="162" baseType="lpstr">
      <vt:lpstr>Calibri</vt:lpstr>
      <vt:lpstr>Century Schoolbook</vt:lpstr>
      <vt:lpstr>Wingdings</vt:lpstr>
      <vt:lpstr>Wingdings 2</vt:lpstr>
      <vt:lpstr>Mirador</vt:lpstr>
      <vt:lpstr>BUNDESGARTENSCHAU KARLSRUHE.-COTTBUS.-BERLIN</vt:lpstr>
      <vt:lpstr> bundesgartenschau karlsruhe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Bundesgartenschau Cottbus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Bundegartenschau berlin .-1985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Bundesgartenschau Bonn am Rhein.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Bundesgartenschau  Rostock.-2003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Bundesgartenschau Essen.-gruga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Bundesgartenschau Frankfurt am Main.-niddatal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Bundesgartenschau Gelsenkirchen.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Landesgatenschau.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BUNDESGARTENSCHAU KARLRUHE</dc:title>
  <dc:creator>Josep</dc:creator>
  <cp:lastModifiedBy>Usuario</cp:lastModifiedBy>
  <cp:revision>30</cp:revision>
  <dcterms:created xsi:type="dcterms:W3CDTF">2013-02-15T17:59:15Z</dcterms:created>
  <dcterms:modified xsi:type="dcterms:W3CDTF">2018-03-22T15:08:25Z</dcterms:modified>
</cp:coreProperties>
</file>