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5"/>
  </p:notesMasterIdLst>
  <p:sldIdLst>
    <p:sldId id="257" r:id="rId2"/>
    <p:sldId id="258" r:id="rId3"/>
    <p:sldId id="398" r:id="rId4"/>
    <p:sldId id="399" r:id="rId5"/>
    <p:sldId id="400" r:id="rId6"/>
    <p:sldId id="401" r:id="rId7"/>
    <p:sldId id="402" r:id="rId8"/>
    <p:sldId id="403" r:id="rId9"/>
    <p:sldId id="404"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317" r:id="rId29"/>
    <p:sldId id="405" r:id="rId30"/>
    <p:sldId id="290" r:id="rId31"/>
    <p:sldId id="318" r:id="rId32"/>
    <p:sldId id="277" r:id="rId33"/>
    <p:sldId id="281" r:id="rId34"/>
    <p:sldId id="278" r:id="rId35"/>
    <p:sldId id="279" r:id="rId36"/>
    <p:sldId id="280" r:id="rId37"/>
    <p:sldId id="282" r:id="rId38"/>
    <p:sldId id="283" r:id="rId39"/>
    <p:sldId id="284" r:id="rId40"/>
    <p:sldId id="285" r:id="rId41"/>
    <p:sldId id="286" r:id="rId42"/>
    <p:sldId id="287" r:id="rId43"/>
    <p:sldId id="289" r:id="rId44"/>
    <p:sldId id="291" r:id="rId45"/>
    <p:sldId id="293" r:id="rId46"/>
    <p:sldId id="294" r:id="rId47"/>
    <p:sldId id="297" r:id="rId48"/>
    <p:sldId id="406" r:id="rId49"/>
    <p:sldId id="407" r:id="rId50"/>
    <p:sldId id="408" r:id="rId51"/>
    <p:sldId id="409" r:id="rId52"/>
    <p:sldId id="397" r:id="rId53"/>
    <p:sldId id="336" r:id="rId54"/>
    <p:sldId id="338" r:id="rId55"/>
    <p:sldId id="337" r:id="rId56"/>
    <p:sldId id="299" r:id="rId57"/>
    <p:sldId id="300" r:id="rId58"/>
    <p:sldId id="301" r:id="rId59"/>
    <p:sldId id="305" r:id="rId60"/>
    <p:sldId id="302" r:id="rId61"/>
    <p:sldId id="315" r:id="rId62"/>
    <p:sldId id="319" r:id="rId63"/>
    <p:sldId id="304" r:id="rId64"/>
    <p:sldId id="306" r:id="rId65"/>
    <p:sldId id="308" r:id="rId66"/>
    <p:sldId id="310" r:id="rId67"/>
    <p:sldId id="313" r:id="rId68"/>
    <p:sldId id="324" r:id="rId69"/>
    <p:sldId id="348" r:id="rId70"/>
    <p:sldId id="316" r:id="rId71"/>
    <p:sldId id="332" r:id="rId72"/>
    <p:sldId id="326" r:id="rId73"/>
    <p:sldId id="311" r:id="rId74"/>
    <p:sldId id="298" r:id="rId75"/>
    <p:sldId id="320" r:id="rId76"/>
    <p:sldId id="327" r:id="rId77"/>
    <p:sldId id="321" r:id="rId78"/>
    <p:sldId id="322" r:id="rId79"/>
    <p:sldId id="325" r:id="rId80"/>
    <p:sldId id="393" r:id="rId81"/>
    <p:sldId id="328" r:id="rId82"/>
    <p:sldId id="351" r:id="rId83"/>
    <p:sldId id="346" r:id="rId84"/>
    <p:sldId id="360" r:id="rId85"/>
    <p:sldId id="355" r:id="rId86"/>
    <p:sldId id="329" r:id="rId87"/>
    <p:sldId id="330" r:id="rId88"/>
    <p:sldId id="331" r:id="rId89"/>
    <p:sldId id="333" r:id="rId90"/>
    <p:sldId id="334" r:id="rId91"/>
    <p:sldId id="339" r:id="rId92"/>
    <p:sldId id="342" r:id="rId93"/>
    <p:sldId id="378" r:id="rId94"/>
    <p:sldId id="345" r:id="rId95"/>
    <p:sldId id="347" r:id="rId96"/>
    <p:sldId id="349" r:id="rId97"/>
    <p:sldId id="350" r:id="rId98"/>
    <p:sldId id="352" r:id="rId99"/>
    <p:sldId id="353" r:id="rId100"/>
    <p:sldId id="354" r:id="rId101"/>
    <p:sldId id="356" r:id="rId102"/>
    <p:sldId id="359" r:id="rId103"/>
    <p:sldId id="361" r:id="rId104"/>
    <p:sldId id="362" r:id="rId105"/>
    <p:sldId id="363" r:id="rId106"/>
    <p:sldId id="364" r:id="rId107"/>
    <p:sldId id="365" r:id="rId108"/>
    <p:sldId id="366" r:id="rId109"/>
    <p:sldId id="367" r:id="rId110"/>
    <p:sldId id="368" r:id="rId111"/>
    <p:sldId id="369" r:id="rId112"/>
    <p:sldId id="371" r:id="rId113"/>
    <p:sldId id="372" r:id="rId114"/>
    <p:sldId id="373" r:id="rId115"/>
    <p:sldId id="375" r:id="rId116"/>
    <p:sldId id="381" r:id="rId117"/>
    <p:sldId id="376" r:id="rId118"/>
    <p:sldId id="377" r:id="rId119"/>
    <p:sldId id="379" r:id="rId120"/>
    <p:sldId id="380" r:id="rId121"/>
    <p:sldId id="383" r:id="rId122"/>
    <p:sldId id="385" r:id="rId123"/>
    <p:sldId id="386" r:id="rId124"/>
    <p:sldId id="384" r:id="rId125"/>
    <p:sldId id="387" r:id="rId126"/>
    <p:sldId id="388" r:id="rId127"/>
    <p:sldId id="389" r:id="rId128"/>
    <p:sldId id="390" r:id="rId129"/>
    <p:sldId id="391" r:id="rId130"/>
    <p:sldId id="392" r:id="rId131"/>
    <p:sldId id="394" r:id="rId132"/>
    <p:sldId id="395" r:id="rId133"/>
    <p:sldId id="396"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633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88CA7C-7C11-4338-9DF0-EFE2B88967EE}" type="datetimeFigureOut">
              <a:rPr lang="es-ES" smtClean="0"/>
              <a:t>04/03/2018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39478B-6698-42F0-859B-C6EF40DC2E07}" type="slidenum">
              <a:rPr lang="es-ES" smtClean="0"/>
              <a:t>‹Nº›</a:t>
            </a:fld>
            <a:endParaRPr lang="es-ES" dirty="0"/>
          </a:p>
        </p:txBody>
      </p:sp>
    </p:spTree>
    <p:extLst>
      <p:ext uri="{BB962C8B-B14F-4D97-AF65-F5344CB8AC3E}">
        <p14:creationId xmlns:p14="http://schemas.microsoft.com/office/powerpoint/2010/main" val="49208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 Garden.-BG</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a:t>
            </a:fld>
            <a:endParaRPr lang="es-ES" dirty="0"/>
          </a:p>
        </p:txBody>
      </p:sp>
    </p:spTree>
    <p:extLst>
      <p:ext uri="{BB962C8B-B14F-4D97-AF65-F5344CB8AC3E}">
        <p14:creationId xmlns:p14="http://schemas.microsoft.com/office/powerpoint/2010/main" val="1025564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a:t>
            </a:fld>
            <a:endParaRPr lang="es-ES" dirty="0"/>
          </a:p>
        </p:txBody>
      </p:sp>
    </p:spTree>
    <p:extLst>
      <p:ext uri="{BB962C8B-B14F-4D97-AF65-F5344CB8AC3E}">
        <p14:creationId xmlns:p14="http://schemas.microsoft.com/office/powerpoint/2010/main" val="781125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 </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a:t>
            </a:fld>
            <a:endParaRPr lang="es-ES" dirty="0"/>
          </a:p>
        </p:txBody>
      </p:sp>
    </p:spTree>
    <p:extLst>
      <p:ext uri="{BB962C8B-B14F-4D97-AF65-F5344CB8AC3E}">
        <p14:creationId xmlns:p14="http://schemas.microsoft.com/office/powerpoint/2010/main" val="3109338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 </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13</a:t>
            </a:fld>
            <a:endParaRPr lang="es-ES" dirty="0"/>
          </a:p>
        </p:txBody>
      </p:sp>
    </p:spTree>
    <p:extLst>
      <p:ext uri="{BB962C8B-B14F-4D97-AF65-F5344CB8AC3E}">
        <p14:creationId xmlns:p14="http://schemas.microsoft.com/office/powerpoint/2010/main" val="2903427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 </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14</a:t>
            </a:fld>
            <a:endParaRPr lang="es-ES" dirty="0"/>
          </a:p>
        </p:txBody>
      </p:sp>
    </p:spTree>
    <p:extLst>
      <p:ext uri="{BB962C8B-B14F-4D97-AF65-F5344CB8AC3E}">
        <p14:creationId xmlns:p14="http://schemas.microsoft.com/office/powerpoint/2010/main" val="71142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15</a:t>
            </a:fld>
            <a:endParaRPr lang="es-ES" dirty="0"/>
          </a:p>
        </p:txBody>
      </p:sp>
    </p:spTree>
    <p:extLst>
      <p:ext uri="{BB962C8B-B14F-4D97-AF65-F5344CB8AC3E}">
        <p14:creationId xmlns:p14="http://schemas.microsoft.com/office/powerpoint/2010/main" val="448871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17</a:t>
            </a:fld>
            <a:endParaRPr lang="es-ES" dirty="0"/>
          </a:p>
        </p:txBody>
      </p:sp>
    </p:spTree>
    <p:extLst>
      <p:ext uri="{BB962C8B-B14F-4D97-AF65-F5344CB8AC3E}">
        <p14:creationId xmlns:p14="http://schemas.microsoft.com/office/powerpoint/2010/main" val="1169548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18</a:t>
            </a:fld>
            <a:endParaRPr lang="es-ES" dirty="0"/>
          </a:p>
        </p:txBody>
      </p:sp>
    </p:spTree>
    <p:extLst>
      <p:ext uri="{BB962C8B-B14F-4D97-AF65-F5344CB8AC3E}">
        <p14:creationId xmlns:p14="http://schemas.microsoft.com/office/powerpoint/2010/main" val="90850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19</a:t>
            </a:fld>
            <a:endParaRPr lang="es-ES" dirty="0"/>
          </a:p>
        </p:txBody>
      </p:sp>
    </p:spTree>
    <p:extLst>
      <p:ext uri="{BB962C8B-B14F-4D97-AF65-F5344CB8AC3E}">
        <p14:creationId xmlns:p14="http://schemas.microsoft.com/office/powerpoint/2010/main" val="3363412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20</a:t>
            </a:fld>
            <a:endParaRPr lang="es-ES" dirty="0"/>
          </a:p>
        </p:txBody>
      </p:sp>
    </p:spTree>
    <p:extLst>
      <p:ext uri="{BB962C8B-B14F-4D97-AF65-F5344CB8AC3E}">
        <p14:creationId xmlns:p14="http://schemas.microsoft.com/office/powerpoint/2010/main" val="106441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21</a:t>
            </a:fld>
            <a:endParaRPr lang="es-ES" dirty="0"/>
          </a:p>
        </p:txBody>
      </p:sp>
    </p:spTree>
    <p:extLst>
      <p:ext uri="{BB962C8B-B14F-4D97-AF65-F5344CB8AC3E}">
        <p14:creationId xmlns:p14="http://schemas.microsoft.com/office/powerpoint/2010/main" val="2222708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22</a:t>
            </a:fld>
            <a:endParaRPr lang="es-ES" dirty="0"/>
          </a:p>
        </p:txBody>
      </p:sp>
    </p:spTree>
    <p:extLst>
      <p:ext uri="{BB962C8B-B14F-4D97-AF65-F5344CB8AC3E}">
        <p14:creationId xmlns:p14="http://schemas.microsoft.com/office/powerpoint/2010/main" val="826453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23</a:t>
            </a:fld>
            <a:endParaRPr lang="es-ES" dirty="0"/>
          </a:p>
        </p:txBody>
      </p:sp>
    </p:spTree>
    <p:extLst>
      <p:ext uri="{BB962C8B-B14F-4D97-AF65-F5344CB8AC3E}">
        <p14:creationId xmlns:p14="http://schemas.microsoft.com/office/powerpoint/2010/main" val="177198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24</a:t>
            </a:fld>
            <a:endParaRPr lang="es-ES" dirty="0"/>
          </a:p>
        </p:txBody>
      </p:sp>
    </p:spTree>
    <p:extLst>
      <p:ext uri="{BB962C8B-B14F-4D97-AF65-F5344CB8AC3E}">
        <p14:creationId xmlns:p14="http://schemas.microsoft.com/office/powerpoint/2010/main" val="2927237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25</a:t>
            </a:fld>
            <a:endParaRPr lang="es-ES" dirty="0"/>
          </a:p>
        </p:txBody>
      </p:sp>
    </p:spTree>
    <p:extLst>
      <p:ext uri="{BB962C8B-B14F-4D97-AF65-F5344CB8AC3E}">
        <p14:creationId xmlns:p14="http://schemas.microsoft.com/office/powerpoint/2010/main" val="2243142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Toronto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26</a:t>
            </a:fld>
            <a:endParaRPr lang="es-ES" dirty="0"/>
          </a:p>
        </p:txBody>
      </p:sp>
    </p:spTree>
    <p:extLst>
      <p:ext uri="{BB962C8B-B14F-4D97-AF65-F5344CB8AC3E}">
        <p14:creationId xmlns:p14="http://schemas.microsoft.com/office/powerpoint/2010/main" val="1334105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30</a:t>
            </a:fld>
            <a:endParaRPr lang="es-ES" dirty="0"/>
          </a:p>
        </p:txBody>
      </p:sp>
    </p:spTree>
    <p:extLst>
      <p:ext uri="{BB962C8B-B14F-4D97-AF65-F5344CB8AC3E}">
        <p14:creationId xmlns:p14="http://schemas.microsoft.com/office/powerpoint/2010/main" val="3536564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31</a:t>
            </a:fld>
            <a:endParaRPr lang="es-ES" dirty="0"/>
          </a:p>
        </p:txBody>
      </p:sp>
    </p:spTree>
    <p:extLst>
      <p:ext uri="{BB962C8B-B14F-4D97-AF65-F5344CB8AC3E}">
        <p14:creationId xmlns:p14="http://schemas.microsoft.com/office/powerpoint/2010/main" val="1819923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32</a:t>
            </a:fld>
            <a:endParaRPr lang="es-ES" dirty="0"/>
          </a:p>
        </p:txBody>
      </p:sp>
    </p:spTree>
    <p:extLst>
      <p:ext uri="{BB962C8B-B14F-4D97-AF65-F5344CB8AC3E}">
        <p14:creationId xmlns:p14="http://schemas.microsoft.com/office/powerpoint/2010/main" val="3899539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33</a:t>
            </a:fld>
            <a:endParaRPr lang="es-ES" dirty="0"/>
          </a:p>
        </p:txBody>
      </p:sp>
    </p:spTree>
    <p:extLst>
      <p:ext uri="{BB962C8B-B14F-4D97-AF65-F5344CB8AC3E}">
        <p14:creationId xmlns:p14="http://schemas.microsoft.com/office/powerpoint/2010/main" val="1513677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34</a:t>
            </a:fld>
            <a:endParaRPr lang="es-ES" dirty="0"/>
          </a:p>
        </p:txBody>
      </p:sp>
    </p:spTree>
    <p:extLst>
      <p:ext uri="{BB962C8B-B14F-4D97-AF65-F5344CB8AC3E}">
        <p14:creationId xmlns:p14="http://schemas.microsoft.com/office/powerpoint/2010/main" val="20597459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35</a:t>
            </a:fld>
            <a:endParaRPr lang="es-ES" dirty="0"/>
          </a:p>
        </p:txBody>
      </p:sp>
    </p:spTree>
    <p:extLst>
      <p:ext uri="{BB962C8B-B14F-4D97-AF65-F5344CB8AC3E}">
        <p14:creationId xmlns:p14="http://schemas.microsoft.com/office/powerpoint/2010/main" val="149739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36</a:t>
            </a:fld>
            <a:endParaRPr lang="es-ES" dirty="0"/>
          </a:p>
        </p:txBody>
      </p:sp>
    </p:spTree>
    <p:extLst>
      <p:ext uri="{BB962C8B-B14F-4D97-AF65-F5344CB8AC3E}">
        <p14:creationId xmlns:p14="http://schemas.microsoft.com/office/powerpoint/2010/main" val="2124524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37</a:t>
            </a:fld>
            <a:endParaRPr lang="es-ES" dirty="0"/>
          </a:p>
        </p:txBody>
      </p:sp>
    </p:spTree>
    <p:extLst>
      <p:ext uri="{BB962C8B-B14F-4D97-AF65-F5344CB8AC3E}">
        <p14:creationId xmlns:p14="http://schemas.microsoft.com/office/powerpoint/2010/main" val="2214739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38</a:t>
            </a:fld>
            <a:endParaRPr lang="es-ES" dirty="0"/>
          </a:p>
        </p:txBody>
      </p:sp>
    </p:spTree>
    <p:extLst>
      <p:ext uri="{BB962C8B-B14F-4D97-AF65-F5344CB8AC3E}">
        <p14:creationId xmlns:p14="http://schemas.microsoft.com/office/powerpoint/2010/main" val="3706381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39</a:t>
            </a:fld>
            <a:endParaRPr lang="es-ES" dirty="0"/>
          </a:p>
        </p:txBody>
      </p:sp>
    </p:spTree>
    <p:extLst>
      <p:ext uri="{BB962C8B-B14F-4D97-AF65-F5344CB8AC3E}">
        <p14:creationId xmlns:p14="http://schemas.microsoft.com/office/powerpoint/2010/main" val="3354320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40</a:t>
            </a:fld>
            <a:endParaRPr lang="es-ES" dirty="0"/>
          </a:p>
        </p:txBody>
      </p:sp>
    </p:spTree>
    <p:extLst>
      <p:ext uri="{BB962C8B-B14F-4D97-AF65-F5344CB8AC3E}">
        <p14:creationId xmlns:p14="http://schemas.microsoft.com/office/powerpoint/2010/main" val="1157533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41</a:t>
            </a:fld>
            <a:endParaRPr lang="es-ES" dirty="0"/>
          </a:p>
        </p:txBody>
      </p:sp>
    </p:spTree>
    <p:extLst>
      <p:ext uri="{BB962C8B-B14F-4D97-AF65-F5344CB8AC3E}">
        <p14:creationId xmlns:p14="http://schemas.microsoft.com/office/powerpoint/2010/main" val="1916135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42</a:t>
            </a:fld>
            <a:endParaRPr lang="es-ES" dirty="0"/>
          </a:p>
        </p:txBody>
      </p:sp>
    </p:spTree>
    <p:extLst>
      <p:ext uri="{BB962C8B-B14F-4D97-AF65-F5344CB8AC3E}">
        <p14:creationId xmlns:p14="http://schemas.microsoft.com/office/powerpoint/2010/main" val="34584643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44</a:t>
            </a:fld>
            <a:endParaRPr lang="es-ES" dirty="0"/>
          </a:p>
        </p:txBody>
      </p:sp>
    </p:spTree>
    <p:extLst>
      <p:ext uri="{BB962C8B-B14F-4D97-AF65-F5344CB8AC3E}">
        <p14:creationId xmlns:p14="http://schemas.microsoft.com/office/powerpoint/2010/main" val="11351863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45</a:t>
            </a:fld>
            <a:endParaRPr lang="es-ES" dirty="0"/>
          </a:p>
        </p:txBody>
      </p:sp>
    </p:spTree>
    <p:extLst>
      <p:ext uri="{BB962C8B-B14F-4D97-AF65-F5344CB8AC3E}">
        <p14:creationId xmlns:p14="http://schemas.microsoft.com/office/powerpoint/2010/main" val="3302402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UBC Botanical Garden and Centre for Plant Research.</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46</a:t>
            </a:fld>
            <a:endParaRPr lang="es-ES" dirty="0"/>
          </a:p>
        </p:txBody>
      </p:sp>
    </p:spTree>
    <p:extLst>
      <p:ext uri="{BB962C8B-B14F-4D97-AF65-F5344CB8AC3E}">
        <p14:creationId xmlns:p14="http://schemas.microsoft.com/office/powerpoint/2010/main" val="3820012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Gardens-Logo</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52</a:t>
            </a:fld>
            <a:endParaRPr lang="es-ES" dirty="0"/>
          </a:p>
        </p:txBody>
      </p:sp>
    </p:spTree>
    <p:extLst>
      <p:ext uri="{BB962C8B-B14F-4D97-AF65-F5344CB8AC3E}">
        <p14:creationId xmlns:p14="http://schemas.microsoft.com/office/powerpoint/2010/main" val="2410450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53</a:t>
            </a:fld>
            <a:endParaRPr lang="es-ES" dirty="0"/>
          </a:p>
        </p:txBody>
      </p:sp>
    </p:spTree>
    <p:extLst>
      <p:ext uri="{BB962C8B-B14F-4D97-AF65-F5344CB8AC3E}">
        <p14:creationId xmlns:p14="http://schemas.microsoft.com/office/powerpoint/2010/main" val="1501308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54</a:t>
            </a:fld>
            <a:endParaRPr lang="es-ES" dirty="0"/>
          </a:p>
        </p:txBody>
      </p:sp>
    </p:spTree>
    <p:extLst>
      <p:ext uri="{BB962C8B-B14F-4D97-AF65-F5344CB8AC3E}">
        <p14:creationId xmlns:p14="http://schemas.microsoft.com/office/powerpoint/2010/main" val="4572826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55</a:t>
            </a:fld>
            <a:endParaRPr lang="es-ES" dirty="0"/>
          </a:p>
        </p:txBody>
      </p:sp>
    </p:spTree>
    <p:extLst>
      <p:ext uri="{BB962C8B-B14F-4D97-AF65-F5344CB8AC3E}">
        <p14:creationId xmlns:p14="http://schemas.microsoft.com/office/powerpoint/2010/main" val="1696963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56</a:t>
            </a:fld>
            <a:endParaRPr lang="es-ES" dirty="0"/>
          </a:p>
        </p:txBody>
      </p:sp>
    </p:spTree>
    <p:extLst>
      <p:ext uri="{BB962C8B-B14F-4D97-AF65-F5344CB8AC3E}">
        <p14:creationId xmlns:p14="http://schemas.microsoft.com/office/powerpoint/2010/main" val="791095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57</a:t>
            </a:fld>
            <a:endParaRPr lang="es-ES" dirty="0"/>
          </a:p>
        </p:txBody>
      </p:sp>
    </p:spTree>
    <p:extLst>
      <p:ext uri="{BB962C8B-B14F-4D97-AF65-F5344CB8AC3E}">
        <p14:creationId xmlns:p14="http://schemas.microsoft.com/office/powerpoint/2010/main" val="32377366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59</a:t>
            </a:fld>
            <a:endParaRPr lang="es-ES" dirty="0"/>
          </a:p>
        </p:txBody>
      </p:sp>
    </p:spTree>
    <p:extLst>
      <p:ext uri="{BB962C8B-B14F-4D97-AF65-F5344CB8AC3E}">
        <p14:creationId xmlns:p14="http://schemas.microsoft.com/office/powerpoint/2010/main" val="12099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60</a:t>
            </a:fld>
            <a:endParaRPr lang="es-ES" dirty="0"/>
          </a:p>
        </p:txBody>
      </p:sp>
    </p:spTree>
    <p:extLst>
      <p:ext uri="{BB962C8B-B14F-4D97-AF65-F5344CB8AC3E}">
        <p14:creationId xmlns:p14="http://schemas.microsoft.com/office/powerpoint/2010/main" val="3883861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61</a:t>
            </a:fld>
            <a:endParaRPr lang="es-ES" dirty="0"/>
          </a:p>
        </p:txBody>
      </p:sp>
    </p:spTree>
    <p:extLst>
      <p:ext uri="{BB962C8B-B14F-4D97-AF65-F5344CB8AC3E}">
        <p14:creationId xmlns:p14="http://schemas.microsoft.com/office/powerpoint/2010/main" val="36764563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62</a:t>
            </a:fld>
            <a:endParaRPr lang="es-ES" dirty="0"/>
          </a:p>
        </p:txBody>
      </p:sp>
    </p:spTree>
    <p:extLst>
      <p:ext uri="{BB962C8B-B14F-4D97-AF65-F5344CB8AC3E}">
        <p14:creationId xmlns:p14="http://schemas.microsoft.com/office/powerpoint/2010/main" val="1987037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63</a:t>
            </a:fld>
            <a:endParaRPr lang="es-ES" dirty="0"/>
          </a:p>
        </p:txBody>
      </p:sp>
    </p:spTree>
    <p:extLst>
      <p:ext uri="{BB962C8B-B14F-4D97-AF65-F5344CB8AC3E}">
        <p14:creationId xmlns:p14="http://schemas.microsoft.com/office/powerpoint/2010/main" val="6242162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64</a:t>
            </a:fld>
            <a:endParaRPr lang="es-ES" dirty="0"/>
          </a:p>
        </p:txBody>
      </p:sp>
    </p:spTree>
    <p:extLst>
      <p:ext uri="{BB962C8B-B14F-4D97-AF65-F5344CB8AC3E}">
        <p14:creationId xmlns:p14="http://schemas.microsoft.com/office/powerpoint/2010/main" val="28139783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 Dusen Botanical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65</a:t>
            </a:fld>
            <a:endParaRPr lang="es-ES" dirty="0"/>
          </a:p>
        </p:txBody>
      </p:sp>
    </p:spTree>
    <p:extLst>
      <p:ext uri="{BB962C8B-B14F-4D97-AF65-F5344CB8AC3E}">
        <p14:creationId xmlns:p14="http://schemas.microsoft.com/office/powerpoint/2010/main" val="28135358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66</a:t>
            </a:fld>
            <a:endParaRPr lang="es-ES" dirty="0"/>
          </a:p>
        </p:txBody>
      </p:sp>
    </p:spTree>
    <p:extLst>
      <p:ext uri="{BB962C8B-B14F-4D97-AF65-F5344CB8AC3E}">
        <p14:creationId xmlns:p14="http://schemas.microsoft.com/office/powerpoint/2010/main" val="35593379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67</a:t>
            </a:fld>
            <a:endParaRPr lang="es-ES" dirty="0"/>
          </a:p>
        </p:txBody>
      </p:sp>
    </p:spTree>
    <p:extLst>
      <p:ext uri="{BB962C8B-B14F-4D97-AF65-F5344CB8AC3E}">
        <p14:creationId xmlns:p14="http://schemas.microsoft.com/office/powerpoint/2010/main" val="14277684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68</a:t>
            </a:fld>
            <a:endParaRPr lang="es-ES" dirty="0"/>
          </a:p>
        </p:txBody>
      </p:sp>
    </p:spTree>
    <p:extLst>
      <p:ext uri="{BB962C8B-B14F-4D97-AF65-F5344CB8AC3E}">
        <p14:creationId xmlns:p14="http://schemas.microsoft.com/office/powerpoint/2010/main" val="25324547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69</a:t>
            </a:fld>
            <a:endParaRPr lang="es-ES" dirty="0"/>
          </a:p>
        </p:txBody>
      </p:sp>
    </p:spTree>
    <p:extLst>
      <p:ext uri="{BB962C8B-B14F-4D97-AF65-F5344CB8AC3E}">
        <p14:creationId xmlns:p14="http://schemas.microsoft.com/office/powerpoint/2010/main" val="29332955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70</a:t>
            </a:fld>
            <a:endParaRPr lang="es-ES" dirty="0"/>
          </a:p>
        </p:txBody>
      </p:sp>
    </p:spTree>
    <p:extLst>
      <p:ext uri="{BB962C8B-B14F-4D97-AF65-F5344CB8AC3E}">
        <p14:creationId xmlns:p14="http://schemas.microsoft.com/office/powerpoint/2010/main" val="37409759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71</a:t>
            </a:fld>
            <a:endParaRPr lang="es-ES" dirty="0"/>
          </a:p>
        </p:txBody>
      </p:sp>
    </p:spTree>
    <p:extLst>
      <p:ext uri="{BB962C8B-B14F-4D97-AF65-F5344CB8AC3E}">
        <p14:creationId xmlns:p14="http://schemas.microsoft.com/office/powerpoint/2010/main" val="36184798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72</a:t>
            </a:fld>
            <a:endParaRPr lang="es-ES" dirty="0"/>
          </a:p>
        </p:txBody>
      </p:sp>
    </p:spTree>
    <p:extLst>
      <p:ext uri="{BB962C8B-B14F-4D97-AF65-F5344CB8AC3E}">
        <p14:creationId xmlns:p14="http://schemas.microsoft.com/office/powerpoint/2010/main" val="38415323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73</a:t>
            </a:fld>
            <a:endParaRPr lang="es-ES" dirty="0"/>
          </a:p>
        </p:txBody>
      </p:sp>
    </p:spTree>
    <p:extLst>
      <p:ext uri="{BB962C8B-B14F-4D97-AF65-F5344CB8AC3E}">
        <p14:creationId xmlns:p14="http://schemas.microsoft.com/office/powerpoint/2010/main" val="26289083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Van</a:t>
            </a:r>
            <a:r>
              <a:rPr lang="en-US" baseline="0" dirty="0"/>
              <a:t> Dusen Botanical Garden</a:t>
            </a:r>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74</a:t>
            </a:fld>
            <a:endParaRPr lang="es-ES" dirty="0"/>
          </a:p>
        </p:txBody>
      </p:sp>
    </p:spTree>
    <p:extLst>
      <p:ext uri="{BB962C8B-B14F-4D97-AF65-F5344CB8AC3E}">
        <p14:creationId xmlns:p14="http://schemas.microsoft.com/office/powerpoint/2010/main" val="1629354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75</a:t>
            </a:fld>
            <a:endParaRPr lang="es-ES" dirty="0"/>
          </a:p>
        </p:txBody>
      </p:sp>
    </p:spTree>
    <p:extLst>
      <p:ext uri="{BB962C8B-B14F-4D97-AF65-F5344CB8AC3E}">
        <p14:creationId xmlns:p14="http://schemas.microsoft.com/office/powerpoint/2010/main" val="16245566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76</a:t>
            </a:fld>
            <a:endParaRPr lang="es-ES" dirty="0"/>
          </a:p>
        </p:txBody>
      </p:sp>
    </p:spTree>
    <p:extLst>
      <p:ext uri="{BB962C8B-B14F-4D97-AF65-F5344CB8AC3E}">
        <p14:creationId xmlns:p14="http://schemas.microsoft.com/office/powerpoint/2010/main" val="1879883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77</a:t>
            </a:fld>
            <a:endParaRPr lang="es-ES" dirty="0"/>
          </a:p>
        </p:txBody>
      </p:sp>
    </p:spTree>
    <p:extLst>
      <p:ext uri="{BB962C8B-B14F-4D97-AF65-F5344CB8AC3E}">
        <p14:creationId xmlns:p14="http://schemas.microsoft.com/office/powerpoint/2010/main" val="17593139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78</a:t>
            </a:fld>
            <a:endParaRPr lang="es-ES" dirty="0"/>
          </a:p>
        </p:txBody>
      </p:sp>
    </p:spTree>
    <p:extLst>
      <p:ext uri="{BB962C8B-B14F-4D97-AF65-F5344CB8AC3E}">
        <p14:creationId xmlns:p14="http://schemas.microsoft.com/office/powerpoint/2010/main" val="5799082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79</a:t>
            </a:fld>
            <a:endParaRPr lang="es-ES" dirty="0"/>
          </a:p>
        </p:txBody>
      </p:sp>
    </p:spTree>
    <p:extLst>
      <p:ext uri="{BB962C8B-B14F-4D97-AF65-F5344CB8AC3E}">
        <p14:creationId xmlns:p14="http://schemas.microsoft.com/office/powerpoint/2010/main" val="4144533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80</a:t>
            </a:fld>
            <a:endParaRPr lang="es-ES" dirty="0"/>
          </a:p>
        </p:txBody>
      </p:sp>
    </p:spTree>
    <p:extLst>
      <p:ext uri="{BB962C8B-B14F-4D97-AF65-F5344CB8AC3E}">
        <p14:creationId xmlns:p14="http://schemas.microsoft.com/office/powerpoint/2010/main" val="33125825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81</a:t>
            </a:fld>
            <a:endParaRPr lang="es-ES" dirty="0"/>
          </a:p>
        </p:txBody>
      </p:sp>
    </p:spTree>
    <p:extLst>
      <p:ext uri="{BB962C8B-B14F-4D97-AF65-F5344CB8AC3E}">
        <p14:creationId xmlns:p14="http://schemas.microsoft.com/office/powerpoint/2010/main" val="7651382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82</a:t>
            </a:fld>
            <a:endParaRPr lang="es-ES" dirty="0"/>
          </a:p>
        </p:txBody>
      </p:sp>
    </p:spTree>
    <p:extLst>
      <p:ext uri="{BB962C8B-B14F-4D97-AF65-F5344CB8AC3E}">
        <p14:creationId xmlns:p14="http://schemas.microsoft.com/office/powerpoint/2010/main" val="26725819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83</a:t>
            </a:fld>
            <a:endParaRPr lang="es-ES" dirty="0"/>
          </a:p>
        </p:txBody>
      </p:sp>
    </p:spTree>
    <p:extLst>
      <p:ext uri="{BB962C8B-B14F-4D97-AF65-F5344CB8AC3E}">
        <p14:creationId xmlns:p14="http://schemas.microsoft.com/office/powerpoint/2010/main" val="2871144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84</a:t>
            </a:fld>
            <a:endParaRPr lang="es-ES" dirty="0"/>
          </a:p>
        </p:txBody>
      </p:sp>
    </p:spTree>
    <p:extLst>
      <p:ext uri="{BB962C8B-B14F-4D97-AF65-F5344CB8AC3E}">
        <p14:creationId xmlns:p14="http://schemas.microsoft.com/office/powerpoint/2010/main" val="31481067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85</a:t>
            </a:fld>
            <a:endParaRPr lang="es-ES" dirty="0"/>
          </a:p>
        </p:txBody>
      </p:sp>
    </p:spTree>
    <p:extLst>
      <p:ext uri="{BB962C8B-B14F-4D97-AF65-F5344CB8AC3E}">
        <p14:creationId xmlns:p14="http://schemas.microsoft.com/office/powerpoint/2010/main" val="6881635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86</a:t>
            </a:fld>
            <a:endParaRPr lang="es-ES" dirty="0"/>
          </a:p>
        </p:txBody>
      </p:sp>
    </p:spTree>
    <p:extLst>
      <p:ext uri="{BB962C8B-B14F-4D97-AF65-F5344CB8AC3E}">
        <p14:creationId xmlns:p14="http://schemas.microsoft.com/office/powerpoint/2010/main" val="6492163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87</a:t>
            </a:fld>
            <a:endParaRPr lang="es-ES" dirty="0"/>
          </a:p>
        </p:txBody>
      </p:sp>
    </p:spTree>
    <p:extLst>
      <p:ext uri="{BB962C8B-B14F-4D97-AF65-F5344CB8AC3E}">
        <p14:creationId xmlns:p14="http://schemas.microsoft.com/office/powerpoint/2010/main" val="883724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88</a:t>
            </a:fld>
            <a:endParaRPr lang="es-ES" dirty="0"/>
          </a:p>
        </p:txBody>
      </p:sp>
    </p:spTree>
    <p:extLst>
      <p:ext uri="{BB962C8B-B14F-4D97-AF65-F5344CB8AC3E}">
        <p14:creationId xmlns:p14="http://schemas.microsoft.com/office/powerpoint/2010/main" val="5819075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89</a:t>
            </a:fld>
            <a:endParaRPr lang="es-ES" dirty="0"/>
          </a:p>
        </p:txBody>
      </p:sp>
    </p:spTree>
    <p:extLst>
      <p:ext uri="{BB962C8B-B14F-4D97-AF65-F5344CB8AC3E}">
        <p14:creationId xmlns:p14="http://schemas.microsoft.com/office/powerpoint/2010/main" val="12213906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90</a:t>
            </a:fld>
            <a:endParaRPr lang="es-ES" dirty="0"/>
          </a:p>
        </p:txBody>
      </p:sp>
    </p:spTree>
    <p:extLst>
      <p:ext uri="{BB962C8B-B14F-4D97-AF65-F5344CB8AC3E}">
        <p14:creationId xmlns:p14="http://schemas.microsoft.com/office/powerpoint/2010/main" val="5672393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91</a:t>
            </a:fld>
            <a:endParaRPr lang="es-ES" dirty="0"/>
          </a:p>
        </p:txBody>
      </p:sp>
    </p:spTree>
    <p:extLst>
      <p:ext uri="{BB962C8B-B14F-4D97-AF65-F5344CB8AC3E}">
        <p14:creationId xmlns:p14="http://schemas.microsoft.com/office/powerpoint/2010/main" val="38996793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92</a:t>
            </a:fld>
            <a:endParaRPr lang="es-ES" dirty="0"/>
          </a:p>
        </p:txBody>
      </p:sp>
    </p:spTree>
    <p:extLst>
      <p:ext uri="{BB962C8B-B14F-4D97-AF65-F5344CB8AC3E}">
        <p14:creationId xmlns:p14="http://schemas.microsoft.com/office/powerpoint/2010/main" val="28994985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93</a:t>
            </a:fld>
            <a:endParaRPr lang="es-ES" dirty="0"/>
          </a:p>
        </p:txBody>
      </p:sp>
    </p:spTree>
    <p:extLst>
      <p:ext uri="{BB962C8B-B14F-4D97-AF65-F5344CB8AC3E}">
        <p14:creationId xmlns:p14="http://schemas.microsoft.com/office/powerpoint/2010/main" val="23593669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94</a:t>
            </a:fld>
            <a:endParaRPr lang="es-ES" dirty="0"/>
          </a:p>
        </p:txBody>
      </p:sp>
    </p:spTree>
    <p:extLst>
      <p:ext uri="{BB962C8B-B14F-4D97-AF65-F5344CB8AC3E}">
        <p14:creationId xmlns:p14="http://schemas.microsoft.com/office/powerpoint/2010/main" val="22272492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95</a:t>
            </a:fld>
            <a:endParaRPr lang="es-ES" dirty="0"/>
          </a:p>
        </p:txBody>
      </p:sp>
    </p:spTree>
    <p:extLst>
      <p:ext uri="{BB962C8B-B14F-4D97-AF65-F5344CB8AC3E}">
        <p14:creationId xmlns:p14="http://schemas.microsoft.com/office/powerpoint/2010/main" val="41284915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96</a:t>
            </a:fld>
            <a:endParaRPr lang="es-ES" dirty="0"/>
          </a:p>
        </p:txBody>
      </p:sp>
    </p:spTree>
    <p:extLst>
      <p:ext uri="{BB962C8B-B14F-4D97-AF65-F5344CB8AC3E}">
        <p14:creationId xmlns:p14="http://schemas.microsoft.com/office/powerpoint/2010/main" val="6024989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97</a:t>
            </a:fld>
            <a:endParaRPr lang="es-ES" dirty="0"/>
          </a:p>
        </p:txBody>
      </p:sp>
    </p:spTree>
    <p:extLst>
      <p:ext uri="{BB962C8B-B14F-4D97-AF65-F5344CB8AC3E}">
        <p14:creationId xmlns:p14="http://schemas.microsoft.com/office/powerpoint/2010/main" val="134944317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98</a:t>
            </a:fld>
            <a:endParaRPr lang="es-ES" dirty="0"/>
          </a:p>
        </p:txBody>
      </p:sp>
    </p:spTree>
    <p:extLst>
      <p:ext uri="{BB962C8B-B14F-4D97-AF65-F5344CB8AC3E}">
        <p14:creationId xmlns:p14="http://schemas.microsoft.com/office/powerpoint/2010/main" val="15188857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99</a:t>
            </a:fld>
            <a:endParaRPr lang="es-ES" dirty="0"/>
          </a:p>
        </p:txBody>
      </p:sp>
    </p:spTree>
    <p:extLst>
      <p:ext uri="{BB962C8B-B14F-4D97-AF65-F5344CB8AC3E}">
        <p14:creationId xmlns:p14="http://schemas.microsoft.com/office/powerpoint/2010/main" val="22882932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100</a:t>
            </a:fld>
            <a:endParaRPr lang="es-ES" dirty="0"/>
          </a:p>
        </p:txBody>
      </p:sp>
    </p:spTree>
    <p:extLst>
      <p:ext uri="{BB962C8B-B14F-4D97-AF65-F5344CB8AC3E}">
        <p14:creationId xmlns:p14="http://schemas.microsoft.com/office/powerpoint/2010/main" val="8482291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101</a:t>
            </a:fld>
            <a:endParaRPr lang="es-ES" dirty="0"/>
          </a:p>
        </p:txBody>
      </p:sp>
    </p:spTree>
    <p:extLst>
      <p:ext uri="{BB962C8B-B14F-4D97-AF65-F5344CB8AC3E}">
        <p14:creationId xmlns:p14="http://schemas.microsoft.com/office/powerpoint/2010/main" val="36353296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102</a:t>
            </a:fld>
            <a:endParaRPr lang="es-ES" dirty="0"/>
          </a:p>
        </p:txBody>
      </p:sp>
    </p:spTree>
    <p:extLst>
      <p:ext uri="{BB962C8B-B14F-4D97-AF65-F5344CB8AC3E}">
        <p14:creationId xmlns:p14="http://schemas.microsoft.com/office/powerpoint/2010/main" val="27776408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103</a:t>
            </a:fld>
            <a:endParaRPr lang="es-ES" dirty="0"/>
          </a:p>
        </p:txBody>
      </p:sp>
    </p:spTree>
    <p:extLst>
      <p:ext uri="{BB962C8B-B14F-4D97-AF65-F5344CB8AC3E}">
        <p14:creationId xmlns:p14="http://schemas.microsoft.com/office/powerpoint/2010/main" val="32587737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104</a:t>
            </a:fld>
            <a:endParaRPr lang="es-ES" dirty="0"/>
          </a:p>
        </p:txBody>
      </p:sp>
    </p:spTree>
    <p:extLst>
      <p:ext uri="{BB962C8B-B14F-4D97-AF65-F5344CB8AC3E}">
        <p14:creationId xmlns:p14="http://schemas.microsoft.com/office/powerpoint/2010/main" val="10266801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 Garden.-</a:t>
            </a:r>
          </a:p>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105</a:t>
            </a:fld>
            <a:endParaRPr lang="es-ES" dirty="0"/>
          </a:p>
        </p:txBody>
      </p:sp>
    </p:spTree>
    <p:extLst>
      <p:ext uri="{BB962C8B-B14F-4D97-AF65-F5344CB8AC3E}">
        <p14:creationId xmlns:p14="http://schemas.microsoft.com/office/powerpoint/2010/main" val="14113271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106</a:t>
            </a:fld>
            <a:endParaRPr lang="es-ES" dirty="0"/>
          </a:p>
        </p:txBody>
      </p:sp>
    </p:spTree>
    <p:extLst>
      <p:ext uri="{BB962C8B-B14F-4D97-AF65-F5344CB8AC3E}">
        <p14:creationId xmlns:p14="http://schemas.microsoft.com/office/powerpoint/2010/main" val="12256085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107</a:t>
            </a:fld>
            <a:endParaRPr lang="es-ES" dirty="0"/>
          </a:p>
        </p:txBody>
      </p:sp>
    </p:spTree>
    <p:extLst>
      <p:ext uri="{BB962C8B-B14F-4D97-AF65-F5344CB8AC3E}">
        <p14:creationId xmlns:p14="http://schemas.microsoft.com/office/powerpoint/2010/main" val="16286353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108</a:t>
            </a:fld>
            <a:endParaRPr lang="es-ES" dirty="0"/>
          </a:p>
        </p:txBody>
      </p:sp>
    </p:spTree>
    <p:extLst>
      <p:ext uri="{BB962C8B-B14F-4D97-AF65-F5344CB8AC3E}">
        <p14:creationId xmlns:p14="http://schemas.microsoft.com/office/powerpoint/2010/main" val="32789820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109</a:t>
            </a:fld>
            <a:endParaRPr lang="es-ES" dirty="0"/>
          </a:p>
        </p:txBody>
      </p:sp>
    </p:spTree>
    <p:extLst>
      <p:ext uri="{BB962C8B-B14F-4D97-AF65-F5344CB8AC3E}">
        <p14:creationId xmlns:p14="http://schemas.microsoft.com/office/powerpoint/2010/main" val="160588678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110</a:t>
            </a:fld>
            <a:endParaRPr lang="es-ES" dirty="0"/>
          </a:p>
        </p:txBody>
      </p:sp>
    </p:spTree>
    <p:extLst>
      <p:ext uri="{BB962C8B-B14F-4D97-AF65-F5344CB8AC3E}">
        <p14:creationId xmlns:p14="http://schemas.microsoft.com/office/powerpoint/2010/main" val="176664529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111</a:t>
            </a:fld>
            <a:endParaRPr lang="es-ES" dirty="0"/>
          </a:p>
        </p:txBody>
      </p:sp>
    </p:spTree>
    <p:extLst>
      <p:ext uri="{BB962C8B-B14F-4D97-AF65-F5344CB8AC3E}">
        <p14:creationId xmlns:p14="http://schemas.microsoft.com/office/powerpoint/2010/main" val="323377787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Gardens.-Chinese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112</a:t>
            </a:fld>
            <a:endParaRPr lang="es-ES" dirty="0"/>
          </a:p>
        </p:txBody>
      </p:sp>
    </p:spTree>
    <p:extLst>
      <p:ext uri="{BB962C8B-B14F-4D97-AF65-F5344CB8AC3E}">
        <p14:creationId xmlns:p14="http://schemas.microsoft.com/office/powerpoint/2010/main" val="8926642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Gardens.-Chinese Garden</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113</a:t>
            </a:fld>
            <a:endParaRPr lang="es-ES" dirty="0"/>
          </a:p>
        </p:txBody>
      </p:sp>
    </p:spTree>
    <p:extLst>
      <p:ext uri="{BB962C8B-B14F-4D97-AF65-F5344CB8AC3E}">
        <p14:creationId xmlns:p14="http://schemas.microsoft.com/office/powerpoint/2010/main" val="19258701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114</a:t>
            </a:fld>
            <a:endParaRPr lang="es-ES" dirty="0"/>
          </a:p>
        </p:txBody>
      </p:sp>
    </p:spTree>
    <p:extLst>
      <p:ext uri="{BB962C8B-B14F-4D97-AF65-F5344CB8AC3E}">
        <p14:creationId xmlns:p14="http://schemas.microsoft.com/office/powerpoint/2010/main" val="6943229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115</a:t>
            </a:fld>
            <a:endParaRPr lang="es-ES" dirty="0"/>
          </a:p>
        </p:txBody>
      </p:sp>
    </p:spTree>
    <p:extLst>
      <p:ext uri="{BB962C8B-B14F-4D97-AF65-F5344CB8AC3E}">
        <p14:creationId xmlns:p14="http://schemas.microsoft.com/office/powerpoint/2010/main" val="3703393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116</a:t>
            </a:fld>
            <a:endParaRPr lang="es-ES" dirty="0"/>
          </a:p>
        </p:txBody>
      </p:sp>
    </p:spTree>
    <p:extLst>
      <p:ext uri="{BB962C8B-B14F-4D97-AF65-F5344CB8AC3E}">
        <p14:creationId xmlns:p14="http://schemas.microsoft.com/office/powerpoint/2010/main" val="5205288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117</a:t>
            </a:fld>
            <a:endParaRPr lang="es-ES" dirty="0"/>
          </a:p>
        </p:txBody>
      </p:sp>
    </p:spTree>
    <p:extLst>
      <p:ext uri="{BB962C8B-B14F-4D97-AF65-F5344CB8AC3E}">
        <p14:creationId xmlns:p14="http://schemas.microsoft.com/office/powerpoint/2010/main" val="32011684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118</a:t>
            </a:fld>
            <a:endParaRPr lang="es-ES" dirty="0"/>
          </a:p>
        </p:txBody>
      </p:sp>
    </p:spTree>
    <p:extLst>
      <p:ext uri="{BB962C8B-B14F-4D97-AF65-F5344CB8AC3E}">
        <p14:creationId xmlns:p14="http://schemas.microsoft.com/office/powerpoint/2010/main" val="37170213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119</a:t>
            </a:fld>
            <a:endParaRPr lang="es-ES" dirty="0"/>
          </a:p>
        </p:txBody>
      </p:sp>
    </p:spTree>
    <p:extLst>
      <p:ext uri="{BB962C8B-B14F-4D97-AF65-F5344CB8AC3E}">
        <p14:creationId xmlns:p14="http://schemas.microsoft.com/office/powerpoint/2010/main" val="45677163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120</a:t>
            </a:fld>
            <a:endParaRPr lang="es-ES" dirty="0"/>
          </a:p>
        </p:txBody>
      </p:sp>
    </p:spTree>
    <p:extLst>
      <p:ext uri="{BB962C8B-B14F-4D97-AF65-F5344CB8AC3E}">
        <p14:creationId xmlns:p14="http://schemas.microsoft.com/office/powerpoint/2010/main" val="5412816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121</a:t>
            </a:fld>
            <a:endParaRPr lang="es-ES" dirty="0"/>
          </a:p>
        </p:txBody>
      </p:sp>
    </p:spTree>
    <p:extLst>
      <p:ext uri="{BB962C8B-B14F-4D97-AF65-F5344CB8AC3E}">
        <p14:creationId xmlns:p14="http://schemas.microsoft.com/office/powerpoint/2010/main" val="39211114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122</a:t>
            </a:fld>
            <a:endParaRPr lang="es-ES" dirty="0"/>
          </a:p>
        </p:txBody>
      </p:sp>
    </p:spTree>
    <p:extLst>
      <p:ext uri="{BB962C8B-B14F-4D97-AF65-F5344CB8AC3E}">
        <p14:creationId xmlns:p14="http://schemas.microsoft.com/office/powerpoint/2010/main" val="40571283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123</a:t>
            </a:fld>
            <a:endParaRPr lang="es-ES" dirty="0"/>
          </a:p>
        </p:txBody>
      </p:sp>
    </p:spTree>
    <p:extLst>
      <p:ext uri="{BB962C8B-B14F-4D97-AF65-F5344CB8AC3E}">
        <p14:creationId xmlns:p14="http://schemas.microsoft.com/office/powerpoint/2010/main" val="19075726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124</a:t>
            </a:fld>
            <a:endParaRPr lang="es-ES" dirty="0"/>
          </a:p>
        </p:txBody>
      </p:sp>
    </p:spTree>
    <p:extLst>
      <p:ext uri="{BB962C8B-B14F-4D97-AF65-F5344CB8AC3E}">
        <p14:creationId xmlns:p14="http://schemas.microsoft.com/office/powerpoint/2010/main" val="33155492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125</a:t>
            </a:fld>
            <a:endParaRPr lang="es-ES" dirty="0"/>
          </a:p>
        </p:txBody>
      </p:sp>
    </p:spTree>
    <p:extLst>
      <p:ext uri="{BB962C8B-B14F-4D97-AF65-F5344CB8AC3E}">
        <p14:creationId xmlns:p14="http://schemas.microsoft.com/office/powerpoint/2010/main" val="331573679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126</a:t>
            </a:fld>
            <a:endParaRPr lang="es-ES" dirty="0"/>
          </a:p>
        </p:txBody>
      </p:sp>
    </p:spTree>
    <p:extLst>
      <p:ext uri="{BB962C8B-B14F-4D97-AF65-F5344CB8AC3E}">
        <p14:creationId xmlns:p14="http://schemas.microsoft.com/office/powerpoint/2010/main" val="37104360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127</a:t>
            </a:fld>
            <a:endParaRPr lang="es-ES" dirty="0"/>
          </a:p>
        </p:txBody>
      </p:sp>
    </p:spTree>
    <p:extLst>
      <p:ext uri="{BB962C8B-B14F-4D97-AF65-F5344CB8AC3E}">
        <p14:creationId xmlns:p14="http://schemas.microsoft.com/office/powerpoint/2010/main" val="7385267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128</a:t>
            </a:fld>
            <a:endParaRPr lang="es-ES" dirty="0"/>
          </a:p>
        </p:txBody>
      </p:sp>
    </p:spTree>
    <p:extLst>
      <p:ext uri="{BB962C8B-B14F-4D97-AF65-F5344CB8AC3E}">
        <p14:creationId xmlns:p14="http://schemas.microsoft.com/office/powerpoint/2010/main" val="98007308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129</a:t>
            </a:fld>
            <a:endParaRPr lang="es-ES" dirty="0"/>
          </a:p>
        </p:txBody>
      </p:sp>
    </p:spTree>
    <p:extLst>
      <p:ext uri="{BB962C8B-B14F-4D97-AF65-F5344CB8AC3E}">
        <p14:creationId xmlns:p14="http://schemas.microsoft.com/office/powerpoint/2010/main" val="28824262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130</a:t>
            </a:fld>
            <a:endParaRPr lang="es-ES" dirty="0"/>
          </a:p>
        </p:txBody>
      </p:sp>
    </p:spTree>
    <p:extLst>
      <p:ext uri="{BB962C8B-B14F-4D97-AF65-F5344CB8AC3E}">
        <p14:creationId xmlns:p14="http://schemas.microsoft.com/office/powerpoint/2010/main" val="13986321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131</a:t>
            </a:fld>
            <a:endParaRPr lang="es-ES" dirty="0"/>
          </a:p>
        </p:txBody>
      </p:sp>
    </p:spTree>
    <p:extLst>
      <p:ext uri="{BB962C8B-B14F-4D97-AF65-F5344CB8AC3E}">
        <p14:creationId xmlns:p14="http://schemas.microsoft.com/office/powerpoint/2010/main" val="9915508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132</a:t>
            </a:fld>
            <a:endParaRPr lang="es-ES" dirty="0"/>
          </a:p>
        </p:txBody>
      </p:sp>
    </p:spTree>
    <p:extLst>
      <p:ext uri="{BB962C8B-B14F-4D97-AF65-F5344CB8AC3E}">
        <p14:creationId xmlns:p14="http://schemas.microsoft.com/office/powerpoint/2010/main" val="250436315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Vandusen Botanical Gardens Show</a:t>
            </a:r>
          </a:p>
        </p:txBody>
      </p:sp>
      <p:sp>
        <p:nvSpPr>
          <p:cNvPr id="4" name="3 Marcador de número de diapositiva"/>
          <p:cNvSpPr>
            <a:spLocks noGrp="1"/>
          </p:cNvSpPr>
          <p:nvPr>
            <p:ph type="sldNum" sz="quarter" idx="10"/>
          </p:nvPr>
        </p:nvSpPr>
        <p:spPr/>
        <p:txBody>
          <a:bodyPr/>
          <a:lstStyle/>
          <a:p>
            <a:fld id="{A839478B-6698-42F0-859B-C6EF40DC2E07}" type="slidenum">
              <a:rPr lang="es-ES" smtClean="0"/>
              <a:t>133</a:t>
            </a:fld>
            <a:endParaRPr lang="es-ES" dirty="0"/>
          </a:p>
        </p:txBody>
      </p:sp>
    </p:spTree>
    <p:extLst>
      <p:ext uri="{BB962C8B-B14F-4D97-AF65-F5344CB8AC3E}">
        <p14:creationId xmlns:p14="http://schemas.microsoft.com/office/powerpoint/2010/main" val="423110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41297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44407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1287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765961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5813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66861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7482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86534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47684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9156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1252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3/4/2018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2768965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jpg"/></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240360"/>
          </a:xfrm>
        </p:spPr>
        <p:txBody>
          <a:bodyPr>
            <a:normAutofit/>
          </a:bodyPr>
          <a:lstStyle/>
          <a:p>
            <a:r>
              <a:rPr lang="es-ES" sz="3200" dirty="0"/>
              <a:t>CANADA.-LA VUELTA AL MUNDO EN 885 </a:t>
            </a:r>
            <a:r>
              <a:rPr lang="es-ES" dirty="0"/>
              <a:t>JARDINES Botánicos de Toronto.-UBC Botanical Garden .-Van Dusen Botanical</a:t>
            </a:r>
          </a:p>
        </p:txBody>
      </p:sp>
      <p:sp>
        <p:nvSpPr>
          <p:cNvPr id="3" name="2 Subtítulo"/>
          <p:cNvSpPr>
            <a:spLocks noGrp="1"/>
          </p:cNvSpPr>
          <p:nvPr>
            <p:ph type="subTitle" idx="1"/>
          </p:nvPr>
        </p:nvSpPr>
        <p:spPr>
          <a:xfrm>
            <a:off x="2411760" y="4941168"/>
            <a:ext cx="489654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878322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Toronto Botanic Garden.-TBG</a:t>
            </a:r>
          </a:p>
        </p:txBody>
      </p:sp>
      <p:sp>
        <p:nvSpPr>
          <p:cNvPr id="3" name="2 Marcador de contenido"/>
          <p:cNvSpPr>
            <a:spLocks noGrp="1"/>
          </p:cNvSpPr>
          <p:nvPr>
            <p:ph sz="quarter" idx="1"/>
          </p:nvPr>
        </p:nvSpPr>
        <p:spPr/>
        <p:txBody>
          <a:bodyPr>
            <a:normAutofit lnSpcReduction="10000"/>
          </a:bodyPr>
          <a:lstStyle/>
          <a:p>
            <a:r>
              <a:rPr lang="es-ES" dirty="0"/>
              <a:t>El Jardín Botánico de Toronto (TBG) se encuentra en el 777 Lawrence Avenue East en Leslie Street, en Toronto , Ontario , Canadá . </a:t>
            </a:r>
          </a:p>
          <a:p>
            <a:r>
              <a:rPr lang="es-ES" dirty="0"/>
              <a:t>Denominado "El pequeño jardín con grandes ideas", la TBG es casi cuatro hectáreas y cuenta con 17 temáticas "jardines de la ciudad de tamaño". </a:t>
            </a:r>
          </a:p>
          <a:p>
            <a:r>
              <a:rPr lang="es-ES" dirty="0"/>
              <a:t> Situado en la esquina noreste de los jardines de Edwards , la TBG es una horticultura sin fines de lucro y organización educativa con la misión de conectar a las personas, las plantas y el mundo natural a través de la educación, la inspiración y el liderazgo.</a:t>
            </a:r>
          </a:p>
        </p:txBody>
      </p:sp>
    </p:spTree>
    <p:extLst>
      <p:ext uri="{BB962C8B-B14F-4D97-AF65-F5344CB8AC3E}">
        <p14:creationId xmlns:p14="http://schemas.microsoft.com/office/powerpoint/2010/main" val="2855418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Anteriormente conocido como el Civic Garden Centre de Toronto, el TBG formalmente inaugurado con la designación de un jardín botánico en 2003.</a:t>
            </a:r>
          </a:p>
          <a:p>
            <a:r>
              <a:rPr lang="es-ES" dirty="0"/>
              <a:t>A diferencia de muchos otros grandes jardines botánicos en América del Norte, la TBG no recibe fondos de los gobiernos provinciales o federales, y produce más del 95% de su presupuesto de funcionamiento de la autogeneración de ingresos a través de las cuotas de afiliación, eventos de recaudación de fondos, los ingresos del curso y de la generosidad de los donantes individuales y corporativos.</a:t>
            </a:r>
          </a:p>
          <a:p>
            <a:r>
              <a:rPr lang="es-ES" dirty="0"/>
              <a:t>Aproximadamente cuatro acres conforman los jardines del Jardín Botánico de Toronto, que consta de 17 jardines temáticos. </a:t>
            </a:r>
          </a:p>
        </p:txBody>
      </p:sp>
    </p:spTree>
    <p:extLst>
      <p:ext uri="{BB962C8B-B14F-4D97-AF65-F5344CB8AC3E}">
        <p14:creationId xmlns:p14="http://schemas.microsoft.com/office/powerpoint/2010/main" val="1098675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r>
              <a:rPr lang="es-ES" dirty="0"/>
              <a:t>El último y más grande, además es el sendero del bosque formado por árboles nativos, arbustos, plantas perennes, y un prado de flores silvestres, en representación del bosque de Carolina y las praderas de la sabana nativa de esta región de Toronto. </a:t>
            </a:r>
          </a:p>
          <a:p>
            <a:r>
              <a:rPr lang="es-ES" dirty="0"/>
              <a:t>El siguiente es el impresionante Jardín de entrada , patrocinado por el Club de Jardín de Toronto , diseñado por plantsman Piet Oudolf de los Países Bajos. </a:t>
            </a:r>
          </a:p>
          <a:p>
            <a:r>
              <a:rPr lang="es-ES" dirty="0"/>
              <a:t>Este jardín se compone de plantas perennes y hierbas ornamentales que han sembrado auto-para crear el prado sofisticado que recibe a los visitantes a lo largo de la Entrada Garden Walk. </a:t>
            </a:r>
          </a:p>
          <a:p>
            <a:r>
              <a:rPr lang="es-ES" dirty="0"/>
              <a:t>.</a:t>
            </a:r>
          </a:p>
        </p:txBody>
      </p:sp>
    </p:spTree>
    <p:extLst>
      <p:ext uri="{BB962C8B-B14F-4D97-AF65-F5344CB8AC3E}">
        <p14:creationId xmlns:p14="http://schemas.microsoft.com/office/powerpoint/2010/main" val="792090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TBG, aunque pequeño en superficie, tiene una serie de colecciones de plantas incluyendo hellebores y bulbosas. Una cortina de agua y el canal de agua, son dos características clave que complementan el Patio de llegada y el West View Terrace , respectivamente.</a:t>
            </a:r>
          </a:p>
          <a:p>
            <a:r>
              <a:rPr lang="es-ES" dirty="0"/>
              <a:t>El edificio cuenta con dos techos verdes , una espacio plano plantado con plantas perennes nativas, las otras variedades sedum inclinadas y plantadas con. Parte de la TBG Silver Certificación LEED  incluye la recogida del agua de lluvia a partir de las características del agua, así como la construcción, que se almacena en dos cisternas que se encuentran en las fronteras perennes. Jardín de trabajo personal de un fardo de paja que se arroja también con un techo verde de las plantas perennes nativas.</a:t>
            </a:r>
          </a:p>
        </p:txBody>
      </p:sp>
    </p:spTree>
    <p:extLst>
      <p:ext uri="{BB962C8B-B14F-4D97-AF65-F5344CB8AC3E}">
        <p14:creationId xmlns:p14="http://schemas.microsoft.com/office/powerpoint/2010/main" val="827739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Desde 1998, Jardín botánico de Toronto ha ofrecido una variedad de programas diseñados para estimular la curiosidad de los niños acerca de la naturaleza y la jardinería a través de experiencias prácticas. </a:t>
            </a:r>
          </a:p>
          <a:p>
            <a:r>
              <a:rPr lang="es-ES" dirty="0"/>
              <a:t>Cada año TBG  Kids educa a más de 6000 niños a través de visitas a las escuelas, campamentos de verano y vacaciones de marzo, programas familiares, e iniciativas de divulgación.</a:t>
            </a:r>
          </a:p>
          <a:p>
            <a:r>
              <a:rPr lang="es-ES" dirty="0"/>
              <a:t> Los niños aprenden en el hermoso y único Jardín de Enseñanza, que incorpora las parcelas de demostración y una huerta orgánica sembrada y cosechada por los niños.</a:t>
            </a:r>
          </a:p>
          <a:p>
            <a:r>
              <a:rPr lang="es-ES" dirty="0"/>
              <a:t> La TBG dona producir a partir de la Enseñanza Garden cada año a la Harvest Food Bank North York.</a:t>
            </a:r>
          </a:p>
        </p:txBody>
      </p:sp>
    </p:spTree>
    <p:extLst>
      <p:ext uri="{BB962C8B-B14F-4D97-AF65-F5344CB8AC3E}">
        <p14:creationId xmlns:p14="http://schemas.microsoft.com/office/powerpoint/2010/main" val="3833310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Weston Family Library del TBG es la mayor biblioteca privada hortícola en Canadá. </a:t>
            </a:r>
          </a:p>
          <a:p>
            <a:r>
              <a:rPr lang="es-ES" dirty="0"/>
              <a:t>Los recursos de la biblioteca rodean temas de la horticultura doméstica, tales como el diseño del paisaje, centro de flores, las especies de plantas, hierbas y el cultivo de hortalizas, la agricultura urbana, y muchos otros.</a:t>
            </a:r>
          </a:p>
          <a:p>
            <a:r>
              <a:rPr lang="es-ES" dirty="0"/>
              <a:t> Las colecciones incluyen títulos infantiles, materiales de referencia, revistas y periódicos, DVDs, histórica y libros raros. Sólo los miembros pueden pedir prestado materiales de la Biblioteca Familiar Weston, pero el espacio está abierto al público y cualquier persona puede navegar y utilizar los materiales de la biblioteca.</a:t>
            </a:r>
          </a:p>
          <a:p>
            <a:r>
              <a:rPr lang="es-ES" dirty="0"/>
              <a:t> La biblioteca ofrece cursos y programas para adultos y niños, y cuenta con una galería de arte con exposiciones que gira con temas hortícolas.</a:t>
            </a:r>
          </a:p>
        </p:txBody>
      </p:sp>
    </p:spTree>
    <p:extLst>
      <p:ext uri="{BB962C8B-B14F-4D97-AF65-F5344CB8AC3E}">
        <p14:creationId xmlns:p14="http://schemas.microsoft.com/office/powerpoint/2010/main" val="3821201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Jardín botánico de Toronto ofrece más de 100 cursos al año para adultos en disciplinas relacionadas botánicamente como la jardinería, la horticultura urbana, jardinería en macetas, la apicultura urbana, arte botánico, diseño floral, la naturaleza, la fotografía y el bienestar. </a:t>
            </a:r>
          </a:p>
          <a:p>
            <a:r>
              <a:rPr lang="es-ES" dirty="0"/>
              <a:t>Los eventos especiales incluyen la Serie Horticultura Salón, TBG Lecture Series, Royal York en la azotea Tour y almuerzo, excursiones en autobús, y Crecer, Cook y Series condimento. </a:t>
            </a:r>
          </a:p>
          <a:p>
            <a:r>
              <a:rPr lang="es-ES" dirty="0"/>
              <a:t>Las clases se ofrecen incluyen elementos tales como instrucción al estilo de conferencia, debates, y en muchos casos, a mano de elementos.</a:t>
            </a:r>
          </a:p>
          <a:p>
            <a:r>
              <a:rPr lang="es-ES" dirty="0"/>
              <a:t> </a:t>
            </a:r>
          </a:p>
        </p:txBody>
      </p:sp>
    </p:spTree>
    <p:extLst>
      <p:ext uri="{BB962C8B-B14F-4D97-AF65-F5344CB8AC3E}">
        <p14:creationId xmlns:p14="http://schemas.microsoft.com/office/powerpoint/2010/main" val="3060856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Las ofertas de cursos varían cada temporada, y están diseñados para proporcionar a los miembros de TBG y al público información estacional apropiado para ayudarles en sus propios jardines, así como el cumplimiento de la misión de conectar a las personas con las plantas y el mundo natural.</a:t>
            </a:r>
          </a:p>
          <a:p>
            <a:endParaRPr lang="es-ES" dirty="0"/>
          </a:p>
        </p:txBody>
      </p:sp>
    </p:spTree>
    <p:extLst>
      <p:ext uri="{BB962C8B-B14F-4D97-AF65-F5344CB8AC3E}">
        <p14:creationId xmlns:p14="http://schemas.microsoft.com/office/powerpoint/2010/main" val="4212914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625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4119575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235"/>
            <a:ext cx="9144000" cy="6858000"/>
          </a:xfrm>
          <a:prstGeom prst="rect">
            <a:avLst/>
          </a:prstGeom>
        </p:spPr>
      </p:pic>
    </p:spTree>
    <p:extLst>
      <p:ext uri="{BB962C8B-B14F-4D97-AF65-F5344CB8AC3E}">
        <p14:creationId xmlns:p14="http://schemas.microsoft.com/office/powerpoint/2010/main" val="4113945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2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908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732734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4" y="18184"/>
            <a:ext cx="4638364" cy="6839816"/>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0"/>
            <a:ext cx="4499992" cy="3933056"/>
          </a:xfrm>
          <a:prstGeom prst="rect">
            <a:avLst/>
          </a:prstGeom>
        </p:spPr>
      </p:pic>
    </p:spTree>
    <p:extLst>
      <p:ext uri="{BB962C8B-B14F-4D97-AF65-F5344CB8AC3E}">
        <p14:creationId xmlns:p14="http://schemas.microsoft.com/office/powerpoint/2010/main" val="780437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3019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5028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434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3787432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149706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296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4535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9774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671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06983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035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UBC Botanical Garden and Centre for Plant Research.</a:t>
            </a:r>
            <a:endParaRPr lang="es-ES" dirty="0"/>
          </a:p>
        </p:txBody>
      </p:sp>
      <p:sp>
        <p:nvSpPr>
          <p:cNvPr id="3" name="2 Marcador de contenido"/>
          <p:cNvSpPr>
            <a:spLocks noGrp="1"/>
          </p:cNvSpPr>
          <p:nvPr>
            <p:ph sz="quarter" idx="1"/>
          </p:nvPr>
        </p:nvSpPr>
        <p:spPr/>
        <p:txBody>
          <a:bodyPr>
            <a:normAutofit lnSpcReduction="10000"/>
          </a:bodyPr>
          <a:lstStyle/>
          <a:p>
            <a:r>
              <a:rPr lang="es-ES" dirty="0"/>
              <a:t>Jardín Botánico de la UBC, en la Universidad de British Columbia , fue establecido en 1916 bajo la dirección de John Davidson , Columbia Británica primera provincial 's botánico . Es el más antiguo jardín botánico en una universidad de Canadá .</a:t>
            </a:r>
          </a:p>
          <a:p>
            <a:r>
              <a:rPr lang="es-ES" dirty="0"/>
              <a:t>Las medidas de jardín de aproximadamente 44 hectáreas 440.000 m²  e incluye más de 8.000 tipos diferentes de plantas. </a:t>
            </a:r>
          </a:p>
          <a:p>
            <a:r>
              <a:rPr lang="es-ES" dirty="0"/>
              <a:t>Los visitantes del jardín deben esperar pasar un mínimo de una hora de explorar el jardín. Los jardines incluyen un jardín de Asia, un jardín alpino, un jardín de plantas nativas, un huerto y un jardín físico (medicinales).</a:t>
            </a:r>
          </a:p>
        </p:txBody>
      </p:sp>
    </p:spTree>
    <p:extLst>
      <p:ext uri="{BB962C8B-B14F-4D97-AF65-F5344CB8AC3E}">
        <p14:creationId xmlns:p14="http://schemas.microsoft.com/office/powerpoint/2010/main" val="2917093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2002, el Centro para la Investigación de Plantas UBC se convirtió en el brazo de investigación del Jardín Botánico de la UBC. </a:t>
            </a:r>
          </a:p>
          <a:p>
            <a:r>
              <a:rPr lang="es-ES" dirty="0"/>
              <a:t>El Centro de Investigación de Plantas examina temas como la adaptación de las plantas , la genómica y la fitoquímica . </a:t>
            </a:r>
          </a:p>
          <a:p>
            <a:r>
              <a:rPr lang="es-ES" dirty="0"/>
              <a:t>El Jardín Botánico y el Centro de Investigación de Plantas son ambos englobados en la Facultad de UBC Ciencia .</a:t>
            </a:r>
          </a:p>
          <a:p>
            <a:r>
              <a:rPr lang="es-ES" dirty="0"/>
              <a:t>UBC Botanical Garden también administra el Nitobe Memorial Garden , un jardín japonés tradicional, situado en el campus.</a:t>
            </a:r>
          </a:p>
          <a:p>
            <a:endParaRPr lang="es-ES" dirty="0"/>
          </a:p>
        </p:txBody>
      </p:sp>
    </p:spTree>
    <p:extLst>
      <p:ext uri="{BB962C8B-B14F-4D97-AF65-F5344CB8AC3E}">
        <p14:creationId xmlns:p14="http://schemas.microsoft.com/office/powerpoint/2010/main" val="3557084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4077073"/>
            <a:ext cx="9036495" cy="278092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03475"/>
            <a:ext cx="9323512" cy="4780547"/>
          </a:xfrm>
          <a:prstGeom prst="rect">
            <a:avLst/>
          </a:prstGeom>
        </p:spPr>
      </p:pic>
    </p:spTree>
    <p:extLst>
      <p:ext uri="{BB962C8B-B14F-4D97-AF65-F5344CB8AC3E}">
        <p14:creationId xmlns:p14="http://schemas.microsoft.com/office/powerpoint/2010/main" val="3570414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505056" cy="6858000"/>
          </a:xfrm>
          <a:prstGeom prst="rect">
            <a:avLst/>
          </a:prstGeom>
        </p:spPr>
      </p:pic>
    </p:spTree>
    <p:extLst>
      <p:ext uri="{BB962C8B-B14F-4D97-AF65-F5344CB8AC3E}">
        <p14:creationId xmlns:p14="http://schemas.microsoft.com/office/powerpoint/2010/main" val="2705892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1859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7953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 y="-62219"/>
            <a:ext cx="9112624" cy="7029399"/>
          </a:xfrm>
          <a:prstGeom prst="rect">
            <a:avLst/>
          </a:prstGeom>
        </p:spPr>
      </p:pic>
    </p:spTree>
    <p:extLst>
      <p:ext uri="{BB962C8B-B14F-4D97-AF65-F5344CB8AC3E}">
        <p14:creationId xmlns:p14="http://schemas.microsoft.com/office/powerpoint/2010/main" val="272401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4980" y="0"/>
            <a:ext cx="4109020" cy="333263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4980" y="3212977"/>
            <a:ext cx="4109019" cy="3645024"/>
          </a:xfrm>
          <a:prstGeom prst="rect">
            <a:avLst/>
          </a:prstGeom>
        </p:spPr>
      </p:pic>
    </p:spTree>
    <p:extLst>
      <p:ext uri="{BB962C8B-B14F-4D97-AF65-F5344CB8AC3E}">
        <p14:creationId xmlns:p14="http://schemas.microsoft.com/office/powerpoint/2010/main" val="3409165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24944"/>
            <a:ext cx="9144000" cy="393305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8900"/>
            <a:ext cx="9144000" cy="3517900"/>
          </a:xfrm>
          <a:prstGeom prst="rect">
            <a:avLst/>
          </a:prstGeom>
        </p:spPr>
      </p:pic>
    </p:spTree>
    <p:extLst>
      <p:ext uri="{BB962C8B-B14F-4D97-AF65-F5344CB8AC3E}">
        <p14:creationId xmlns:p14="http://schemas.microsoft.com/office/powerpoint/2010/main" val="38303449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461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9015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162" b="6190"/>
          <a:stretch/>
        </p:blipFill>
        <p:spPr>
          <a:xfrm>
            <a:off x="0" y="0"/>
            <a:ext cx="9144000" cy="6858000"/>
          </a:xfrm>
          <a:prstGeom prst="rect">
            <a:avLst/>
          </a:prstGeom>
        </p:spPr>
      </p:pic>
    </p:spTree>
    <p:extLst>
      <p:ext uri="{BB962C8B-B14F-4D97-AF65-F5344CB8AC3E}">
        <p14:creationId xmlns:p14="http://schemas.microsoft.com/office/powerpoint/2010/main" val="879936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905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60032" cy="3717032"/>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1"/>
            <a:ext cx="4283968" cy="3717032"/>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17032"/>
            <a:ext cx="4932040" cy="3240360"/>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7790" y="3717033"/>
            <a:ext cx="4196209" cy="3140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6740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7139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56248"/>
            <a:ext cx="9144000" cy="42291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55976" cy="265624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2656248"/>
          </a:xfrm>
          <a:prstGeom prst="rect">
            <a:avLst/>
          </a:prstGeom>
        </p:spPr>
      </p:pic>
    </p:spTree>
    <p:extLst>
      <p:ext uri="{BB962C8B-B14F-4D97-AF65-F5344CB8AC3E}">
        <p14:creationId xmlns:p14="http://schemas.microsoft.com/office/powerpoint/2010/main" val="1781550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259132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1615536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71328"/>
            <a:ext cx="9133541" cy="6957392"/>
          </a:xfrm>
          <a:prstGeom prst="rect">
            <a:avLst/>
          </a:prstGeom>
        </p:spPr>
      </p:pic>
    </p:spTree>
    <p:extLst>
      <p:ext uri="{BB962C8B-B14F-4D97-AF65-F5344CB8AC3E}">
        <p14:creationId xmlns:p14="http://schemas.microsoft.com/office/powerpoint/2010/main" val="299510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Van Dusen Botanical Garden</a:t>
            </a:r>
            <a:br>
              <a:rPr lang="es-ES" dirty="0"/>
            </a:br>
            <a:endParaRPr lang="es-ES" dirty="0"/>
          </a:p>
        </p:txBody>
      </p:sp>
      <p:sp>
        <p:nvSpPr>
          <p:cNvPr id="3" name="2 Marcador de contenido"/>
          <p:cNvSpPr>
            <a:spLocks noGrp="1"/>
          </p:cNvSpPr>
          <p:nvPr>
            <p:ph sz="quarter" idx="1"/>
          </p:nvPr>
        </p:nvSpPr>
        <p:spPr/>
        <p:txBody>
          <a:bodyPr>
            <a:normAutofit fontScale="92500"/>
          </a:bodyPr>
          <a:lstStyle/>
          <a:p>
            <a:r>
              <a:rPr lang="es-ES" dirty="0"/>
              <a:t>VanDusen Jardín Botánico está situado en Vancouver , Columbia Británica , Canadá .</a:t>
            </a:r>
          </a:p>
          <a:p>
            <a:r>
              <a:rPr lang="es-ES" dirty="0"/>
              <a:t> Llamado así por el leñador local y filántropo Whitford Julian VanDusen ,ha sido un jardín público, desde su apertura el 30 de agosto de 1975. </a:t>
            </a:r>
          </a:p>
          <a:p>
            <a:r>
              <a:rPr lang="es-ES" dirty="0"/>
              <a:t>El jardín es gestionado por la Junta de Vancouver Park y dirigido por un personal administrativo reforzado por unos 1.600 voluntarios y 9 jardineros a tiempo completo con los internos de temporada.</a:t>
            </a:r>
          </a:p>
          <a:p>
            <a:r>
              <a:rPr lang="es-ES" dirty="0"/>
              <a:t>VanDusen Jardín Botánico está situado en el barrio de Shaughnessy de Vancouver, en la esquina noroeste de la 37 ª y la calle Oak. </a:t>
            </a:r>
          </a:p>
        </p:txBody>
      </p:sp>
    </p:spTree>
    <p:extLst>
      <p:ext uri="{BB962C8B-B14F-4D97-AF65-F5344CB8AC3E}">
        <p14:creationId xmlns:p14="http://schemas.microsoft.com/office/powerpoint/2010/main" val="3205679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El jardín está abierto al público todos los días del año excepto Navidad . Hay cuotas de admisión. </a:t>
            </a:r>
          </a:p>
          <a:p>
            <a:r>
              <a:rPr lang="es-ES" dirty="0"/>
              <a:t>El jardín cubre 22 hectáreas  y muestra  plantas de todo el mundo.</a:t>
            </a:r>
          </a:p>
          <a:p>
            <a:r>
              <a:rPr lang="es-ES" dirty="0"/>
              <a:t>En 1970, la Fundación Vancouver , el gobierno provincial y la ciudad de Vancouver, firmaron un acuerdo para desarrollar un jardín público en una parte de la antigua Shaughnessy Golf Course.</a:t>
            </a:r>
          </a:p>
          <a:p>
            <a:r>
              <a:rPr lang="es-ES" dirty="0"/>
              <a:t> Una decisión temprana no participar en la investigación científica permitió a la canalización de fondos y energía en la construcción del jardín y se libera al personal de la responsabilidad de la construcción de colecciones de investigación o un herbario .</a:t>
            </a:r>
          </a:p>
        </p:txBody>
      </p:sp>
    </p:spTree>
    <p:extLst>
      <p:ext uri="{BB962C8B-B14F-4D97-AF65-F5344CB8AC3E}">
        <p14:creationId xmlns:p14="http://schemas.microsoft.com/office/powerpoint/2010/main" val="32056997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 Sin embargo, hay una biblioteca de referencia especializado en el nuevo edificio (un estándar LEED platino  "edificio vivo" que se inauguró en noviembre de 2011.</a:t>
            </a:r>
          </a:p>
          <a:p>
            <a:r>
              <a:rPr lang="es-ES" dirty="0"/>
              <a:t>El edificio cuenta con una tienda de regalos / jardín, un libro y biblioteca de semillas , un restaurante y una cafetería.</a:t>
            </a:r>
          </a:p>
          <a:p>
            <a:r>
              <a:rPr lang="es-ES" dirty="0"/>
              <a:t>Características especiales en el jardín incluyen tallados tótems , grandes esculturas de piedra, y un pabellón de Corea en el borde de la colección de plantas de Asia. Los niños, en particular, gozan del laberinto situado junto al jardín de la herencia vegetal.</a:t>
            </a:r>
          </a:p>
          <a:p>
            <a:r>
              <a:rPr lang="es-ES" dirty="0"/>
              <a:t>Hortícola, los visitantes encuentran una gran colección de especies e híbridos del rododendro , los cultivares de Fagus sylvatica , así como colecciones de Sorbus , Fraxinus y Magnolia .</a:t>
            </a:r>
          </a:p>
          <a:p>
            <a:endParaRPr lang="es-ES" dirty="0"/>
          </a:p>
        </p:txBody>
      </p:sp>
    </p:spTree>
    <p:extLst>
      <p:ext uri="{BB962C8B-B14F-4D97-AF65-F5344CB8AC3E}">
        <p14:creationId xmlns:p14="http://schemas.microsoft.com/office/powerpoint/2010/main" val="26771631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Plantaciones de nicho especializadas incluyen una Heather jardín, un jardín "negro", una temporada "Laburnum Walk", una postura majestuosa de giganteum sequoiadendron, un estanque de ciprés, un jardín perenne formal, un jardín patrimonio vegetal (de temporada), un jardín de la fragancia (de temporada ) y un gran jardín sino-Himalaya.</a:t>
            </a:r>
          </a:p>
          <a:p>
            <a:r>
              <a:rPr lang="es-ES" dirty="0"/>
              <a:t>VanDusen Jardín Botánico es disfrutado por personas de todas las edades y procedencias. </a:t>
            </a:r>
          </a:p>
          <a:p>
            <a:r>
              <a:rPr lang="es-ES" dirty="0"/>
              <a:t>Los visitantes sólo se puede disfrutar de la pantalla o luchar por una comprensión más profunda de las plantas y sus condiciones de crecimiento. </a:t>
            </a:r>
          </a:p>
        </p:txBody>
      </p:sp>
    </p:spTree>
    <p:extLst>
      <p:ext uri="{BB962C8B-B14F-4D97-AF65-F5344CB8AC3E}">
        <p14:creationId xmlns:p14="http://schemas.microsoft.com/office/powerpoint/2010/main" val="1229364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Muchas de las colecciones de plantas están etiquetadas y dispuestas para demostrar sus relaciones botánicas u orígenes geográficos. Excursiones a pie guiadas gratuitas  se ofrecen diariamente a través de la primavera, el verano y el otoño.</a:t>
            </a:r>
          </a:p>
          <a:p>
            <a:endParaRPr lang="es-ES" dirty="0"/>
          </a:p>
        </p:txBody>
      </p:sp>
    </p:spTree>
    <p:extLst>
      <p:ext uri="{BB962C8B-B14F-4D97-AF65-F5344CB8AC3E}">
        <p14:creationId xmlns:p14="http://schemas.microsoft.com/office/powerpoint/2010/main" val="12533926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324528" cy="7029400"/>
          </a:xfrm>
          <a:prstGeom prst="rect">
            <a:avLst/>
          </a:prstGeom>
        </p:spPr>
      </p:pic>
    </p:spTree>
    <p:extLst>
      <p:ext uri="{BB962C8B-B14F-4D97-AF65-F5344CB8AC3E}">
        <p14:creationId xmlns:p14="http://schemas.microsoft.com/office/powerpoint/2010/main" val="40005351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 y="0"/>
            <a:ext cx="9224682" cy="6858000"/>
          </a:xfrm>
          <a:prstGeom prst="rect">
            <a:avLst/>
          </a:prstGeom>
        </p:spPr>
      </p:pic>
    </p:spTree>
    <p:extLst>
      <p:ext uri="{BB962C8B-B14F-4D97-AF65-F5344CB8AC3E}">
        <p14:creationId xmlns:p14="http://schemas.microsoft.com/office/powerpoint/2010/main" val="500512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11973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7401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22" t="5490" r="3323" b="4118"/>
          <a:stretch/>
        </p:blipFill>
        <p:spPr>
          <a:xfrm>
            <a:off x="0" y="0"/>
            <a:ext cx="9144000" cy="6858000"/>
          </a:xfrm>
          <a:prstGeom prst="rect">
            <a:avLst/>
          </a:prstGeom>
        </p:spPr>
      </p:pic>
    </p:spTree>
    <p:extLst>
      <p:ext uri="{BB962C8B-B14F-4D97-AF65-F5344CB8AC3E}">
        <p14:creationId xmlns:p14="http://schemas.microsoft.com/office/powerpoint/2010/main" val="3271612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439"/>
          <a:stretch/>
        </p:blipFill>
        <p:spPr>
          <a:xfrm>
            <a:off x="0" y="0"/>
            <a:ext cx="9144000" cy="7173416"/>
          </a:xfrm>
          <a:prstGeom prst="rect">
            <a:avLst/>
          </a:prstGeom>
        </p:spPr>
      </p:pic>
    </p:spTree>
    <p:extLst>
      <p:ext uri="{BB962C8B-B14F-4D97-AF65-F5344CB8AC3E}">
        <p14:creationId xmlns:p14="http://schemas.microsoft.com/office/powerpoint/2010/main" val="26851984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22"/>
          <a:stretch/>
        </p:blipFill>
        <p:spPr>
          <a:xfrm>
            <a:off x="0" y="0"/>
            <a:ext cx="9252520" cy="6858000"/>
          </a:xfrm>
          <a:prstGeom prst="rect">
            <a:avLst/>
          </a:prstGeom>
        </p:spPr>
      </p:pic>
    </p:spTree>
    <p:extLst>
      <p:ext uri="{BB962C8B-B14F-4D97-AF65-F5344CB8AC3E}">
        <p14:creationId xmlns:p14="http://schemas.microsoft.com/office/powerpoint/2010/main" val="12697209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02008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726"/>
          <a:stretch/>
        </p:blipFill>
        <p:spPr>
          <a:xfrm>
            <a:off x="0" y="0"/>
            <a:ext cx="9144000" cy="6858000"/>
          </a:xfrm>
          <a:prstGeom prst="rect">
            <a:avLst/>
          </a:prstGeom>
        </p:spPr>
      </p:pic>
    </p:spTree>
    <p:extLst>
      <p:ext uri="{BB962C8B-B14F-4D97-AF65-F5344CB8AC3E}">
        <p14:creationId xmlns:p14="http://schemas.microsoft.com/office/powerpoint/2010/main" val="2105253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00243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37870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6534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411" t="5299" r="3970" b="5299"/>
          <a:stretch/>
        </p:blipFill>
        <p:spPr>
          <a:xfrm>
            <a:off x="0" y="0"/>
            <a:ext cx="9144000" cy="6858000"/>
          </a:xfrm>
          <a:prstGeom prst="rect">
            <a:avLst/>
          </a:prstGeom>
        </p:spPr>
      </p:pic>
    </p:spTree>
    <p:extLst>
      <p:ext uri="{BB962C8B-B14F-4D97-AF65-F5344CB8AC3E}">
        <p14:creationId xmlns:p14="http://schemas.microsoft.com/office/powerpoint/2010/main" val="26269619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624" t="6275" r="3921" b="5687"/>
          <a:stretch/>
        </p:blipFill>
        <p:spPr>
          <a:xfrm>
            <a:off x="0" y="0"/>
            <a:ext cx="9144000" cy="6858000"/>
          </a:xfrm>
          <a:prstGeom prst="rect">
            <a:avLst/>
          </a:prstGeom>
        </p:spPr>
      </p:pic>
    </p:spTree>
    <p:extLst>
      <p:ext uri="{BB962C8B-B14F-4D97-AF65-F5344CB8AC3E}">
        <p14:creationId xmlns:p14="http://schemas.microsoft.com/office/powerpoint/2010/main" val="25176634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623" t="4902" r="3174" b="4902"/>
          <a:stretch/>
        </p:blipFill>
        <p:spPr>
          <a:xfrm>
            <a:off x="0" y="0"/>
            <a:ext cx="9144000" cy="6858000"/>
          </a:xfrm>
          <a:prstGeom prst="rect">
            <a:avLst/>
          </a:prstGeom>
        </p:spPr>
      </p:pic>
    </p:spTree>
    <p:extLst>
      <p:ext uri="{BB962C8B-B14F-4D97-AF65-F5344CB8AC3E}">
        <p14:creationId xmlns:p14="http://schemas.microsoft.com/office/powerpoint/2010/main" val="38249569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26" t="3725" r="3323" b="5294"/>
          <a:stretch/>
        </p:blipFill>
        <p:spPr>
          <a:xfrm>
            <a:off x="0" y="0"/>
            <a:ext cx="9144000" cy="6858000"/>
          </a:xfrm>
          <a:prstGeom prst="rect">
            <a:avLst/>
          </a:prstGeom>
        </p:spPr>
      </p:pic>
    </p:spTree>
    <p:extLst>
      <p:ext uri="{BB962C8B-B14F-4D97-AF65-F5344CB8AC3E}">
        <p14:creationId xmlns:p14="http://schemas.microsoft.com/office/powerpoint/2010/main" val="31882858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201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3831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30938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10"/>
          <a:stretch/>
        </p:blipFill>
        <p:spPr>
          <a:xfrm>
            <a:off x="-180528" y="0"/>
            <a:ext cx="9324528" cy="6858000"/>
          </a:xfrm>
          <a:prstGeom prst="rect">
            <a:avLst/>
          </a:prstGeom>
        </p:spPr>
      </p:pic>
    </p:spTree>
    <p:extLst>
      <p:ext uri="{BB962C8B-B14F-4D97-AF65-F5344CB8AC3E}">
        <p14:creationId xmlns:p14="http://schemas.microsoft.com/office/powerpoint/2010/main" val="40458032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626930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684" t="6666" r="2801" b="5491"/>
          <a:stretch/>
        </p:blipFill>
        <p:spPr>
          <a:xfrm>
            <a:off x="0" y="0"/>
            <a:ext cx="9144000" cy="6858000"/>
          </a:xfrm>
          <a:prstGeom prst="rect">
            <a:avLst/>
          </a:prstGeom>
        </p:spPr>
      </p:pic>
    </p:spTree>
    <p:extLst>
      <p:ext uri="{BB962C8B-B14F-4D97-AF65-F5344CB8AC3E}">
        <p14:creationId xmlns:p14="http://schemas.microsoft.com/office/powerpoint/2010/main" val="41180608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43964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12918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7565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8751453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1"/>
            <a:ext cx="9144000" cy="6855858"/>
          </a:xfrm>
          <a:prstGeom prst="rect">
            <a:avLst/>
          </a:prstGeom>
        </p:spPr>
      </p:pic>
    </p:spTree>
    <p:extLst>
      <p:ext uri="{BB962C8B-B14F-4D97-AF65-F5344CB8AC3E}">
        <p14:creationId xmlns:p14="http://schemas.microsoft.com/office/powerpoint/2010/main" val="33442468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38536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11841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82296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6646082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02655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433048" cy="6957392"/>
          </a:xfrm>
          <a:prstGeom prst="rect">
            <a:avLst/>
          </a:prstGeom>
        </p:spPr>
      </p:pic>
    </p:spTree>
    <p:extLst>
      <p:ext uri="{BB962C8B-B14F-4D97-AF65-F5344CB8AC3E}">
        <p14:creationId xmlns:p14="http://schemas.microsoft.com/office/powerpoint/2010/main" val="30714608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030" t="4510" r="2793"/>
          <a:stretch/>
        </p:blipFill>
        <p:spPr>
          <a:xfrm>
            <a:off x="0" y="0"/>
            <a:ext cx="9144000" cy="6858000"/>
          </a:xfrm>
          <a:prstGeom prst="rect">
            <a:avLst/>
          </a:prstGeom>
        </p:spPr>
      </p:pic>
    </p:spTree>
    <p:extLst>
      <p:ext uri="{BB962C8B-B14F-4D97-AF65-F5344CB8AC3E}">
        <p14:creationId xmlns:p14="http://schemas.microsoft.com/office/powerpoint/2010/main" val="6861450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82402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5295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837832" cy="3456384"/>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2950" y="-72008"/>
            <a:ext cx="4591050" cy="6930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76194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71400"/>
            <a:ext cx="9252520" cy="7029400"/>
          </a:xfrm>
          <a:prstGeom prst="rect">
            <a:avLst/>
          </a:prstGeom>
        </p:spPr>
      </p:pic>
    </p:spTree>
    <p:extLst>
      <p:ext uri="{BB962C8B-B14F-4D97-AF65-F5344CB8AC3E}">
        <p14:creationId xmlns:p14="http://schemas.microsoft.com/office/powerpoint/2010/main" val="25295975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 y="0"/>
            <a:ext cx="9117211" cy="6858000"/>
          </a:xfrm>
          <a:prstGeom prst="rect">
            <a:avLst/>
          </a:prstGeom>
        </p:spPr>
      </p:pic>
    </p:spTree>
    <p:extLst>
      <p:ext uri="{BB962C8B-B14F-4D97-AF65-F5344CB8AC3E}">
        <p14:creationId xmlns:p14="http://schemas.microsoft.com/office/powerpoint/2010/main" val="13506024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02996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681431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144000" cy="7245424"/>
          </a:xfrm>
          <a:prstGeom prst="rect">
            <a:avLst/>
          </a:prstGeom>
        </p:spPr>
      </p:pic>
    </p:spTree>
    <p:extLst>
      <p:ext uri="{BB962C8B-B14F-4D97-AF65-F5344CB8AC3E}">
        <p14:creationId xmlns:p14="http://schemas.microsoft.com/office/powerpoint/2010/main" val="29248020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80" b="7058"/>
          <a:stretch/>
        </p:blipFill>
        <p:spPr>
          <a:xfrm>
            <a:off x="13394" y="0"/>
            <a:ext cx="9224735" cy="6858000"/>
          </a:xfrm>
          <a:prstGeom prst="rect">
            <a:avLst/>
          </a:prstGeom>
        </p:spPr>
      </p:pic>
    </p:spTree>
    <p:extLst>
      <p:ext uri="{BB962C8B-B14F-4D97-AF65-F5344CB8AC3E}">
        <p14:creationId xmlns:p14="http://schemas.microsoft.com/office/powerpoint/2010/main" val="30175766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192368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6464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176" t="5333" r="3765" b="4176"/>
          <a:stretch/>
        </p:blipFill>
        <p:spPr>
          <a:xfrm>
            <a:off x="-108520" y="0"/>
            <a:ext cx="9252520" cy="6858000"/>
          </a:xfrm>
          <a:prstGeom prst="rect">
            <a:avLst/>
          </a:prstGeom>
        </p:spPr>
      </p:pic>
    </p:spTree>
    <p:extLst>
      <p:ext uri="{BB962C8B-B14F-4D97-AF65-F5344CB8AC3E}">
        <p14:creationId xmlns:p14="http://schemas.microsoft.com/office/powerpoint/2010/main" val="429930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294" t="3712" r="4294" b="4407"/>
          <a:stretch/>
        </p:blipFill>
        <p:spPr>
          <a:xfrm>
            <a:off x="0" y="0"/>
            <a:ext cx="9144000" cy="6857999"/>
          </a:xfrm>
          <a:prstGeom prst="rect">
            <a:avLst/>
          </a:prstGeom>
        </p:spPr>
      </p:pic>
    </p:spTree>
    <p:extLst>
      <p:ext uri="{BB962C8B-B14F-4D97-AF65-F5344CB8AC3E}">
        <p14:creationId xmlns:p14="http://schemas.microsoft.com/office/powerpoint/2010/main" val="23319652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98532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20858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458"/>
            <a:ext cx="9144000" cy="6850542"/>
          </a:xfrm>
          <a:prstGeom prst="rect">
            <a:avLst/>
          </a:prstGeom>
        </p:spPr>
      </p:pic>
    </p:spTree>
    <p:extLst>
      <p:ext uri="{BB962C8B-B14F-4D97-AF65-F5344CB8AC3E}">
        <p14:creationId xmlns:p14="http://schemas.microsoft.com/office/powerpoint/2010/main" val="6925312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4839" t="5686" r="3491" b="4706"/>
          <a:stretch/>
        </p:blipFill>
        <p:spPr>
          <a:xfrm>
            <a:off x="0" y="0"/>
            <a:ext cx="9144000" cy="6858000"/>
          </a:xfrm>
          <a:prstGeom prst="rect">
            <a:avLst/>
          </a:prstGeom>
        </p:spPr>
      </p:pic>
    </p:spTree>
    <p:extLst>
      <p:ext uri="{BB962C8B-B14F-4D97-AF65-F5344CB8AC3E}">
        <p14:creationId xmlns:p14="http://schemas.microsoft.com/office/powerpoint/2010/main" val="4049858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59384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67278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908" t="3414" r="3979" b="4218"/>
          <a:stretch/>
        </p:blipFill>
        <p:spPr>
          <a:xfrm>
            <a:off x="0" y="0"/>
            <a:ext cx="9324528" cy="6858000"/>
          </a:xfrm>
          <a:prstGeom prst="rect">
            <a:avLst/>
          </a:prstGeom>
        </p:spPr>
      </p:pic>
    </p:spTree>
    <p:extLst>
      <p:ext uri="{BB962C8B-B14F-4D97-AF65-F5344CB8AC3E}">
        <p14:creationId xmlns:p14="http://schemas.microsoft.com/office/powerpoint/2010/main" val="2232361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957392"/>
          </a:xfrm>
          <a:prstGeom prst="rect">
            <a:avLst/>
          </a:prstGeom>
        </p:spPr>
      </p:pic>
    </p:spTree>
    <p:extLst>
      <p:ext uri="{BB962C8B-B14F-4D97-AF65-F5344CB8AC3E}">
        <p14:creationId xmlns:p14="http://schemas.microsoft.com/office/powerpoint/2010/main" val="31462291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22107064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2517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52392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2451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33212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57775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24560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173251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128792"/>
          </a:xfrm>
          <a:prstGeom prst="rect">
            <a:avLst/>
          </a:prstGeom>
        </p:spPr>
      </p:pic>
    </p:spTree>
    <p:extLst>
      <p:ext uri="{BB962C8B-B14F-4D97-AF65-F5344CB8AC3E}">
        <p14:creationId xmlns:p14="http://schemas.microsoft.com/office/powerpoint/2010/main" val="19682239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17579773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23978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7" y="0"/>
            <a:ext cx="9123725" cy="6858000"/>
          </a:xfrm>
          <a:prstGeom prst="rect">
            <a:avLst/>
          </a:prstGeom>
        </p:spPr>
      </p:pic>
    </p:spTree>
    <p:extLst>
      <p:ext uri="{BB962C8B-B14F-4D97-AF65-F5344CB8AC3E}">
        <p14:creationId xmlns:p14="http://schemas.microsoft.com/office/powerpoint/2010/main" val="13159795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83760"/>
          </a:xfrm>
          <a:prstGeom prst="rect">
            <a:avLst/>
          </a:prstGeom>
        </p:spPr>
      </p:pic>
    </p:spTree>
    <p:extLst>
      <p:ext uri="{BB962C8B-B14F-4D97-AF65-F5344CB8AC3E}">
        <p14:creationId xmlns:p14="http://schemas.microsoft.com/office/powerpoint/2010/main" val="33822646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180" b="5882"/>
          <a:stretch/>
        </p:blipFill>
        <p:spPr>
          <a:xfrm>
            <a:off x="13394" y="0"/>
            <a:ext cx="9224735" cy="7029400"/>
          </a:xfrm>
          <a:prstGeom prst="rect">
            <a:avLst/>
          </a:prstGeom>
        </p:spPr>
      </p:pic>
    </p:spTree>
    <p:extLst>
      <p:ext uri="{BB962C8B-B14F-4D97-AF65-F5344CB8AC3E}">
        <p14:creationId xmlns:p14="http://schemas.microsoft.com/office/powerpoint/2010/main" val="7012507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61393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 b="6666"/>
          <a:stretch/>
        </p:blipFill>
        <p:spPr>
          <a:xfrm>
            <a:off x="13394" y="0"/>
            <a:ext cx="9130606" cy="6858000"/>
          </a:xfrm>
          <a:prstGeom prst="rect">
            <a:avLst/>
          </a:prstGeom>
        </p:spPr>
      </p:pic>
    </p:spTree>
    <p:extLst>
      <p:ext uri="{BB962C8B-B14F-4D97-AF65-F5344CB8AC3E}">
        <p14:creationId xmlns:p14="http://schemas.microsoft.com/office/powerpoint/2010/main" val="26945225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3190323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1180851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6837563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46840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
            <a:ext cx="9144000" cy="6812280"/>
          </a:xfrm>
          <a:prstGeom prst="rect">
            <a:avLst/>
          </a:prstGeom>
        </p:spPr>
      </p:pic>
    </p:spTree>
    <p:extLst>
      <p:ext uri="{BB962C8B-B14F-4D97-AF65-F5344CB8AC3E}">
        <p14:creationId xmlns:p14="http://schemas.microsoft.com/office/powerpoint/2010/main" val="3137745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64279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90" y="0"/>
            <a:ext cx="9102020" cy="6858000"/>
          </a:xfrm>
          <a:prstGeom prst="rect">
            <a:avLst/>
          </a:prstGeom>
        </p:spPr>
      </p:pic>
    </p:spTree>
    <p:extLst>
      <p:ext uri="{BB962C8B-B14F-4D97-AF65-F5344CB8AC3E}">
        <p14:creationId xmlns:p14="http://schemas.microsoft.com/office/powerpoint/2010/main" val="12358933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49630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575590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34543496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105947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45397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106</TotalTime>
  <Words>2196</Words>
  <Application>Microsoft Office PowerPoint</Application>
  <PresentationFormat>Presentación en pantalla (4:3)</PresentationFormat>
  <Paragraphs>277</Paragraphs>
  <Slides>133</Slides>
  <Notes>113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133</vt:i4>
      </vt:variant>
    </vt:vector>
  </HeadingPairs>
  <TitlesOfParts>
    <vt:vector size="138" baseType="lpstr">
      <vt:lpstr>Calibri</vt:lpstr>
      <vt:lpstr>Century Schoolbook</vt:lpstr>
      <vt:lpstr>Wingdings</vt:lpstr>
      <vt:lpstr>Wingdings 2</vt:lpstr>
      <vt:lpstr>Mirador</vt:lpstr>
      <vt:lpstr>CANADA.-LA VUELTA AL MUNDO EN 885 JARDINES Botánicos de Toronto.-UBC Botanical Garden .-Van Dusen Botanical</vt:lpstr>
      <vt:lpstr>Toronto Botanic Garden.-TBG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UBC Botanical Garden and Centre for Plant Research.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Van Dusen Botanical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UNIDOS.-CANADA-LA VUELTA AL MUNDO EN 385 .-Jardines Botanicos de</dc:title>
  <dc:creator>Josep</dc:creator>
  <cp:lastModifiedBy>Usuario</cp:lastModifiedBy>
  <cp:revision>13</cp:revision>
  <dcterms:created xsi:type="dcterms:W3CDTF">2014-03-11T18:12:29Z</dcterms:created>
  <dcterms:modified xsi:type="dcterms:W3CDTF">2018-03-04T17:57:30Z</dcterms:modified>
</cp:coreProperties>
</file>