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1"/>
  </p:notesMasterIdLst>
  <p:sldIdLst>
    <p:sldId id="256" r:id="rId2"/>
    <p:sldId id="257" r:id="rId3"/>
    <p:sldId id="258" r:id="rId4"/>
    <p:sldId id="259" r:id="rId5"/>
    <p:sldId id="36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369" r:id="rId23"/>
    <p:sldId id="370" r:id="rId24"/>
    <p:sldId id="371" r:id="rId25"/>
    <p:sldId id="372" r:id="rId26"/>
    <p:sldId id="276" r:id="rId27"/>
    <p:sldId id="277" r:id="rId28"/>
    <p:sldId id="278" r:id="rId29"/>
    <p:sldId id="279" r:id="rId30"/>
    <p:sldId id="280" r:id="rId31"/>
    <p:sldId id="281" r:id="rId32"/>
    <p:sldId id="373" r:id="rId33"/>
    <p:sldId id="374" r:id="rId34"/>
    <p:sldId id="375" r:id="rId35"/>
    <p:sldId id="376" r:id="rId36"/>
    <p:sldId id="377" r:id="rId37"/>
    <p:sldId id="378" r:id="rId38"/>
    <p:sldId id="379" r:id="rId39"/>
    <p:sldId id="380" r:id="rId40"/>
    <p:sldId id="282" r:id="rId41"/>
    <p:sldId id="283" r:id="rId42"/>
    <p:sldId id="284" r:id="rId43"/>
    <p:sldId id="285" r:id="rId44"/>
    <p:sldId id="286" r:id="rId45"/>
    <p:sldId id="287" r:id="rId46"/>
    <p:sldId id="288" r:id="rId47"/>
    <p:sldId id="382" r:id="rId48"/>
    <p:sldId id="383" r:id="rId49"/>
    <p:sldId id="289" r:id="rId50"/>
    <p:sldId id="290" r:id="rId51"/>
    <p:sldId id="291" r:id="rId52"/>
    <p:sldId id="292" r:id="rId53"/>
    <p:sldId id="293" r:id="rId54"/>
    <p:sldId id="294" r:id="rId55"/>
    <p:sldId id="455" r:id="rId56"/>
    <p:sldId id="456" r:id="rId57"/>
    <p:sldId id="457" r:id="rId58"/>
    <p:sldId id="384" r:id="rId59"/>
    <p:sldId id="386" r:id="rId60"/>
    <p:sldId id="388" r:id="rId61"/>
    <p:sldId id="387" r:id="rId62"/>
    <p:sldId id="389" r:id="rId63"/>
    <p:sldId id="390" r:id="rId64"/>
    <p:sldId id="391" r:id="rId65"/>
    <p:sldId id="392" r:id="rId66"/>
    <p:sldId id="393" r:id="rId67"/>
    <p:sldId id="394" r:id="rId68"/>
    <p:sldId id="395" r:id="rId69"/>
    <p:sldId id="396" r:id="rId70"/>
    <p:sldId id="295" r:id="rId71"/>
    <p:sldId id="397" r:id="rId72"/>
    <p:sldId id="398" r:id="rId73"/>
    <p:sldId id="399" r:id="rId74"/>
    <p:sldId id="400" r:id="rId75"/>
    <p:sldId id="296" r:id="rId76"/>
    <p:sldId id="297" r:id="rId77"/>
    <p:sldId id="401" r:id="rId78"/>
    <p:sldId id="402" r:id="rId79"/>
    <p:sldId id="403" r:id="rId80"/>
    <p:sldId id="404" r:id="rId81"/>
    <p:sldId id="405" r:id="rId82"/>
    <p:sldId id="406" r:id="rId83"/>
    <p:sldId id="407" r:id="rId84"/>
    <p:sldId id="408" r:id="rId85"/>
    <p:sldId id="298" r:id="rId86"/>
    <p:sldId id="299" r:id="rId87"/>
    <p:sldId id="300" r:id="rId88"/>
    <p:sldId id="301" r:id="rId89"/>
    <p:sldId id="302" r:id="rId90"/>
    <p:sldId id="448" r:id="rId91"/>
    <p:sldId id="449" r:id="rId92"/>
    <p:sldId id="450" r:id="rId93"/>
    <p:sldId id="451" r:id="rId94"/>
    <p:sldId id="452" r:id="rId95"/>
    <p:sldId id="453" r:id="rId96"/>
    <p:sldId id="454" r:id="rId97"/>
    <p:sldId id="303" r:id="rId98"/>
    <p:sldId id="304" r:id="rId99"/>
    <p:sldId id="307" r:id="rId100"/>
    <p:sldId id="305" r:id="rId101"/>
    <p:sldId id="409" r:id="rId102"/>
    <p:sldId id="410" r:id="rId103"/>
    <p:sldId id="411" r:id="rId104"/>
    <p:sldId id="306" r:id="rId105"/>
    <p:sldId id="308" r:id="rId106"/>
    <p:sldId id="412" r:id="rId107"/>
    <p:sldId id="413" r:id="rId108"/>
    <p:sldId id="309" r:id="rId109"/>
    <p:sldId id="310" r:id="rId110"/>
    <p:sldId id="414" r:id="rId111"/>
    <p:sldId id="415" r:id="rId112"/>
    <p:sldId id="416" r:id="rId113"/>
    <p:sldId id="417" r:id="rId114"/>
    <p:sldId id="418" r:id="rId115"/>
    <p:sldId id="315" r:id="rId116"/>
    <p:sldId id="311" r:id="rId117"/>
    <p:sldId id="312" r:id="rId118"/>
    <p:sldId id="419" r:id="rId119"/>
    <p:sldId id="420" r:id="rId120"/>
    <p:sldId id="421" r:id="rId121"/>
    <p:sldId id="422" r:id="rId122"/>
    <p:sldId id="423" r:id="rId123"/>
    <p:sldId id="424" r:id="rId124"/>
    <p:sldId id="313" r:id="rId125"/>
    <p:sldId id="314" r:id="rId126"/>
    <p:sldId id="316" r:id="rId127"/>
    <p:sldId id="317" r:id="rId128"/>
    <p:sldId id="425" r:id="rId129"/>
    <p:sldId id="426" r:id="rId130"/>
    <p:sldId id="427" r:id="rId131"/>
    <p:sldId id="428" r:id="rId132"/>
    <p:sldId id="429" r:id="rId133"/>
    <p:sldId id="430" r:id="rId134"/>
    <p:sldId id="431" r:id="rId135"/>
    <p:sldId id="432" r:id="rId136"/>
    <p:sldId id="433" r:id="rId137"/>
    <p:sldId id="434" r:id="rId138"/>
    <p:sldId id="435" r:id="rId139"/>
    <p:sldId id="318" r:id="rId140"/>
    <p:sldId id="319" r:id="rId141"/>
    <p:sldId id="436" r:id="rId142"/>
    <p:sldId id="437" r:id="rId143"/>
    <p:sldId id="320" r:id="rId144"/>
    <p:sldId id="321" r:id="rId145"/>
    <p:sldId id="322" r:id="rId146"/>
    <p:sldId id="323" r:id="rId147"/>
    <p:sldId id="325" r:id="rId148"/>
    <p:sldId id="324" r:id="rId149"/>
    <p:sldId id="326" r:id="rId150"/>
    <p:sldId id="327" r:id="rId151"/>
    <p:sldId id="328" r:id="rId152"/>
    <p:sldId id="438" r:id="rId153"/>
    <p:sldId id="439" r:id="rId154"/>
    <p:sldId id="329" r:id="rId155"/>
    <p:sldId id="330" r:id="rId156"/>
    <p:sldId id="331" r:id="rId157"/>
    <p:sldId id="440" r:id="rId158"/>
    <p:sldId id="441" r:id="rId159"/>
    <p:sldId id="332" r:id="rId160"/>
    <p:sldId id="333" r:id="rId161"/>
    <p:sldId id="442" r:id="rId162"/>
    <p:sldId id="443" r:id="rId163"/>
    <p:sldId id="444" r:id="rId164"/>
    <p:sldId id="446" r:id="rId165"/>
    <p:sldId id="334" r:id="rId166"/>
    <p:sldId id="335" r:id="rId167"/>
    <p:sldId id="336" r:id="rId168"/>
    <p:sldId id="337" r:id="rId169"/>
    <p:sldId id="338" r:id="rId170"/>
    <p:sldId id="445" r:id="rId171"/>
    <p:sldId id="339" r:id="rId172"/>
    <p:sldId id="447" r:id="rId173"/>
    <p:sldId id="340" r:id="rId174"/>
    <p:sldId id="341" r:id="rId175"/>
    <p:sldId id="342" r:id="rId176"/>
    <p:sldId id="343" r:id="rId177"/>
    <p:sldId id="344" r:id="rId178"/>
    <p:sldId id="345" r:id="rId179"/>
    <p:sldId id="346" r:id="rId180"/>
    <p:sldId id="347" r:id="rId181"/>
    <p:sldId id="348" r:id="rId182"/>
    <p:sldId id="350" r:id="rId183"/>
    <p:sldId id="351" r:id="rId184"/>
    <p:sldId id="352" r:id="rId185"/>
    <p:sldId id="355" r:id="rId186"/>
    <p:sldId id="458" r:id="rId187"/>
    <p:sldId id="459" r:id="rId188"/>
    <p:sldId id="460" r:id="rId189"/>
    <p:sldId id="461" r:id="rId190"/>
    <p:sldId id="462" r:id="rId191"/>
    <p:sldId id="353" r:id="rId192"/>
    <p:sldId id="354" r:id="rId193"/>
    <p:sldId id="356" r:id="rId194"/>
    <p:sldId id="358" r:id="rId195"/>
    <p:sldId id="359" r:id="rId196"/>
    <p:sldId id="360" r:id="rId197"/>
    <p:sldId id="361" r:id="rId198"/>
    <p:sldId id="362" r:id="rId199"/>
    <p:sldId id="363" r:id="rId200"/>
    <p:sldId id="364" r:id="rId201"/>
    <p:sldId id="365" r:id="rId202"/>
    <p:sldId id="366" r:id="rId203"/>
    <p:sldId id="367" r:id="rId204"/>
    <p:sldId id="463" r:id="rId205"/>
    <p:sldId id="464" r:id="rId206"/>
    <p:sldId id="465" r:id="rId207"/>
    <p:sldId id="466" r:id="rId208"/>
    <p:sldId id="467" r:id="rId209"/>
    <p:sldId id="468" r:id="rId2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78" autoAdjust="0"/>
    <p:restoredTop sz="90345" autoAdjust="0"/>
  </p:normalViewPr>
  <p:slideViewPr>
    <p:cSldViewPr>
      <p:cViewPr varScale="1">
        <p:scale>
          <a:sx n="100" d="100"/>
          <a:sy n="100" d="100"/>
        </p:scale>
        <p:origin x="1074"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presProps" Target="presProp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B7E9E6-79B0-41CA-A2F4-8EF06F29CC11}" type="datetimeFigureOut">
              <a:rPr lang="es-ES" smtClean="0"/>
              <a:t>23/03/2018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B0A73F-CA1B-49CB-BA81-B61893035081}" type="slidenum">
              <a:rPr lang="es-ES" smtClean="0"/>
              <a:t>‹Nº›</a:t>
            </a:fld>
            <a:endParaRPr lang="es-ES" dirty="0"/>
          </a:p>
        </p:txBody>
      </p:sp>
    </p:spTree>
    <p:extLst>
      <p:ext uri="{BB962C8B-B14F-4D97-AF65-F5344CB8AC3E}">
        <p14:creationId xmlns:p14="http://schemas.microsoft.com/office/powerpoint/2010/main" val="1524456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Adachi_Museum</a:t>
            </a:r>
            <a:r>
              <a:rPr lang="es-ES" baseline="0" dirty="0"/>
              <a:t> </a:t>
            </a:r>
            <a:r>
              <a:rPr lang="es-ES" dirty="0"/>
              <a:t>of</a:t>
            </a:r>
            <a:r>
              <a:rPr lang="es-ES" baseline="0" dirty="0"/>
              <a:t> </a:t>
            </a:r>
            <a:r>
              <a:rPr lang="es-ES" dirty="0"/>
              <a:t>Art</a:t>
            </a:r>
            <a:r>
              <a:rPr lang="es-ES" baseline="0" dirty="0"/>
              <a:t> </a:t>
            </a:r>
            <a:r>
              <a:rPr lang="es-ES" dirty="0"/>
              <a:t>Garden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5</a:t>
            </a:fld>
            <a:endParaRPr lang="es-ES" dirty="0"/>
          </a:p>
        </p:txBody>
      </p:sp>
    </p:spTree>
    <p:extLst>
      <p:ext uri="{BB962C8B-B14F-4D97-AF65-F5344CB8AC3E}">
        <p14:creationId xmlns:p14="http://schemas.microsoft.com/office/powerpoint/2010/main" val="907005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Murin-an,_Kyoto</a:t>
            </a:r>
            <a:r>
              <a:rPr lang="es-ES" dirty="0"/>
              <a:t>_</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9</a:t>
            </a:fld>
            <a:endParaRPr lang="es-ES" dirty="0"/>
          </a:p>
        </p:txBody>
      </p:sp>
    </p:spTree>
    <p:extLst>
      <p:ext uri="{BB962C8B-B14F-4D97-AF65-F5344CB8AC3E}">
        <p14:creationId xmlns:p14="http://schemas.microsoft.com/office/powerpoint/2010/main" val="1318911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Daisen-in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22</a:t>
            </a:fld>
            <a:endParaRPr lang="es-ES" dirty="0"/>
          </a:p>
        </p:txBody>
      </p:sp>
    </p:spTree>
    <p:extLst>
      <p:ext uri="{BB962C8B-B14F-4D97-AF65-F5344CB8AC3E}">
        <p14:creationId xmlns:p14="http://schemas.microsoft.com/office/powerpoint/2010/main" val="896349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Byodo-in_in_Uji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23</a:t>
            </a:fld>
            <a:endParaRPr lang="es-ES" dirty="0"/>
          </a:p>
        </p:txBody>
      </p:sp>
    </p:spTree>
    <p:extLst>
      <p:ext uri="{BB962C8B-B14F-4D97-AF65-F5344CB8AC3E}">
        <p14:creationId xmlns:p14="http://schemas.microsoft.com/office/powerpoint/2010/main" val="3008330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Byodo-in_Uji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24</a:t>
            </a:fld>
            <a:endParaRPr lang="es-ES" dirty="0"/>
          </a:p>
        </p:txBody>
      </p:sp>
    </p:spTree>
    <p:extLst>
      <p:ext uri="{BB962C8B-B14F-4D97-AF65-F5344CB8AC3E}">
        <p14:creationId xmlns:p14="http://schemas.microsoft.com/office/powerpoint/2010/main" val="1168397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Shoin.-Villa Imoerial Katsura</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25</a:t>
            </a:fld>
            <a:endParaRPr lang="es-ES" dirty="0"/>
          </a:p>
        </p:txBody>
      </p:sp>
    </p:spTree>
    <p:extLst>
      <p:ext uri="{BB962C8B-B14F-4D97-AF65-F5344CB8AC3E}">
        <p14:creationId xmlns:p14="http://schemas.microsoft.com/office/powerpoint/2010/main" val="2179661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Ginkaku-ji_after_being_restored_in_2008</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32</a:t>
            </a:fld>
            <a:endParaRPr lang="es-ES" dirty="0"/>
          </a:p>
        </p:txBody>
      </p:sp>
    </p:spTree>
    <p:extLst>
      <p:ext uri="{BB962C8B-B14F-4D97-AF65-F5344CB8AC3E}">
        <p14:creationId xmlns:p14="http://schemas.microsoft.com/office/powerpoint/2010/main" val="3239349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Ginkaku-ji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33</a:t>
            </a:fld>
            <a:endParaRPr lang="es-ES" dirty="0"/>
          </a:p>
        </p:txBody>
      </p:sp>
    </p:spTree>
    <p:extLst>
      <p:ext uri="{BB962C8B-B14F-4D97-AF65-F5344CB8AC3E}">
        <p14:creationId xmlns:p14="http://schemas.microsoft.com/office/powerpoint/2010/main" val="2635625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Kinkaku-ji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34</a:t>
            </a:fld>
            <a:endParaRPr lang="es-ES" dirty="0"/>
          </a:p>
        </p:txBody>
      </p:sp>
    </p:spTree>
    <p:extLst>
      <p:ext uri="{BB962C8B-B14F-4D97-AF65-F5344CB8AC3E}">
        <p14:creationId xmlns:p14="http://schemas.microsoft.com/office/powerpoint/2010/main" val="2188156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Nanzen-ji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35</a:t>
            </a:fld>
            <a:endParaRPr lang="es-ES" dirty="0"/>
          </a:p>
        </p:txBody>
      </p:sp>
    </p:spTree>
    <p:extLst>
      <p:ext uri="{BB962C8B-B14F-4D97-AF65-F5344CB8AC3E}">
        <p14:creationId xmlns:p14="http://schemas.microsoft.com/office/powerpoint/2010/main" val="2669649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Daisen-in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36</a:t>
            </a:fld>
            <a:endParaRPr lang="es-ES" dirty="0"/>
          </a:p>
        </p:txBody>
      </p:sp>
    </p:spTree>
    <p:extLst>
      <p:ext uri="{BB962C8B-B14F-4D97-AF65-F5344CB8AC3E}">
        <p14:creationId xmlns:p14="http://schemas.microsoft.com/office/powerpoint/2010/main" val="1013521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Tenryuji_Kyoto</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37</a:t>
            </a:fld>
            <a:endParaRPr lang="es-ES" dirty="0"/>
          </a:p>
        </p:txBody>
      </p:sp>
    </p:spTree>
    <p:extLst>
      <p:ext uri="{BB962C8B-B14F-4D97-AF65-F5344CB8AC3E}">
        <p14:creationId xmlns:p14="http://schemas.microsoft.com/office/powerpoint/2010/main" val="3376389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Shokin-tei_seen_from_the_Geppa-ro</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38</a:t>
            </a:fld>
            <a:endParaRPr lang="es-ES" dirty="0"/>
          </a:p>
        </p:txBody>
      </p:sp>
    </p:spTree>
    <p:extLst>
      <p:ext uri="{BB962C8B-B14F-4D97-AF65-F5344CB8AC3E}">
        <p14:creationId xmlns:p14="http://schemas.microsoft.com/office/powerpoint/2010/main" val="3656711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Saihou-ji-Moss</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95B0A73F-CA1B-49CB-BA81-B61893035081}" type="slidenum">
              <a:rPr lang="es-ES" smtClean="0"/>
              <a:t>39</a:t>
            </a:fld>
            <a:endParaRPr lang="es-ES" dirty="0"/>
          </a:p>
        </p:txBody>
      </p:sp>
    </p:spTree>
    <p:extLst>
      <p:ext uri="{BB962C8B-B14F-4D97-AF65-F5344CB8AC3E}">
        <p14:creationId xmlns:p14="http://schemas.microsoft.com/office/powerpoint/2010/main" val="2438475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Tokushima_Castle.-Front_Palace_Garden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47</a:t>
            </a:fld>
            <a:endParaRPr lang="es-ES" dirty="0"/>
          </a:p>
        </p:txBody>
      </p:sp>
    </p:spTree>
    <p:extLst>
      <p:ext uri="{BB962C8B-B14F-4D97-AF65-F5344CB8AC3E}">
        <p14:creationId xmlns:p14="http://schemas.microsoft.com/office/powerpoint/2010/main" val="753259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Tokushima_Castle.-Front_Palace_Garden.-Puente</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48</a:t>
            </a:fld>
            <a:endParaRPr lang="es-ES" dirty="0"/>
          </a:p>
        </p:txBody>
      </p:sp>
    </p:spTree>
    <p:extLst>
      <p:ext uri="{BB962C8B-B14F-4D97-AF65-F5344CB8AC3E}">
        <p14:creationId xmlns:p14="http://schemas.microsoft.com/office/powerpoint/2010/main" val="3481057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Koishikawa Korakuen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55</a:t>
            </a:fld>
            <a:endParaRPr lang="es-ES" dirty="0"/>
          </a:p>
        </p:txBody>
      </p:sp>
    </p:spTree>
    <p:extLst>
      <p:ext uri="{BB962C8B-B14F-4D97-AF65-F5344CB8AC3E}">
        <p14:creationId xmlns:p14="http://schemas.microsoft.com/office/powerpoint/2010/main" val="3692634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Koishikawa Korakuen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56</a:t>
            </a:fld>
            <a:endParaRPr lang="es-ES" dirty="0"/>
          </a:p>
        </p:txBody>
      </p:sp>
    </p:spTree>
    <p:extLst>
      <p:ext uri="{BB962C8B-B14F-4D97-AF65-F5344CB8AC3E}">
        <p14:creationId xmlns:p14="http://schemas.microsoft.com/office/powerpoint/2010/main" val="1397089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Koishikawa Korakuen</a:t>
            </a:r>
          </a:p>
          <a:p>
            <a:endParaRPr lang="es-ES" dirty="0"/>
          </a:p>
        </p:txBody>
      </p:sp>
      <p:sp>
        <p:nvSpPr>
          <p:cNvPr id="4" name="3 Marcador de número de diapositiva"/>
          <p:cNvSpPr>
            <a:spLocks noGrp="1"/>
          </p:cNvSpPr>
          <p:nvPr>
            <p:ph type="sldNum" sz="quarter" idx="10"/>
          </p:nvPr>
        </p:nvSpPr>
        <p:spPr/>
        <p:txBody>
          <a:bodyPr/>
          <a:lstStyle/>
          <a:p>
            <a:fld id="{95B0A73F-CA1B-49CB-BA81-B61893035081}" type="slidenum">
              <a:rPr lang="es-ES" smtClean="0"/>
              <a:t>57</a:t>
            </a:fld>
            <a:endParaRPr lang="es-ES" dirty="0"/>
          </a:p>
        </p:txBody>
      </p:sp>
    </p:spTree>
    <p:extLst>
      <p:ext uri="{BB962C8B-B14F-4D97-AF65-F5344CB8AC3E}">
        <p14:creationId xmlns:p14="http://schemas.microsoft.com/office/powerpoint/2010/main" val="959440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Korakuen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58</a:t>
            </a:fld>
            <a:endParaRPr lang="es-ES" dirty="0"/>
          </a:p>
        </p:txBody>
      </p:sp>
    </p:spTree>
    <p:extLst>
      <p:ext uri="{BB962C8B-B14F-4D97-AF65-F5344CB8AC3E}">
        <p14:creationId xmlns:p14="http://schemas.microsoft.com/office/powerpoint/2010/main" val="1178732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Korakuen.-Puente de piedra</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59</a:t>
            </a:fld>
            <a:endParaRPr lang="es-ES" dirty="0"/>
          </a:p>
        </p:txBody>
      </p:sp>
    </p:spTree>
    <p:extLst>
      <p:ext uri="{BB962C8B-B14F-4D97-AF65-F5344CB8AC3E}">
        <p14:creationId xmlns:p14="http://schemas.microsoft.com/office/powerpoint/2010/main" val="4210732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Ritsurin.-Puente de madera</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60</a:t>
            </a:fld>
            <a:endParaRPr lang="es-ES" dirty="0"/>
          </a:p>
        </p:txBody>
      </p:sp>
    </p:spTree>
    <p:extLst>
      <p:ext uri="{BB962C8B-B14F-4D97-AF65-F5344CB8AC3E}">
        <p14:creationId xmlns:p14="http://schemas.microsoft.com/office/powerpoint/2010/main" val="3036177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Ritsurin_park</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61</a:t>
            </a:fld>
            <a:endParaRPr lang="es-ES" dirty="0"/>
          </a:p>
        </p:txBody>
      </p:sp>
    </p:spTree>
    <p:extLst>
      <p:ext uri="{BB962C8B-B14F-4D97-AF65-F5344CB8AC3E}">
        <p14:creationId xmlns:p14="http://schemas.microsoft.com/office/powerpoint/2010/main" val="22528618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Ritsurin_park.</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62</a:t>
            </a:fld>
            <a:endParaRPr lang="es-ES" dirty="0"/>
          </a:p>
        </p:txBody>
      </p:sp>
    </p:spTree>
    <p:extLst>
      <p:ext uri="{BB962C8B-B14F-4D97-AF65-F5344CB8AC3E}">
        <p14:creationId xmlns:p14="http://schemas.microsoft.com/office/powerpoint/2010/main" val="929361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Ritsurin_park.-</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63</a:t>
            </a:fld>
            <a:endParaRPr lang="es-ES" dirty="0"/>
          </a:p>
        </p:txBody>
      </p:sp>
    </p:spTree>
    <p:extLst>
      <p:ext uri="{BB962C8B-B14F-4D97-AF65-F5344CB8AC3E}">
        <p14:creationId xmlns:p14="http://schemas.microsoft.com/office/powerpoint/2010/main" val="15237698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Koishikawa Korakuen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65</a:t>
            </a:fld>
            <a:endParaRPr lang="es-ES" dirty="0"/>
          </a:p>
        </p:txBody>
      </p:sp>
    </p:spTree>
    <p:extLst>
      <p:ext uri="{BB962C8B-B14F-4D97-AF65-F5344CB8AC3E}">
        <p14:creationId xmlns:p14="http://schemas.microsoft.com/office/powerpoint/2010/main" val="118312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Koishikawa Korakuen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66</a:t>
            </a:fld>
            <a:endParaRPr lang="es-ES" dirty="0"/>
          </a:p>
        </p:txBody>
      </p:sp>
    </p:spTree>
    <p:extLst>
      <p:ext uri="{BB962C8B-B14F-4D97-AF65-F5344CB8AC3E}">
        <p14:creationId xmlns:p14="http://schemas.microsoft.com/office/powerpoint/2010/main" val="26027463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Nanzenji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67</a:t>
            </a:fld>
            <a:endParaRPr lang="es-ES" dirty="0"/>
          </a:p>
        </p:txBody>
      </p:sp>
    </p:spTree>
    <p:extLst>
      <p:ext uri="{BB962C8B-B14F-4D97-AF65-F5344CB8AC3E}">
        <p14:creationId xmlns:p14="http://schemas.microsoft.com/office/powerpoint/2010/main" val="19408968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Ninnaji</a:t>
            </a:r>
            <a:r>
              <a:rPr lang="es-ES" baseline="0" dirty="0"/>
              <a:t> </a:t>
            </a:r>
            <a:r>
              <a:rPr lang="es-ES" dirty="0"/>
              <a:t>Kyoto</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68</a:t>
            </a:fld>
            <a:endParaRPr lang="es-ES" dirty="0"/>
          </a:p>
        </p:txBody>
      </p:sp>
    </p:spTree>
    <p:extLst>
      <p:ext uri="{BB962C8B-B14F-4D97-AF65-F5344CB8AC3E}">
        <p14:creationId xmlns:p14="http://schemas.microsoft.com/office/powerpoint/2010/main" val="14676035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Ninnaji</a:t>
            </a:r>
            <a:r>
              <a:rPr lang="es-ES" baseline="0" dirty="0"/>
              <a:t> </a:t>
            </a:r>
            <a:r>
              <a:rPr lang="es-ES" dirty="0"/>
              <a:t>Kyoto</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69</a:t>
            </a:fld>
            <a:endParaRPr lang="es-ES" dirty="0"/>
          </a:p>
        </p:txBody>
      </p:sp>
    </p:spTree>
    <p:extLst>
      <p:ext uri="{BB962C8B-B14F-4D97-AF65-F5344CB8AC3E}">
        <p14:creationId xmlns:p14="http://schemas.microsoft.com/office/powerpoint/2010/main" val="37097349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Murinan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71</a:t>
            </a:fld>
            <a:endParaRPr lang="es-ES" dirty="0"/>
          </a:p>
        </p:txBody>
      </p:sp>
    </p:spTree>
    <p:extLst>
      <p:ext uri="{BB962C8B-B14F-4D97-AF65-F5344CB8AC3E}">
        <p14:creationId xmlns:p14="http://schemas.microsoft.com/office/powerpoint/2010/main" val="2731373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Murinan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72</a:t>
            </a:fld>
            <a:endParaRPr lang="es-ES" dirty="0"/>
          </a:p>
        </p:txBody>
      </p:sp>
    </p:spTree>
    <p:extLst>
      <p:ext uri="{BB962C8B-B14F-4D97-AF65-F5344CB8AC3E}">
        <p14:creationId xmlns:p14="http://schemas.microsoft.com/office/powerpoint/2010/main" val="5682947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Kumamoto_Suizenji-jojuen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73</a:t>
            </a:fld>
            <a:endParaRPr lang="es-ES" dirty="0"/>
          </a:p>
        </p:txBody>
      </p:sp>
    </p:spTree>
    <p:extLst>
      <p:ext uri="{BB962C8B-B14F-4D97-AF65-F5344CB8AC3E}">
        <p14:creationId xmlns:p14="http://schemas.microsoft.com/office/powerpoint/2010/main" val="679012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Kumamoto_Suizenji-Puente</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74</a:t>
            </a:fld>
            <a:endParaRPr lang="es-ES" dirty="0"/>
          </a:p>
        </p:txBody>
      </p:sp>
    </p:spTree>
    <p:extLst>
      <p:ext uri="{BB962C8B-B14F-4D97-AF65-F5344CB8AC3E}">
        <p14:creationId xmlns:p14="http://schemas.microsoft.com/office/powerpoint/2010/main" val="17328189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Adachi_Museum_of_Art</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77</a:t>
            </a:fld>
            <a:endParaRPr lang="es-ES" dirty="0"/>
          </a:p>
        </p:txBody>
      </p:sp>
    </p:spTree>
    <p:extLst>
      <p:ext uri="{BB962C8B-B14F-4D97-AF65-F5344CB8AC3E}">
        <p14:creationId xmlns:p14="http://schemas.microsoft.com/office/powerpoint/2010/main" val="39514784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Awaji Yumebutai .-</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78</a:t>
            </a:fld>
            <a:endParaRPr lang="es-ES" dirty="0"/>
          </a:p>
        </p:txBody>
      </p:sp>
    </p:spTree>
    <p:extLst>
      <p:ext uri="{BB962C8B-B14F-4D97-AF65-F5344CB8AC3E}">
        <p14:creationId xmlns:p14="http://schemas.microsoft.com/office/powerpoint/2010/main" val="41323925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Awaji Yumebutai .-ñ</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79</a:t>
            </a:fld>
            <a:endParaRPr lang="es-ES" dirty="0"/>
          </a:p>
        </p:txBody>
      </p:sp>
    </p:spTree>
    <p:extLst>
      <p:ext uri="{BB962C8B-B14F-4D97-AF65-F5344CB8AC3E}">
        <p14:creationId xmlns:p14="http://schemas.microsoft.com/office/powerpoint/2010/main" val="24301253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Awaji Yumebutai .-ñ</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80</a:t>
            </a:fld>
            <a:endParaRPr lang="es-ES" dirty="0"/>
          </a:p>
        </p:txBody>
      </p:sp>
    </p:spTree>
    <p:extLst>
      <p:ext uri="{BB962C8B-B14F-4D97-AF65-F5344CB8AC3E}">
        <p14:creationId xmlns:p14="http://schemas.microsoft.com/office/powerpoint/2010/main" val="12116880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Toufuku-ji_hojyo3</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81</a:t>
            </a:fld>
            <a:endParaRPr lang="es-ES" dirty="0"/>
          </a:p>
        </p:txBody>
      </p:sp>
    </p:spTree>
    <p:extLst>
      <p:ext uri="{BB962C8B-B14F-4D97-AF65-F5344CB8AC3E}">
        <p14:creationId xmlns:p14="http://schemas.microsoft.com/office/powerpoint/2010/main" val="18905103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Toufuku-ji_hojyo5</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82</a:t>
            </a:fld>
            <a:endParaRPr lang="es-ES" dirty="0"/>
          </a:p>
        </p:txBody>
      </p:sp>
    </p:spTree>
    <p:extLst>
      <p:ext uri="{BB962C8B-B14F-4D97-AF65-F5344CB8AC3E}">
        <p14:creationId xmlns:p14="http://schemas.microsoft.com/office/powerpoint/2010/main" val="1874792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Toufuku-ji_hojyo5</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83</a:t>
            </a:fld>
            <a:endParaRPr lang="es-ES" dirty="0"/>
          </a:p>
        </p:txBody>
      </p:sp>
    </p:spTree>
    <p:extLst>
      <p:ext uri="{BB962C8B-B14F-4D97-AF65-F5344CB8AC3E}">
        <p14:creationId xmlns:p14="http://schemas.microsoft.com/office/powerpoint/2010/main" val="13671452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Toufuku-ji_hojyo5</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84</a:t>
            </a:fld>
            <a:endParaRPr lang="es-ES" dirty="0"/>
          </a:p>
        </p:txBody>
      </p:sp>
    </p:spTree>
    <p:extLst>
      <p:ext uri="{BB962C8B-B14F-4D97-AF65-F5344CB8AC3E}">
        <p14:creationId xmlns:p14="http://schemas.microsoft.com/office/powerpoint/2010/main" val="5416734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Cerramiento de bambu y fuente enTenryuji_Temple </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90</a:t>
            </a:fld>
            <a:endParaRPr lang="es-ES" dirty="0"/>
          </a:p>
        </p:txBody>
      </p:sp>
    </p:spTree>
    <p:extLst>
      <p:ext uri="{BB962C8B-B14F-4D97-AF65-F5344CB8AC3E}">
        <p14:creationId xmlns:p14="http://schemas.microsoft.com/office/powerpoint/2010/main" val="18621958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Horaijima-</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91</a:t>
            </a:fld>
            <a:endParaRPr lang="es-ES" dirty="0"/>
          </a:p>
        </p:txBody>
      </p:sp>
    </p:spTree>
    <p:extLst>
      <p:ext uri="{BB962C8B-B14F-4D97-AF65-F5344CB8AC3E}">
        <p14:creationId xmlns:p14="http://schemas.microsoft.com/office/powerpoint/2010/main" val="5424858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Jingu_Chashitsu.-Casa de te</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92</a:t>
            </a:fld>
            <a:endParaRPr lang="es-ES" dirty="0"/>
          </a:p>
        </p:txBody>
      </p:sp>
    </p:spTree>
    <p:extLst>
      <p:ext uri="{BB962C8B-B14F-4D97-AF65-F5344CB8AC3E}">
        <p14:creationId xmlns:p14="http://schemas.microsoft.com/office/powerpoint/2010/main" val="3138196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Motsuji_yarimizu</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93</a:t>
            </a:fld>
            <a:endParaRPr lang="es-ES" dirty="0"/>
          </a:p>
        </p:txBody>
      </p:sp>
    </p:spTree>
    <p:extLst>
      <p:ext uri="{BB962C8B-B14F-4D97-AF65-F5344CB8AC3E}">
        <p14:creationId xmlns:p14="http://schemas.microsoft.com/office/powerpoint/2010/main" val="88434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Naoshima</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94</a:t>
            </a:fld>
            <a:endParaRPr lang="es-ES" dirty="0"/>
          </a:p>
        </p:txBody>
      </p:sp>
    </p:spTree>
    <p:extLst>
      <p:ext uri="{BB962C8B-B14F-4D97-AF65-F5344CB8AC3E}">
        <p14:creationId xmlns:p14="http://schemas.microsoft.com/office/powerpoint/2010/main" val="30810683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Shichendo.-Jardin</a:t>
            </a:r>
            <a:r>
              <a:rPr lang="es-ES" baseline="0" dirty="0"/>
              <a:t> de Ermita</a:t>
            </a:r>
            <a:endParaRPr lang="es-ES" dirty="0"/>
          </a:p>
        </p:txBody>
      </p:sp>
      <p:sp>
        <p:nvSpPr>
          <p:cNvPr id="4" name="3 Marcador de número de diapositiva"/>
          <p:cNvSpPr>
            <a:spLocks noGrp="1"/>
          </p:cNvSpPr>
          <p:nvPr>
            <p:ph type="sldNum" sz="quarter" idx="10"/>
          </p:nvPr>
        </p:nvSpPr>
        <p:spPr/>
        <p:txBody>
          <a:bodyPr/>
          <a:lstStyle/>
          <a:p>
            <a:fld id="{95B0A73F-CA1B-49CB-BA81-B61893035081}" type="slidenum">
              <a:rPr lang="es-ES" smtClean="0"/>
              <a:t>95</a:t>
            </a:fld>
            <a:endParaRPr lang="es-ES" dirty="0"/>
          </a:p>
        </p:txBody>
      </p:sp>
    </p:spTree>
    <p:extLst>
      <p:ext uri="{BB962C8B-B14F-4D97-AF65-F5344CB8AC3E}">
        <p14:creationId xmlns:p14="http://schemas.microsoft.com/office/powerpoint/2010/main" val="11309278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The_Museum_of_Art_Kochi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96</a:t>
            </a:fld>
            <a:endParaRPr lang="es-ES" dirty="0"/>
          </a:p>
        </p:txBody>
      </p:sp>
    </p:spTree>
    <p:extLst>
      <p:ext uri="{BB962C8B-B14F-4D97-AF65-F5344CB8AC3E}">
        <p14:creationId xmlns:p14="http://schemas.microsoft.com/office/powerpoint/2010/main" val="28665737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Daisen</a:t>
            </a:r>
            <a:r>
              <a:rPr lang="es-ES" baseline="0" dirty="0"/>
              <a:t> in</a:t>
            </a:r>
            <a:endParaRPr lang="es-ES" dirty="0"/>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101</a:t>
            </a:fld>
            <a:endParaRPr lang="es-ES" dirty="0"/>
          </a:p>
        </p:txBody>
      </p:sp>
    </p:spTree>
    <p:extLst>
      <p:ext uri="{BB962C8B-B14F-4D97-AF65-F5344CB8AC3E}">
        <p14:creationId xmlns:p14="http://schemas.microsoft.com/office/powerpoint/2010/main" val="38902964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RyoanJi-Dry_garden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102</a:t>
            </a:fld>
            <a:endParaRPr lang="es-ES" dirty="0"/>
          </a:p>
        </p:txBody>
      </p:sp>
    </p:spTree>
    <p:extLst>
      <p:ext uri="{BB962C8B-B14F-4D97-AF65-F5344CB8AC3E}">
        <p14:creationId xmlns:p14="http://schemas.microsoft.com/office/powerpoint/2010/main" val="11776223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Zuihou-in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103</a:t>
            </a:fld>
            <a:endParaRPr lang="es-ES" dirty="0"/>
          </a:p>
        </p:txBody>
      </p:sp>
    </p:spTree>
    <p:extLst>
      <p:ext uri="{BB962C8B-B14F-4D97-AF65-F5344CB8AC3E}">
        <p14:creationId xmlns:p14="http://schemas.microsoft.com/office/powerpoint/2010/main" val="18088044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Joruriji_Hondo</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106</a:t>
            </a:fld>
            <a:endParaRPr lang="es-ES" dirty="0"/>
          </a:p>
        </p:txBody>
      </p:sp>
    </p:spTree>
    <p:extLst>
      <p:ext uri="{BB962C8B-B14F-4D97-AF65-F5344CB8AC3E}">
        <p14:creationId xmlns:p14="http://schemas.microsoft.com/office/powerpoint/2010/main" val="601313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Heian-jingu_shinen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107</a:t>
            </a:fld>
            <a:endParaRPr lang="es-ES" dirty="0"/>
          </a:p>
        </p:txBody>
      </p:sp>
    </p:spTree>
    <p:extLst>
      <p:ext uri="{BB962C8B-B14F-4D97-AF65-F5344CB8AC3E}">
        <p14:creationId xmlns:p14="http://schemas.microsoft.com/office/powerpoint/2010/main" val="23195651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Heian-jingu_shinen_</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110</a:t>
            </a:fld>
            <a:endParaRPr lang="es-ES" dirty="0"/>
          </a:p>
        </p:txBody>
      </p:sp>
    </p:spTree>
    <p:extLst>
      <p:ext uri="{BB962C8B-B14F-4D97-AF65-F5344CB8AC3E}">
        <p14:creationId xmlns:p14="http://schemas.microsoft.com/office/powerpoint/2010/main" val="24504494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Pavilion_Feniksa.-Puente</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111</a:t>
            </a:fld>
            <a:endParaRPr lang="es-ES" dirty="0"/>
          </a:p>
        </p:txBody>
      </p:sp>
    </p:spTree>
    <p:extLst>
      <p:ext uri="{BB962C8B-B14F-4D97-AF65-F5344CB8AC3E}">
        <p14:creationId xmlns:p14="http://schemas.microsoft.com/office/powerpoint/2010/main" val="2157556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Kumamoto_Suizenji-jojuen.-Puente</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112</a:t>
            </a:fld>
            <a:endParaRPr lang="es-ES" dirty="0"/>
          </a:p>
        </p:txBody>
      </p:sp>
    </p:spTree>
    <p:extLst>
      <p:ext uri="{BB962C8B-B14F-4D97-AF65-F5344CB8AC3E}">
        <p14:creationId xmlns:p14="http://schemas.microsoft.com/office/powerpoint/2010/main" val="23772706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Tenshaen.-Puente rustico</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113</a:t>
            </a:fld>
            <a:endParaRPr lang="es-ES" dirty="0"/>
          </a:p>
        </p:txBody>
      </p:sp>
    </p:spTree>
    <p:extLst>
      <p:ext uri="{BB962C8B-B14F-4D97-AF65-F5344CB8AC3E}">
        <p14:creationId xmlns:p14="http://schemas.microsoft.com/office/powerpoint/2010/main" val="7486641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Sorakuen.-Puente de madera cubierto de tierra y musgo</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114</a:t>
            </a:fld>
            <a:endParaRPr lang="es-ES" dirty="0"/>
          </a:p>
        </p:txBody>
      </p:sp>
    </p:spTree>
    <p:extLst>
      <p:ext uri="{BB962C8B-B14F-4D97-AF65-F5344CB8AC3E}">
        <p14:creationId xmlns:p14="http://schemas.microsoft.com/office/powerpoint/2010/main" val="21362643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Hiroshima Shukkeien Lantern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118</a:t>
            </a:fld>
            <a:endParaRPr lang="es-ES" dirty="0"/>
          </a:p>
        </p:txBody>
      </p:sp>
    </p:spTree>
    <p:extLst>
      <p:ext uri="{BB962C8B-B14F-4D97-AF65-F5344CB8AC3E}">
        <p14:creationId xmlns:p14="http://schemas.microsoft.com/office/powerpoint/2010/main" val="24587580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Kenrokuen.-Piedra de agua</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119</a:t>
            </a:fld>
            <a:endParaRPr lang="es-ES" dirty="0"/>
          </a:p>
        </p:txBody>
      </p:sp>
    </p:spTree>
    <p:extLst>
      <p:ext uri="{BB962C8B-B14F-4D97-AF65-F5344CB8AC3E}">
        <p14:creationId xmlns:p14="http://schemas.microsoft.com/office/powerpoint/2010/main" val="22312224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Kenroku-en-winter-lantern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120</a:t>
            </a:fld>
            <a:endParaRPr lang="es-ES" dirty="0"/>
          </a:p>
        </p:txBody>
      </p:sp>
    </p:spTree>
    <p:extLst>
      <p:ext uri="{BB962C8B-B14F-4D97-AF65-F5344CB8AC3E}">
        <p14:creationId xmlns:p14="http://schemas.microsoft.com/office/powerpoint/2010/main" val="21606472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Kenroku-en</a:t>
            </a:r>
            <a:r>
              <a:rPr lang="es-ES" baseline="0" dirty="0"/>
              <a:t> </a:t>
            </a:r>
            <a:r>
              <a:rPr lang="es-ES" dirty="0"/>
              <a:t>-lantern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121</a:t>
            </a:fld>
            <a:endParaRPr lang="es-ES" dirty="0"/>
          </a:p>
        </p:txBody>
      </p:sp>
    </p:spTree>
    <p:extLst>
      <p:ext uri="{BB962C8B-B14F-4D97-AF65-F5344CB8AC3E}">
        <p14:creationId xmlns:p14="http://schemas.microsoft.com/office/powerpoint/2010/main" val="21927769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Saikyoji.-Piedra de agua</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122</a:t>
            </a:fld>
            <a:endParaRPr lang="es-ES" dirty="0"/>
          </a:p>
        </p:txBody>
      </p:sp>
    </p:spTree>
    <p:extLst>
      <p:ext uri="{BB962C8B-B14F-4D97-AF65-F5344CB8AC3E}">
        <p14:creationId xmlns:p14="http://schemas.microsoft.com/office/powerpoint/2010/main" val="18260872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Tofuku-ji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123</a:t>
            </a:fld>
            <a:endParaRPr lang="es-ES" dirty="0"/>
          </a:p>
        </p:txBody>
      </p:sp>
    </p:spTree>
    <p:extLst>
      <p:ext uri="{BB962C8B-B14F-4D97-AF65-F5344CB8AC3E}">
        <p14:creationId xmlns:p14="http://schemas.microsoft.com/office/powerpoint/2010/main" val="554703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Acer palmatum</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128</a:t>
            </a:fld>
            <a:endParaRPr lang="es-ES" dirty="0"/>
          </a:p>
        </p:txBody>
      </p:sp>
    </p:spTree>
    <p:extLst>
      <p:ext uri="{BB962C8B-B14F-4D97-AF65-F5344CB8AC3E}">
        <p14:creationId xmlns:p14="http://schemas.microsoft.com/office/powerpoint/2010/main" val="24848933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Chionin.-Topiaria japonesa</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129</a:t>
            </a:fld>
            <a:endParaRPr lang="es-ES" dirty="0"/>
          </a:p>
        </p:txBody>
      </p:sp>
    </p:spTree>
    <p:extLst>
      <p:ext uri="{BB962C8B-B14F-4D97-AF65-F5344CB8AC3E}">
        <p14:creationId xmlns:p14="http://schemas.microsoft.com/office/powerpoint/2010/main" val="11053397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Chiran_Samurai_Residence-karikomi esculpidas árboles y arbustos en Chiran Samurai Residence</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130</a:t>
            </a:fld>
            <a:endParaRPr lang="es-ES" dirty="0"/>
          </a:p>
        </p:txBody>
      </p:sp>
    </p:spTree>
    <p:extLst>
      <p:ext uri="{BB962C8B-B14F-4D97-AF65-F5344CB8AC3E}">
        <p14:creationId xmlns:p14="http://schemas.microsoft.com/office/powerpoint/2010/main" val="18153232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Katsurarikyu</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131</a:t>
            </a:fld>
            <a:endParaRPr lang="es-ES" dirty="0"/>
          </a:p>
        </p:txBody>
      </p:sp>
    </p:spTree>
    <p:extLst>
      <p:ext uri="{BB962C8B-B14F-4D97-AF65-F5344CB8AC3E}">
        <p14:creationId xmlns:p14="http://schemas.microsoft.com/office/powerpoint/2010/main" val="5145928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Kenroku-en.-Pinos atirantados</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132</a:t>
            </a:fld>
            <a:endParaRPr lang="es-ES" dirty="0"/>
          </a:p>
        </p:txBody>
      </p:sp>
    </p:spTree>
    <p:extLst>
      <p:ext uri="{BB962C8B-B14F-4D97-AF65-F5344CB8AC3E}">
        <p14:creationId xmlns:p14="http://schemas.microsoft.com/office/powerpoint/2010/main" val="7171591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Momiji_Daigoji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133</a:t>
            </a:fld>
            <a:endParaRPr lang="es-ES" dirty="0"/>
          </a:p>
        </p:txBody>
      </p:sp>
    </p:spTree>
    <p:extLst>
      <p:ext uri="{BB962C8B-B14F-4D97-AF65-F5344CB8AC3E}">
        <p14:creationId xmlns:p14="http://schemas.microsoft.com/office/powerpoint/2010/main" val="313749096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Youkoukan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135</a:t>
            </a:fld>
            <a:endParaRPr lang="es-ES" dirty="0"/>
          </a:p>
        </p:txBody>
      </p:sp>
    </p:spTree>
    <p:extLst>
      <p:ext uri="{BB962C8B-B14F-4D97-AF65-F5344CB8AC3E}">
        <p14:creationId xmlns:p14="http://schemas.microsoft.com/office/powerpoint/2010/main" val="6601870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Yukitsuri-standalone pine-</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136</a:t>
            </a:fld>
            <a:endParaRPr lang="es-ES" dirty="0"/>
          </a:p>
        </p:txBody>
      </p:sp>
    </p:spTree>
    <p:extLst>
      <p:ext uri="{BB962C8B-B14F-4D97-AF65-F5344CB8AC3E}">
        <p14:creationId xmlns:p14="http://schemas.microsoft.com/office/powerpoint/2010/main" val="33844069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Sorakuen.-Azaleas</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137</a:t>
            </a:fld>
            <a:endParaRPr lang="es-ES" dirty="0"/>
          </a:p>
        </p:txBody>
      </p:sp>
    </p:spTree>
    <p:extLst>
      <p:ext uri="{BB962C8B-B14F-4D97-AF65-F5344CB8AC3E}">
        <p14:creationId xmlns:p14="http://schemas.microsoft.com/office/powerpoint/2010/main" val="2158675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Tenryuji Momiji.-Bambu y acer japones </a:t>
            </a:r>
            <a:r>
              <a:rPr lang="es-ES" baseline="0" dirty="0"/>
              <a:t> y </a:t>
            </a:r>
            <a:r>
              <a:rPr lang="es-ES" dirty="0"/>
              <a:t>Enjo-ji_Garden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138</a:t>
            </a:fld>
            <a:endParaRPr lang="es-ES" dirty="0"/>
          </a:p>
        </p:txBody>
      </p:sp>
    </p:spTree>
    <p:extLst>
      <p:ext uri="{BB962C8B-B14F-4D97-AF65-F5344CB8AC3E}">
        <p14:creationId xmlns:p14="http://schemas.microsoft.com/office/powerpoint/2010/main" val="8931291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Six_koi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141</a:t>
            </a:fld>
            <a:endParaRPr lang="es-ES" dirty="0"/>
          </a:p>
        </p:txBody>
      </p:sp>
    </p:spTree>
    <p:extLst>
      <p:ext uri="{BB962C8B-B14F-4D97-AF65-F5344CB8AC3E}">
        <p14:creationId xmlns:p14="http://schemas.microsoft.com/office/powerpoint/2010/main" val="15257889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Onkamikoi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142</a:t>
            </a:fld>
            <a:endParaRPr lang="es-ES" dirty="0"/>
          </a:p>
        </p:txBody>
      </p:sp>
    </p:spTree>
    <p:extLst>
      <p:ext uri="{BB962C8B-B14F-4D97-AF65-F5344CB8AC3E}">
        <p14:creationId xmlns:p14="http://schemas.microsoft.com/office/powerpoint/2010/main" val="77853639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Suizenji_Pond</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152</a:t>
            </a:fld>
            <a:endParaRPr lang="es-ES" dirty="0"/>
          </a:p>
        </p:txBody>
      </p:sp>
    </p:spTree>
    <p:extLst>
      <p:ext uri="{BB962C8B-B14F-4D97-AF65-F5344CB8AC3E}">
        <p14:creationId xmlns:p14="http://schemas.microsoft.com/office/powerpoint/2010/main" val="424759571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Osawaike_spring_Kyoto</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153</a:t>
            </a:fld>
            <a:endParaRPr lang="es-ES" dirty="0"/>
          </a:p>
        </p:txBody>
      </p:sp>
    </p:spTree>
    <p:extLst>
      <p:ext uri="{BB962C8B-B14F-4D97-AF65-F5344CB8AC3E}">
        <p14:creationId xmlns:p14="http://schemas.microsoft.com/office/powerpoint/2010/main" val="326893200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Rosanji Teien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157</a:t>
            </a:fld>
            <a:endParaRPr lang="es-ES" dirty="0"/>
          </a:p>
        </p:txBody>
      </p:sp>
    </p:spTree>
    <p:extLst>
      <p:ext uri="{BB962C8B-B14F-4D97-AF65-F5344CB8AC3E}">
        <p14:creationId xmlns:p14="http://schemas.microsoft.com/office/powerpoint/2010/main" val="73505327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Ryoan-ji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158</a:t>
            </a:fld>
            <a:endParaRPr lang="es-ES" dirty="0"/>
          </a:p>
        </p:txBody>
      </p:sp>
    </p:spTree>
    <p:extLst>
      <p:ext uri="{BB962C8B-B14F-4D97-AF65-F5344CB8AC3E}">
        <p14:creationId xmlns:p14="http://schemas.microsoft.com/office/powerpoint/2010/main" val="22558822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Tsukubai.-Cuenca y Urakuen_tea_garden-Casa de te</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162</a:t>
            </a:fld>
            <a:endParaRPr lang="es-ES" dirty="0"/>
          </a:p>
        </p:txBody>
      </p:sp>
    </p:spTree>
    <p:extLst>
      <p:ext uri="{BB962C8B-B14F-4D97-AF65-F5344CB8AC3E}">
        <p14:creationId xmlns:p14="http://schemas.microsoft.com/office/powerpoint/2010/main" val="16472615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Urakuen_tea_garden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163</a:t>
            </a:fld>
            <a:endParaRPr lang="es-ES" dirty="0"/>
          </a:p>
        </p:txBody>
      </p:sp>
    </p:spTree>
    <p:extLst>
      <p:ext uri="{BB962C8B-B14F-4D97-AF65-F5344CB8AC3E}">
        <p14:creationId xmlns:p14="http://schemas.microsoft.com/office/powerpoint/2010/main" val="26953901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Kenrokuen_hanami_Casa de Te</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164</a:t>
            </a:fld>
            <a:endParaRPr lang="es-ES" dirty="0"/>
          </a:p>
        </p:txBody>
      </p:sp>
    </p:spTree>
    <p:extLst>
      <p:ext uri="{BB962C8B-B14F-4D97-AF65-F5344CB8AC3E}">
        <p14:creationId xmlns:p14="http://schemas.microsoft.com/office/powerpoint/2010/main" val="40797349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Shima-Tsuboniwa.-Jardin de Patio</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170</a:t>
            </a:fld>
            <a:endParaRPr lang="es-ES" dirty="0"/>
          </a:p>
        </p:txBody>
      </p:sp>
    </p:spTree>
    <p:extLst>
      <p:ext uri="{BB962C8B-B14F-4D97-AF65-F5344CB8AC3E}">
        <p14:creationId xmlns:p14="http://schemas.microsoft.com/office/powerpoint/2010/main" val="36055763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Shisen-do.-Jardin Ermita</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172</a:t>
            </a:fld>
            <a:endParaRPr lang="es-ES" dirty="0"/>
          </a:p>
        </p:txBody>
      </p:sp>
    </p:spTree>
    <p:extLst>
      <p:ext uri="{BB962C8B-B14F-4D97-AF65-F5344CB8AC3E}">
        <p14:creationId xmlns:p14="http://schemas.microsoft.com/office/powerpoint/2010/main" val="17367664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Koishikawa.-</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186</a:t>
            </a:fld>
            <a:endParaRPr lang="es-ES" dirty="0"/>
          </a:p>
        </p:txBody>
      </p:sp>
    </p:spTree>
    <p:extLst>
      <p:ext uri="{BB962C8B-B14F-4D97-AF65-F5344CB8AC3E}">
        <p14:creationId xmlns:p14="http://schemas.microsoft.com/office/powerpoint/2010/main" val="348681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Koishikawa Korakuen </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187</a:t>
            </a:fld>
            <a:endParaRPr lang="es-ES" dirty="0"/>
          </a:p>
        </p:txBody>
      </p:sp>
    </p:spTree>
    <p:extLst>
      <p:ext uri="{BB962C8B-B14F-4D97-AF65-F5344CB8AC3E}">
        <p14:creationId xmlns:p14="http://schemas.microsoft.com/office/powerpoint/2010/main" val="20625441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Japanese_Tea_Garden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188</a:t>
            </a:fld>
            <a:endParaRPr lang="es-ES" dirty="0"/>
          </a:p>
        </p:txBody>
      </p:sp>
    </p:spTree>
    <p:extLst>
      <p:ext uri="{BB962C8B-B14F-4D97-AF65-F5344CB8AC3E}">
        <p14:creationId xmlns:p14="http://schemas.microsoft.com/office/powerpoint/2010/main" val="170889545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Japanese Garden.-Meiji Period (1868-1912)-Murin-an,_Kyoto_</a:t>
            </a:r>
            <a:endParaRPr lang="es-ES" dirty="0"/>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189</a:t>
            </a:fld>
            <a:endParaRPr lang="es-ES" dirty="0"/>
          </a:p>
        </p:txBody>
      </p:sp>
    </p:spTree>
    <p:extLst>
      <p:ext uri="{BB962C8B-B14F-4D97-AF65-F5344CB8AC3E}">
        <p14:creationId xmlns:p14="http://schemas.microsoft.com/office/powerpoint/2010/main" val="36012312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Youkoukan-MyoshinjiTaizoin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190</a:t>
            </a:fld>
            <a:endParaRPr lang="es-ES" dirty="0"/>
          </a:p>
        </p:txBody>
      </p:sp>
    </p:spTree>
    <p:extLst>
      <p:ext uri="{BB962C8B-B14F-4D97-AF65-F5344CB8AC3E}">
        <p14:creationId xmlns:p14="http://schemas.microsoft.com/office/powerpoint/2010/main" val="235417942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Butchart-Gardens-Japanese-</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203</a:t>
            </a:fld>
            <a:endParaRPr lang="es-ES" dirty="0"/>
          </a:p>
        </p:txBody>
      </p:sp>
    </p:spTree>
    <p:extLst>
      <p:ext uri="{BB962C8B-B14F-4D97-AF65-F5344CB8AC3E}">
        <p14:creationId xmlns:p14="http://schemas.microsoft.com/office/powerpoint/2010/main" val="154485012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Holland Park.- Kyoto Japanese Gardens.-Londres</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204</a:t>
            </a:fld>
            <a:endParaRPr lang="es-ES" dirty="0"/>
          </a:p>
        </p:txBody>
      </p:sp>
    </p:spTree>
    <p:extLst>
      <p:ext uri="{BB962C8B-B14F-4D97-AF65-F5344CB8AC3E}">
        <p14:creationId xmlns:p14="http://schemas.microsoft.com/office/powerpoint/2010/main" val="211114380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Japanese Garden </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205</a:t>
            </a:fld>
            <a:endParaRPr lang="es-ES" dirty="0"/>
          </a:p>
        </p:txBody>
      </p:sp>
    </p:spTree>
    <p:extLst>
      <p:ext uri="{BB962C8B-B14F-4D97-AF65-F5344CB8AC3E}">
        <p14:creationId xmlns:p14="http://schemas.microsoft.com/office/powerpoint/2010/main" val="274338945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Japanese Garden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206</a:t>
            </a:fld>
            <a:endParaRPr lang="es-ES" dirty="0"/>
          </a:p>
        </p:txBody>
      </p:sp>
    </p:spTree>
    <p:extLst>
      <p:ext uri="{BB962C8B-B14F-4D97-AF65-F5344CB8AC3E}">
        <p14:creationId xmlns:p14="http://schemas.microsoft.com/office/powerpoint/2010/main" val="23692275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 at Missouri</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207</a:t>
            </a:fld>
            <a:endParaRPr lang="es-ES" dirty="0"/>
          </a:p>
        </p:txBody>
      </p:sp>
    </p:spTree>
    <p:extLst>
      <p:ext uri="{BB962C8B-B14F-4D97-AF65-F5344CB8AC3E}">
        <p14:creationId xmlns:p14="http://schemas.microsoft.com/office/powerpoint/2010/main" val="100212510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Garden.-Portland Oregon</a:t>
            </a:r>
          </a:p>
        </p:txBody>
      </p:sp>
      <p:sp>
        <p:nvSpPr>
          <p:cNvPr id="4" name="3 Marcador de número de diapositiva"/>
          <p:cNvSpPr>
            <a:spLocks noGrp="1"/>
          </p:cNvSpPr>
          <p:nvPr>
            <p:ph type="sldNum" sz="quarter" idx="10"/>
          </p:nvPr>
        </p:nvSpPr>
        <p:spPr/>
        <p:txBody>
          <a:bodyPr/>
          <a:lstStyle/>
          <a:p>
            <a:fld id="{95B0A73F-CA1B-49CB-BA81-B61893035081}" type="slidenum">
              <a:rPr lang="es-ES" smtClean="0"/>
              <a:t>208</a:t>
            </a:fld>
            <a:endParaRPr lang="es-ES" dirty="0"/>
          </a:p>
        </p:txBody>
      </p:sp>
    </p:spTree>
    <p:extLst>
      <p:ext uri="{BB962C8B-B14F-4D97-AF65-F5344CB8AC3E}">
        <p14:creationId xmlns:p14="http://schemas.microsoft.com/office/powerpoint/2010/main" val="8509882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Japanese Garden.-Zig-Zag Bridge y azaleas</a:t>
            </a:r>
            <a:endParaRPr lang="es-ES" dirty="0"/>
          </a:p>
        </p:txBody>
      </p:sp>
      <p:sp>
        <p:nvSpPr>
          <p:cNvPr id="4" name="3 Marcador de número de diapositiva"/>
          <p:cNvSpPr>
            <a:spLocks noGrp="1"/>
          </p:cNvSpPr>
          <p:nvPr>
            <p:ph type="sldNum" sz="quarter" idx="10"/>
          </p:nvPr>
        </p:nvSpPr>
        <p:spPr/>
        <p:txBody>
          <a:bodyPr/>
          <a:lstStyle/>
          <a:p>
            <a:fld id="{95B0A73F-CA1B-49CB-BA81-B61893035081}" type="slidenum">
              <a:rPr lang="es-ES" smtClean="0"/>
              <a:t>209</a:t>
            </a:fld>
            <a:endParaRPr lang="es-ES" dirty="0"/>
          </a:p>
        </p:txBody>
      </p:sp>
    </p:spTree>
    <p:extLst>
      <p:ext uri="{BB962C8B-B14F-4D97-AF65-F5344CB8AC3E}">
        <p14:creationId xmlns:p14="http://schemas.microsoft.com/office/powerpoint/2010/main" val="3121871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3187149B-5C13-4B8E-8407-F767AF38054D}" type="datetimeFigureOut">
              <a:rPr lang="es-ES" smtClean="0"/>
              <a:t>23/03/2018</a:t>
            </a:fld>
            <a:endParaRPr lang="es-E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A1FEF87F-850A-44B9-8C88-92FD8E8C4AFE}" type="slidenum">
              <a:rPr lang="es-ES" smtClean="0"/>
              <a:t>‹Nº›</a:t>
            </a:fld>
            <a:endParaRPr lang="es-E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715286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187149B-5C13-4B8E-8407-F767AF38054D}"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1FEF87F-850A-44B9-8C88-92FD8E8C4AFE}" type="slidenum">
              <a:rPr lang="es-ES" smtClean="0"/>
              <a:t>‹Nº›</a:t>
            </a:fld>
            <a:endParaRPr lang="es-ES" dirty="0"/>
          </a:p>
        </p:txBody>
      </p:sp>
    </p:spTree>
    <p:extLst>
      <p:ext uri="{BB962C8B-B14F-4D97-AF65-F5344CB8AC3E}">
        <p14:creationId xmlns:p14="http://schemas.microsoft.com/office/powerpoint/2010/main" val="2688369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3187149B-5C13-4B8E-8407-F767AF38054D}" type="datetimeFigureOut">
              <a:rPr lang="es-ES" smtClean="0"/>
              <a:t>23/03/2018</a:t>
            </a:fld>
            <a:endParaRPr lang="es-E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A1FEF87F-850A-44B9-8C88-92FD8E8C4AFE}" type="slidenum">
              <a:rPr lang="es-ES" smtClean="0"/>
              <a:t>‹Nº›</a:t>
            </a:fld>
            <a:endParaRPr lang="es-E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98610101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187149B-5C13-4B8E-8407-F767AF38054D}" type="datetimeFigureOut">
              <a:rPr lang="es-ES" smtClean="0"/>
              <a:t>23/03/2018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A1FEF87F-850A-44B9-8C88-92FD8E8C4AFE}" type="slidenum">
              <a:rPr lang="es-ES" smtClean="0"/>
              <a:t>‹Nº›</a:t>
            </a:fld>
            <a:endParaRPr lang="es-ES" dirty="0"/>
          </a:p>
        </p:txBody>
      </p:sp>
    </p:spTree>
    <p:extLst>
      <p:ext uri="{BB962C8B-B14F-4D97-AF65-F5344CB8AC3E}">
        <p14:creationId xmlns:p14="http://schemas.microsoft.com/office/powerpoint/2010/main" val="432397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187149B-5C13-4B8E-8407-F767AF38054D}" type="datetimeFigureOut">
              <a:rPr lang="es-ES" smtClean="0"/>
              <a:t>23/03/2018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A1FEF87F-850A-44B9-8C88-92FD8E8C4AFE}" type="slidenum">
              <a:rPr lang="es-ES" smtClean="0"/>
              <a:t>‹Nº›</a:t>
            </a:fld>
            <a:endParaRPr lang="es-ES" dirty="0"/>
          </a:p>
        </p:txBody>
      </p:sp>
    </p:spTree>
    <p:extLst>
      <p:ext uri="{BB962C8B-B14F-4D97-AF65-F5344CB8AC3E}">
        <p14:creationId xmlns:p14="http://schemas.microsoft.com/office/powerpoint/2010/main" val="2548028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187149B-5C13-4B8E-8407-F767AF38054D}" type="datetimeFigureOut">
              <a:rPr lang="es-ES" smtClean="0"/>
              <a:t>23/03/2018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A1FEF87F-850A-44B9-8C88-92FD8E8C4AFE}" type="slidenum">
              <a:rPr lang="es-ES" smtClean="0"/>
              <a:t>‹Nº›</a:t>
            </a:fld>
            <a:endParaRPr lang="es-ES" dirty="0"/>
          </a:p>
        </p:txBody>
      </p:sp>
    </p:spTree>
    <p:extLst>
      <p:ext uri="{BB962C8B-B14F-4D97-AF65-F5344CB8AC3E}">
        <p14:creationId xmlns:p14="http://schemas.microsoft.com/office/powerpoint/2010/main" val="1087615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7149B-5C13-4B8E-8407-F767AF38054D}" type="datetimeFigureOut">
              <a:rPr lang="es-ES" smtClean="0"/>
              <a:t>23/03/2018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A1FEF87F-850A-44B9-8C88-92FD8E8C4AFE}" type="slidenum">
              <a:rPr lang="es-ES" smtClean="0"/>
              <a:t>‹Nº›</a:t>
            </a:fld>
            <a:endParaRPr lang="es-ES" dirty="0"/>
          </a:p>
        </p:txBody>
      </p:sp>
    </p:spTree>
    <p:extLst>
      <p:ext uri="{BB962C8B-B14F-4D97-AF65-F5344CB8AC3E}">
        <p14:creationId xmlns:p14="http://schemas.microsoft.com/office/powerpoint/2010/main" val="3182145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3187149B-5C13-4B8E-8407-F767AF38054D}"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A1FEF87F-850A-44B9-8C88-92FD8E8C4AFE}"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27833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3187149B-5C13-4B8E-8407-F767AF38054D}"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A1FEF87F-850A-44B9-8C88-92FD8E8C4AFE}"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66272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187149B-5C13-4B8E-8407-F767AF38054D}"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1FEF87F-850A-44B9-8C88-92FD8E8C4AFE}" type="slidenum">
              <a:rPr lang="es-ES" smtClean="0"/>
              <a:t>‹Nº›</a:t>
            </a:fld>
            <a:endParaRPr lang="es-ES" dirty="0"/>
          </a:p>
        </p:txBody>
      </p:sp>
    </p:spTree>
    <p:extLst>
      <p:ext uri="{BB962C8B-B14F-4D97-AF65-F5344CB8AC3E}">
        <p14:creationId xmlns:p14="http://schemas.microsoft.com/office/powerpoint/2010/main" val="1804951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187149B-5C13-4B8E-8407-F767AF38054D}"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1FEF87F-850A-44B9-8C88-92FD8E8C4AFE}" type="slidenum">
              <a:rPr lang="es-ES" smtClean="0"/>
              <a:t>‹Nº›</a:t>
            </a:fld>
            <a:endParaRPr lang="es-ES" dirty="0"/>
          </a:p>
        </p:txBody>
      </p:sp>
    </p:spTree>
    <p:extLst>
      <p:ext uri="{BB962C8B-B14F-4D97-AF65-F5344CB8AC3E}">
        <p14:creationId xmlns:p14="http://schemas.microsoft.com/office/powerpoint/2010/main" val="827463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3187149B-5C13-4B8E-8407-F767AF38054D}" type="datetimeFigureOut">
              <a:rPr lang="es-ES" smtClean="0"/>
              <a:t>23/03/2018</a:t>
            </a:fld>
            <a:endParaRPr lang="es-E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s-E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A1FEF87F-850A-44B9-8C88-92FD8E8C4AFE}" type="slidenum">
              <a:rPr lang="es-ES" smtClean="0"/>
              <a:t>‹Nº›</a:t>
            </a:fld>
            <a:endParaRPr lang="es-E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290356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3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5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9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12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0.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16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Jardín japonés </a:t>
            </a:r>
          </a:p>
        </p:txBody>
      </p:sp>
      <p:sp>
        <p:nvSpPr>
          <p:cNvPr id="3" name="2 Subtítulo"/>
          <p:cNvSpPr>
            <a:spLocks noGrp="1"/>
          </p:cNvSpPr>
          <p:nvPr>
            <p:ph type="subTitle" idx="1"/>
          </p:nvPr>
        </p:nvSpPr>
        <p:spPr>
          <a:xfrm>
            <a:off x="2286000" y="5003322"/>
            <a:ext cx="5670376" cy="1371600"/>
          </a:xfrm>
        </p:spPr>
        <p:txBody>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2044967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JARDIN JAPONES</a:t>
            </a:r>
          </a:p>
        </p:txBody>
      </p:sp>
      <p:sp>
        <p:nvSpPr>
          <p:cNvPr id="3" name="2 Marcador de contenido"/>
          <p:cNvSpPr>
            <a:spLocks noGrp="1"/>
          </p:cNvSpPr>
          <p:nvPr>
            <p:ph idx="1"/>
          </p:nvPr>
        </p:nvSpPr>
        <p:spPr>
          <a:xfrm>
            <a:off x="457200" y="2132856"/>
            <a:ext cx="7467600" cy="4341096"/>
          </a:xfrm>
        </p:spPr>
        <p:txBody>
          <a:bodyPr/>
          <a:lstStyle/>
          <a:p>
            <a:r>
              <a:rPr lang="es-ES" dirty="0"/>
              <a:t>Los jardines japoneses son jardines tradicionales que crean paisajes idealizados en miniatura, a menudo de una manera muy abstracta y estilizada.  Los jardines de los emperadores y nobles fueron diseñados para la recreación y el placer estético, mientras que los jardines de los templos budistas  fueron diseñados para la contemplación y la meditación. </a:t>
            </a:r>
          </a:p>
          <a:p>
            <a:endParaRPr lang="es-ES" dirty="0"/>
          </a:p>
        </p:txBody>
      </p:sp>
    </p:spTree>
    <p:extLst>
      <p:ext uri="{BB962C8B-B14F-4D97-AF65-F5344CB8AC3E}">
        <p14:creationId xmlns:p14="http://schemas.microsoft.com/office/powerpoint/2010/main" val="585530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Estilos japoneses son el jardín </a:t>
            </a:r>
            <a:r>
              <a:rPr lang="es-ES" b="1" dirty="0"/>
              <a:t>karesansui</a:t>
            </a:r>
            <a:r>
              <a:rPr lang="es-ES" dirty="0"/>
              <a:t> , jardines japoneses roca o jardines </a:t>
            </a:r>
            <a:r>
              <a:rPr lang="es-ES" b="1" dirty="0"/>
              <a:t>zen</a:t>
            </a:r>
            <a:r>
              <a:rPr lang="es-ES" dirty="0"/>
              <a:t>, que son los jardines de meditación, donde la arena blanca reemplaza el agua; </a:t>
            </a:r>
            <a:r>
              <a:rPr lang="es-ES" b="1" dirty="0"/>
              <a:t>roji </a:t>
            </a:r>
            <a:r>
              <a:rPr lang="es-ES" dirty="0"/>
              <a:t>, jardines sencillos y rústicos con casas de té, donde la ceremonia japonesa del té se lleva a cabo; </a:t>
            </a:r>
            <a:r>
              <a:rPr lang="es-ES" b="1" dirty="0"/>
              <a:t>Kaiyu-shiki teien-</a:t>
            </a:r>
            <a:r>
              <a:rPr lang="es-ES" dirty="0"/>
              <a:t>, el paseo marítimo o los jardines paseo, donde el visitante sigue un recorrido por el jardín para ver paisajes cuidadosamente compuestas, y </a:t>
            </a:r>
            <a:r>
              <a:rPr lang="es-ES" b="1" dirty="0"/>
              <a:t>tsubo-Niwa,</a:t>
            </a:r>
            <a:r>
              <a:rPr lang="es-ES" dirty="0"/>
              <a:t> jardines de patio pequeños. </a:t>
            </a:r>
          </a:p>
          <a:p>
            <a:r>
              <a:rPr lang="es-ES" dirty="0"/>
              <a:t>Los jardines japoneses se desarrollaron bajo la influencia de los jardines chinos , pero los diseñadores de jardines japoneses poco a poco comenzaron a desarrollar su propia estética, basada en materiales y cultura japonesa,</a:t>
            </a:r>
          </a:p>
        </p:txBody>
      </p:sp>
    </p:spTree>
    <p:extLst>
      <p:ext uri="{BB962C8B-B14F-4D97-AF65-F5344CB8AC3E}">
        <p14:creationId xmlns:p14="http://schemas.microsoft.com/office/powerpoint/2010/main" val="2056941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En el período Edo , el jardín japonés tenía su aspecto distintivo.</a:t>
            </a:r>
          </a:p>
          <a:p>
            <a:r>
              <a:rPr lang="es-ES" dirty="0"/>
              <a:t> Desde el final del siglo XIX, los jardines japoneses también se han adaptado a la configuración occidental. </a:t>
            </a:r>
          </a:p>
        </p:txBody>
      </p:sp>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2708920"/>
            <a:ext cx="5184576" cy="3672408"/>
          </a:xfrm>
          <a:prstGeom prst="rect">
            <a:avLst/>
          </a:prstGeom>
        </p:spPr>
      </p:pic>
    </p:spTree>
    <p:extLst>
      <p:ext uri="{BB962C8B-B14F-4D97-AF65-F5344CB8AC3E}">
        <p14:creationId xmlns:p14="http://schemas.microsoft.com/office/powerpoint/2010/main" val="343945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88887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Historia .-Orígenes de los jardines japoneses </a:t>
            </a:r>
          </a:p>
        </p:txBody>
      </p:sp>
      <p:sp>
        <p:nvSpPr>
          <p:cNvPr id="3" name="2 Marcador de contenido"/>
          <p:cNvSpPr>
            <a:spLocks noGrp="1"/>
          </p:cNvSpPr>
          <p:nvPr>
            <p:ph idx="1"/>
          </p:nvPr>
        </p:nvSpPr>
        <p:spPr/>
        <p:txBody>
          <a:bodyPr>
            <a:normAutofit/>
          </a:bodyPr>
          <a:lstStyle/>
          <a:p>
            <a:r>
              <a:rPr lang="es-ES" dirty="0"/>
              <a:t>Los jardines japoneses aparecieron por primera vez en la isla de Honshu , la isla central grande de Japón. </a:t>
            </a:r>
          </a:p>
          <a:p>
            <a:r>
              <a:rPr lang="es-ES" dirty="0"/>
              <a:t>En su aspecto físico se vieron influidos por las distintas características de los paisajes agrestes Honshu, picos volcánicos, valles estrechos y arroyos de montaña con cascadas , lagos y playas de piedras pequeñas. </a:t>
            </a:r>
          </a:p>
          <a:p>
            <a:r>
              <a:rPr lang="es-ES" dirty="0"/>
              <a:t>También fueron influenciados por la gran variedad de flores y especies diferentes de árboles, árboles de hoja perenne en particular, de las islas, y por las cuatro estaciones en Japón, incluyendo veranos calurosos y húmedos e inviernos nevados.</a:t>
            </a:r>
          </a:p>
        </p:txBody>
      </p:sp>
    </p:spTree>
    <p:extLst>
      <p:ext uri="{BB962C8B-B14F-4D97-AF65-F5344CB8AC3E}">
        <p14:creationId xmlns:p14="http://schemas.microsoft.com/office/powerpoint/2010/main" val="3536872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Los jardines japoneses tienen sus raíces en la religión japonesa sintoísta , con su historia de la creación de ocho islas perfectas, y del Shinchi, los lagos de los dioses. </a:t>
            </a:r>
          </a:p>
          <a:p>
            <a:r>
              <a:rPr lang="es-ES" dirty="0"/>
              <a:t>Santuarios prehistóricos sintoístas al kami , los dioses y los espíritus, se encuentran en las playas y en los bosques de toda la isla.</a:t>
            </a:r>
          </a:p>
          <a:p>
            <a:r>
              <a:rPr lang="es-ES" dirty="0"/>
              <a:t> A veces tomaba la forma de las rocas inusuales o árboles, que fueron marcados con cuerdas de fibra de arroz ( shimenawa ), y rodeado con piedras o guijarros blancos, símbolo de pureza.</a:t>
            </a:r>
          </a:p>
          <a:p>
            <a:r>
              <a:rPr lang="es-ES" dirty="0"/>
              <a:t> El patio de grava blanca se convirtió en un rasgo característico de los santuarios sintoístas , en palacios imperiales, templos budistas, y los jardines zen. </a:t>
            </a:r>
          </a:p>
        </p:txBody>
      </p:sp>
    </p:spTree>
    <p:extLst>
      <p:ext uri="{BB962C8B-B14F-4D97-AF65-F5344CB8AC3E}">
        <p14:creationId xmlns:p14="http://schemas.microsoft.com/office/powerpoint/2010/main" val="914666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Los jardines japoneses también fueron fuertemente influenciados por la filosofía china del taoísmo , y el budismo Amida, importado de China en o alrededor de 552 AD. </a:t>
            </a:r>
          </a:p>
          <a:p>
            <a:r>
              <a:rPr lang="es-ES" dirty="0"/>
              <a:t>Leyendas taoístas hablaban de cinco islas montañosas habitadas por los ocho inmortales , que vivían en perfecta armonía con la naturaleza. Cada inmortal voló desde su casa en las montañas en la parte posterior de una grulla . </a:t>
            </a:r>
          </a:p>
          <a:p>
            <a:r>
              <a:rPr lang="es-ES" dirty="0"/>
              <a:t>Las propias islas estaban situadas en la parte posterior de una tortuga enorme. </a:t>
            </a:r>
          </a:p>
          <a:p>
            <a:r>
              <a:rPr lang="es-ES" dirty="0"/>
              <a:t>En Japón, las cinco islas de la leyenda china se convirtieron en una isla, llamada Horai-zen, o Monte Horai</a:t>
            </a:r>
          </a:p>
        </p:txBody>
      </p:sp>
    </p:spTree>
    <p:extLst>
      <p:ext uri="{BB962C8B-B14F-4D97-AF65-F5344CB8AC3E}">
        <p14:creationId xmlns:p14="http://schemas.microsoft.com/office/powerpoint/2010/main" val="17725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Las réplicas de esta legendaria montaña, símbolo de un mundo perfecto, son una característica común de los jardines japoneses, como son las rocas que representan a las tortugas y grullas.</a:t>
            </a:r>
          </a:p>
          <a:p>
            <a:endParaRPr lang="es-ES" dirty="0"/>
          </a:p>
          <a:p>
            <a:endParaRPr lang="es-ES" dirty="0"/>
          </a:p>
        </p:txBody>
      </p:sp>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2276872"/>
            <a:ext cx="5976664" cy="3888432"/>
          </a:xfrm>
          <a:prstGeom prst="rect">
            <a:avLst/>
          </a:prstGeom>
        </p:spPr>
      </p:pic>
    </p:spTree>
    <p:extLst>
      <p:ext uri="{BB962C8B-B14F-4D97-AF65-F5344CB8AC3E}">
        <p14:creationId xmlns:p14="http://schemas.microsoft.com/office/powerpoint/2010/main" val="141028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Los jardines japoneses en la antigüedad </a:t>
            </a:r>
          </a:p>
        </p:txBody>
      </p:sp>
      <p:sp>
        <p:nvSpPr>
          <p:cNvPr id="3" name="2 Marcador de contenido"/>
          <p:cNvSpPr>
            <a:spLocks noGrp="1"/>
          </p:cNvSpPr>
          <p:nvPr>
            <p:ph idx="1"/>
          </p:nvPr>
        </p:nvSpPr>
        <p:spPr>
          <a:xfrm>
            <a:off x="457200" y="1916832"/>
            <a:ext cx="7467600" cy="4557120"/>
          </a:xfrm>
        </p:spPr>
        <p:txBody>
          <a:bodyPr>
            <a:normAutofit/>
          </a:bodyPr>
          <a:lstStyle/>
          <a:p>
            <a:r>
              <a:rPr lang="es-ES" dirty="0"/>
              <a:t>Los primeros jardines japoneses grabados eran los jardines de recreo de los emperadores japoneses y los nobles. </a:t>
            </a:r>
          </a:p>
          <a:p>
            <a:r>
              <a:rPr lang="es-ES" dirty="0"/>
              <a:t>Se menciona en varios pasajes breves de Nihon Shoki , la primera crónica de la historia de Japón, publicado en el año 720 dC </a:t>
            </a:r>
          </a:p>
          <a:p>
            <a:r>
              <a:rPr lang="es-ES" dirty="0"/>
              <a:t>En la primavera del año 74 dC, la crónica registra: "El emperador Keiko puso una carpa en un estanque de unos pocos, y se gozó de que verlos mañana y por la tarde ". </a:t>
            </a:r>
          </a:p>
        </p:txBody>
      </p:sp>
    </p:spTree>
    <p:extLst>
      <p:ext uri="{BB962C8B-B14F-4D97-AF65-F5344CB8AC3E}">
        <p14:creationId xmlns:p14="http://schemas.microsoft.com/office/powerpoint/2010/main" val="2089206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Al año siguiente, "El emperador puso en marcha un barco de doble casco en el estanque de Ijishi en Ihare, y subió a la barca con su concubina imperial, y juntos se dieron un festín suntuoso ". </a:t>
            </a:r>
          </a:p>
          <a:p>
            <a:r>
              <a:rPr lang="es-ES" dirty="0"/>
              <a:t>Y en el 486, "El Emperador Kenzo salió al jardín y se regalaban a la orilla de un arroyo sinuoso .</a:t>
            </a:r>
          </a:p>
          <a:p>
            <a:r>
              <a:rPr lang="es-ES" dirty="0"/>
              <a:t>El jardín chino tuvo una influencia muy fuerte en los jardines japoneses tempranos.</a:t>
            </a:r>
          </a:p>
          <a:p>
            <a:r>
              <a:rPr lang="es-ES" dirty="0"/>
              <a:t>En torno a 552 dC el budismo se instaló oficialmente en China, a través de Corea, en Japón.</a:t>
            </a:r>
          </a:p>
          <a:p>
            <a:r>
              <a:rPr lang="es-ES" dirty="0"/>
              <a:t> Entre 600 y 612, el emperador japonés envió cuatro legaciones ante el Tribunal de los chinos dinastía Sui . Entre 630 y 838, la corte china envió quince legaciones más a la corte de la dinastía Tang .</a:t>
            </a:r>
          </a:p>
          <a:p>
            <a:endParaRPr lang="es-ES" dirty="0"/>
          </a:p>
        </p:txBody>
      </p:sp>
    </p:spTree>
    <p:extLst>
      <p:ext uri="{BB962C8B-B14F-4D97-AF65-F5344CB8AC3E}">
        <p14:creationId xmlns:p14="http://schemas.microsoft.com/office/powerpoint/2010/main" val="83981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Estas legaciones, con más de 500 miembros cada una, incluidos los diplomáticos, académicos, estudiantes, monjes budistas, y traductores. </a:t>
            </a:r>
          </a:p>
          <a:p>
            <a:r>
              <a:rPr lang="es-ES" dirty="0"/>
              <a:t>Ellos trajeron la escritura china, objetos de arte, así como descripciones detalladas de los jardines chinos. </a:t>
            </a:r>
          </a:p>
          <a:p>
            <a:r>
              <a:rPr lang="es-ES" dirty="0"/>
              <a:t>En el año 612, la emperatriz Suiko tenía jardín construido con una montaña artificial, lo que representa Shumi-Sen, o el Monte Sumeru , reputado  en leyendas hindúes y budistas en las que se ubicaba en el centro del mundo. Durante el reinado de la emperatriz uno de sus ministros, Soga no Umako, tenía un jardín construido en su palacio con un lago con varias islas pequeñas, en representación de las islas de los Ocho Inmortales famosos en leyendas chinas y filosofía taoísta . </a:t>
            </a:r>
          </a:p>
        </p:txBody>
      </p:sp>
    </p:spTree>
    <p:extLst>
      <p:ext uri="{BB962C8B-B14F-4D97-AF65-F5344CB8AC3E}">
        <p14:creationId xmlns:p14="http://schemas.microsoft.com/office/powerpoint/2010/main" val="2976127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76672"/>
            <a:ext cx="7920880" cy="5997280"/>
          </a:xfrm>
        </p:spPr>
        <p:txBody>
          <a:bodyPr>
            <a:normAutofit/>
          </a:bodyPr>
          <a:lstStyle/>
          <a:p>
            <a:r>
              <a:rPr lang="es-ES" dirty="0"/>
              <a:t>Este palacio pasó a ser propiedad de los emperadores japoneses, fue nombrado "El Palacio de las islas", y fue mencionado varias veces en el Man'yōshū , la "Colección de Hojas Incontables", la colección más antigua conocida de la poesía japonesa.</a:t>
            </a:r>
          </a:p>
          <a:p>
            <a:r>
              <a:rPr lang="es-ES" dirty="0"/>
              <a:t>En efecto, de la pequeña cantidad de evidencia disponible literaria y arqueológica que los jardines japoneses de esta época eran versiones moderadas de los jardines imperiales de la dinastía Tang , con grandes lagos salpicados de islas artificiales y montañas artificiales. </a:t>
            </a:r>
          </a:p>
          <a:p>
            <a:r>
              <a:rPr lang="es-ES" dirty="0"/>
              <a:t>Mientras que tenían un simbolismo budista y taoísta, que estaban destinados a ser los jardines de recreo, y espacios para fiestas y celebraciones. </a:t>
            </a:r>
          </a:p>
          <a:p>
            <a:r>
              <a:rPr lang="es-ES" dirty="0"/>
              <a:t>Al igual que los emperadores chinos y judiciales, los aristócratas japoneses disfrutaban de sus jardines en pequeños botes con cabezas de dragón talladas.</a:t>
            </a:r>
          </a:p>
        </p:txBody>
      </p:sp>
    </p:spTree>
    <p:extLst>
      <p:ext uri="{BB962C8B-B14F-4D97-AF65-F5344CB8AC3E}">
        <p14:creationId xmlns:p14="http://schemas.microsoft.com/office/powerpoint/2010/main" val="2448511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normAutofit fontScale="90000"/>
          </a:bodyPr>
          <a:lstStyle/>
          <a:p>
            <a:r>
              <a:rPr lang="es-ES" dirty="0"/>
              <a:t>Jardines del período Heian (794-1185) </a:t>
            </a:r>
          </a:p>
        </p:txBody>
      </p:sp>
      <p:sp>
        <p:nvSpPr>
          <p:cNvPr id="3" name="2 Marcador de contenido"/>
          <p:cNvSpPr>
            <a:spLocks noGrp="1"/>
          </p:cNvSpPr>
          <p:nvPr>
            <p:ph idx="1"/>
          </p:nvPr>
        </p:nvSpPr>
        <p:spPr>
          <a:xfrm>
            <a:off x="457200" y="1196752"/>
            <a:ext cx="7467600" cy="5544616"/>
          </a:xfrm>
        </p:spPr>
        <p:txBody>
          <a:bodyPr>
            <a:normAutofit/>
          </a:bodyPr>
          <a:lstStyle/>
          <a:p>
            <a:r>
              <a:rPr lang="es-ES" dirty="0"/>
              <a:t>En 794, al comienzo de la Período Heian , la corte japonesa trasladó su capital a Heian-Kyo (actual Kioto). Durante este período, hubo tres diferentes tipos de jardines, jardines palacio y los jardines de los nobles de la capital, los jardines de las villas de las afueras de la ciudad, y los jardines de los templos. </a:t>
            </a:r>
          </a:p>
          <a:p>
            <a:r>
              <a:rPr lang="es-ES" dirty="0"/>
              <a:t>La arquitectura de los palacios, residencias y jardines en el período Heian seguido de la práctica china. </a:t>
            </a:r>
          </a:p>
          <a:p>
            <a:r>
              <a:rPr lang="es-ES" dirty="0"/>
              <a:t>Casas y jardines estaban alineados en un eje norte-sur, con la residencia en el norte y los edificios ceremoniales y jardín principal hacia el sur, había dos largas alas hacia el sur, como los brazos de un sillón, con el jardín, entre ellos . </a:t>
            </a:r>
          </a:p>
        </p:txBody>
      </p:sp>
    </p:spTree>
    <p:extLst>
      <p:ext uri="{BB962C8B-B14F-4D97-AF65-F5344CB8AC3E}">
        <p14:creationId xmlns:p14="http://schemas.microsoft.com/office/powerpoint/2010/main" val="469376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7467600" cy="5421216"/>
          </a:xfrm>
        </p:spPr>
        <p:txBody>
          <a:bodyPr/>
          <a:lstStyle/>
          <a:p>
            <a:r>
              <a:rPr lang="es-ES" dirty="0"/>
              <a:t>Los jardines aparecen con uno o más lagos conectados por puentes y arroyos serpenteantes.</a:t>
            </a:r>
          </a:p>
          <a:p>
            <a:r>
              <a:rPr lang="es-ES" dirty="0"/>
              <a:t>El jardín sur de la residencia imperial tenía una característica especial japonesa, una gran zona vacía de blanca arena o grava. </a:t>
            </a:r>
          </a:p>
          <a:p>
            <a:r>
              <a:rPr lang="es-ES" dirty="0"/>
              <a:t>El emperador era el sumo sacerdote de Japón, y la pureza de arena blanca representaba y era un lugar donde los dioses podían ser invitados a visitar.</a:t>
            </a:r>
          </a:p>
          <a:p>
            <a:r>
              <a:rPr lang="es-ES" dirty="0"/>
              <a:t> El lugar era utilizado para ceremonias religiosas y danzas para la acogida de los dioses</a:t>
            </a:r>
          </a:p>
          <a:p>
            <a:endParaRPr lang="es-ES" dirty="0"/>
          </a:p>
        </p:txBody>
      </p:sp>
    </p:spTree>
    <p:extLst>
      <p:ext uri="{BB962C8B-B14F-4D97-AF65-F5344CB8AC3E}">
        <p14:creationId xmlns:p14="http://schemas.microsoft.com/office/powerpoint/2010/main" val="2833599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El diseño del jardín se determinó estrictamente de acuerdo con los principios de la geomancia tradicional china o feng shui . </a:t>
            </a:r>
          </a:p>
          <a:p>
            <a:r>
              <a:rPr lang="es-ES" dirty="0"/>
              <a:t>El primer libro conocido en el arte del jardín japonés, el Sakuteiki (Actas de Mantener el jardín), escrito en el siglo 11, decía: </a:t>
            </a:r>
          </a:p>
          <a:p>
            <a:r>
              <a:rPr lang="es-ES" dirty="0"/>
              <a:t>"Es un buen augurio para  la corriente que llega desde el este, que para entrar en el jardín, hay que pasar por debajo de la casa, y luego se van al sudeste.</a:t>
            </a:r>
          </a:p>
          <a:p>
            <a:r>
              <a:rPr lang="es-ES" dirty="0"/>
              <a:t> De esta manera, el agua del dragón azul se lleva  todos los espíritus malos de la casa hacia el tigre blanco “</a:t>
            </a:r>
          </a:p>
          <a:p>
            <a:endParaRPr lang="es-ES" dirty="0"/>
          </a:p>
        </p:txBody>
      </p:sp>
    </p:spTree>
    <p:extLst>
      <p:ext uri="{BB962C8B-B14F-4D97-AF65-F5344CB8AC3E}">
        <p14:creationId xmlns:p14="http://schemas.microsoft.com/office/powerpoint/2010/main" val="2641461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Los jardines imperiales del Período Heian eran jardines de agua, en donde los visitantes paseaban en elegantes botes lacados, escuchaban música, veían las montañas lejanas, el canto, la lectura de la poesía, la pintura, y admiraban el paisaje del jardín. </a:t>
            </a:r>
          </a:p>
          <a:p>
            <a:r>
              <a:rPr lang="es-ES" dirty="0"/>
              <a:t>La vida social en los jardines se describió memorablemente en la novela clásica japonesa, los Cuentos de Genji , escrita alrededor de 1005 por Murasaki Shikibu, una dama de honor de la emperatriz.</a:t>
            </a:r>
          </a:p>
          <a:p>
            <a:r>
              <a:rPr lang="es-ES" dirty="0"/>
              <a:t> Las huellas de un lago artificial tal, Osawa no ike, cerca de la Daikaku-ji Temple en Kyoto, todavía se pueden ver. </a:t>
            </a:r>
          </a:p>
          <a:p>
            <a:r>
              <a:rPr lang="es-ES" dirty="0"/>
              <a:t>Fue construido por el emperador Saga , que gobernó desde 809 hasta 823, y se dice que está inspirado por el lago Dongting en China.</a:t>
            </a:r>
          </a:p>
        </p:txBody>
      </p:sp>
    </p:spTree>
    <p:extLst>
      <p:ext uri="{BB962C8B-B14F-4D97-AF65-F5344CB8AC3E}">
        <p14:creationId xmlns:p14="http://schemas.microsoft.com/office/powerpoint/2010/main" val="1944564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Una réplica a escala reducida del Palacio Imperial de Kioto de 794 dC, el Heian-Jingu, fue construido en Kyoto en 1895 para celebrar el cumpleaños de 1100a la ciudad.</a:t>
            </a:r>
          </a:p>
          <a:p>
            <a:r>
              <a:rPr lang="es-ES" dirty="0"/>
              <a:t> El jardín sur es famoso por sus cerezos en flor en primavera, y para azaleas en el comienzo del verano. </a:t>
            </a:r>
          </a:p>
          <a:p>
            <a:r>
              <a:rPr lang="es-ES" dirty="0"/>
              <a:t>El jardín oeste es conocido por los iris en junio, y el gran lago al este jardín recuerda a las partes navegación ocio del siglo octavo.  </a:t>
            </a:r>
          </a:p>
          <a:p>
            <a:r>
              <a:rPr lang="es-ES" dirty="0"/>
              <a:t>Cerca del final del período Heian una nueva arquitectura apareció en el estilo de los jardines, creado por los seguidores del budismo de la Tierra Pura .</a:t>
            </a:r>
          </a:p>
          <a:p>
            <a:r>
              <a:rPr lang="es-ES" dirty="0"/>
              <a:t> Estos fueron llamados "Jardines del Paraíso", construidos para representar el paraíso legendario de Occidente, donde el Buda Amida gobernaba. </a:t>
            </a:r>
          </a:p>
        </p:txBody>
      </p:sp>
    </p:spTree>
    <p:extLst>
      <p:ext uri="{BB962C8B-B14F-4D97-AF65-F5344CB8AC3E}">
        <p14:creationId xmlns:p14="http://schemas.microsoft.com/office/powerpoint/2010/main" val="936784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Estos fueron construidos por los nobles que querían hacer valer su poder y la independencia de la familia imperial, que fue cada vez más débil.</a:t>
            </a:r>
          </a:p>
          <a:p>
            <a:r>
              <a:rPr lang="es-ES" dirty="0"/>
              <a:t>El mejor ejemplo superviviente de un Jardín del Paraíso es Byodo-in en Uji, cerca de Kyoto. </a:t>
            </a:r>
          </a:p>
          <a:p>
            <a:r>
              <a:rPr lang="es-ES" dirty="0"/>
              <a:t>Originalmente fue la villa de Fujiwara Michinaga , (966-1028), quien casó a sus hijas a los hijos del Emperador. Después de su muerte, su hijo transformó la villa en un templo, y en 1053 construyó el Salón de Phoenix, que sigue en pie. </a:t>
            </a:r>
          </a:p>
          <a:p>
            <a:r>
              <a:rPr lang="es-ES" dirty="0"/>
              <a:t>El Salón está construido en el estilo tradicional de un templo chino de la dinastía Song , en una isla en el lago. so.</a:t>
            </a:r>
          </a:p>
        </p:txBody>
      </p:sp>
    </p:spTree>
    <p:extLst>
      <p:ext uri="{BB962C8B-B14F-4D97-AF65-F5344CB8AC3E}">
        <p14:creationId xmlns:p14="http://schemas.microsoft.com/office/powerpoint/2010/main" val="3066777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Alberga una estatua dorada de Buda Amithaba, mirando hacia el oeste. </a:t>
            </a:r>
          </a:p>
          <a:p>
            <a:r>
              <a:rPr lang="es-ES" dirty="0"/>
              <a:t>En el lago, en frente del templo hay una pequeña isla de piedras blancas, lo que representa el Monte Horai, la casa de los Ocho Inmortales de los taoístas, conectado con el templo por un puente, que simbolizaba el camino al paraíso.</a:t>
            </a:r>
          </a:p>
          <a:p>
            <a:r>
              <a:rPr lang="es-ES" dirty="0"/>
              <a:t>Fue diseñado para la mediación y la contemplación, no como un parque de diversiones. Fue una lección de filosofía taoísta y budista creado con el paisaje y la arquitectura, y un prototipo para futuros jardines japoneses.</a:t>
            </a:r>
          </a:p>
          <a:p>
            <a:endParaRPr lang="es-ES" dirty="0"/>
          </a:p>
        </p:txBody>
      </p:sp>
    </p:spTree>
    <p:extLst>
      <p:ext uri="{BB962C8B-B14F-4D97-AF65-F5344CB8AC3E}">
        <p14:creationId xmlns:p14="http://schemas.microsoft.com/office/powerpoint/2010/main" val="4047268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Notable jardines Heian existentes o recreados incluyen: </a:t>
            </a:r>
          </a:p>
          <a:p>
            <a:r>
              <a:rPr lang="es-ES" dirty="0"/>
              <a:t>Daikaku-ji </a:t>
            </a:r>
          </a:p>
          <a:p>
            <a:r>
              <a:rPr lang="es-ES" dirty="0"/>
              <a:t>Byodo-in </a:t>
            </a:r>
          </a:p>
          <a:p>
            <a:r>
              <a:rPr lang="es-ES" dirty="0"/>
              <a:t>Palacio Imperial de Kioto </a:t>
            </a:r>
          </a:p>
          <a:p>
            <a:r>
              <a:rPr lang="es-ES" dirty="0"/>
              <a:t>Joruri-ji </a:t>
            </a:r>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709667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6256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1"/>
          </a:xfrm>
          <a:prstGeom prst="rect">
            <a:avLst/>
          </a:prstGeom>
        </p:spPr>
      </p:pic>
    </p:spTree>
    <p:extLst>
      <p:ext uri="{BB962C8B-B14F-4D97-AF65-F5344CB8AC3E}">
        <p14:creationId xmlns:p14="http://schemas.microsoft.com/office/powerpoint/2010/main" val="442425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4003739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9348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Kamakura y Muromachi períodos (1185-1573</a:t>
            </a:r>
          </a:p>
        </p:txBody>
      </p:sp>
      <p:sp>
        <p:nvSpPr>
          <p:cNvPr id="3" name="2 Marcador de contenido"/>
          <p:cNvSpPr>
            <a:spLocks noGrp="1"/>
          </p:cNvSpPr>
          <p:nvPr>
            <p:ph idx="1"/>
          </p:nvPr>
        </p:nvSpPr>
        <p:spPr/>
        <p:txBody>
          <a:bodyPr>
            <a:normAutofit/>
          </a:bodyPr>
          <a:lstStyle/>
          <a:p>
            <a:r>
              <a:rPr lang="es-ES" dirty="0"/>
              <a:t>La debilidad de los emperadores y la rivalidad de caudillos feudales dio lugar a dos guerras civiles (1156 y 1159), que destruyeron la mayor parte de Kyoto y sus jardines. </a:t>
            </a:r>
          </a:p>
          <a:p>
            <a:r>
              <a:rPr lang="es-ES" dirty="0"/>
              <a:t>La capital se trasladó a Kamakura, Kanagawa , y luego de nuevo en 1336 con el cuarto Muromachi de Kyoto. </a:t>
            </a:r>
          </a:p>
          <a:p>
            <a:r>
              <a:rPr lang="es-ES" dirty="0"/>
              <a:t>Los emperadores gobernaban sólo de nombre, el poder real estaba en manos de un gobernador militar, el shogun . Durante este período, el Gobierno volvió a abrir relaciones con China, que se había roto casi trescientos años antes. ". </a:t>
            </a:r>
          </a:p>
        </p:txBody>
      </p:sp>
    </p:spTree>
    <p:extLst>
      <p:ext uri="{BB962C8B-B14F-4D97-AF65-F5344CB8AC3E}">
        <p14:creationId xmlns:p14="http://schemas.microsoft.com/office/powerpoint/2010/main" val="607056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715200" cy="5853264"/>
          </a:xfrm>
        </p:spPr>
        <p:txBody>
          <a:bodyPr>
            <a:normAutofit/>
          </a:bodyPr>
          <a:lstStyle/>
          <a:p>
            <a:r>
              <a:rPr lang="es-ES" dirty="0"/>
              <a:t>Monjes japoneses fueron de nuevo a estudiar en China, y los monjes chinos llegaron a Japón, huyendo de las invasiones mongolas. </a:t>
            </a:r>
          </a:p>
          <a:p>
            <a:r>
              <a:rPr lang="es-ES" dirty="0"/>
              <a:t>Los monjes trajeron consigo una nueva forma de budismo, llamada simplemente zen , o "meditación".</a:t>
            </a:r>
          </a:p>
          <a:p>
            <a:r>
              <a:rPr lang="es-ES" dirty="0"/>
              <a:t> El primer jardín zen en Japón fue construido por un sacerdote chino en 1251 en Kamakura. </a:t>
            </a:r>
          </a:p>
          <a:p>
            <a:r>
              <a:rPr lang="es-ES" dirty="0"/>
              <a:t> Japón disfrutó de un renacimiento de la religión, en las artes, y especialmente en los jardines.  </a:t>
            </a:r>
          </a:p>
          <a:p>
            <a:r>
              <a:rPr lang="es-ES" dirty="0"/>
              <a:t>Muchos jardines famosos  fueron construidos en templos  a principios de este período, incluyendo Kinkaku-ji , el Pabellón de Oro, construido en 1398, y Ginkaku-ji , el Pabellón de Plata, construido en 1482. </a:t>
            </a:r>
          </a:p>
          <a:p>
            <a:endParaRPr lang="es-ES" dirty="0"/>
          </a:p>
          <a:p>
            <a:endParaRPr lang="es-ES" dirty="0"/>
          </a:p>
        </p:txBody>
      </p:sp>
    </p:spTree>
    <p:extLst>
      <p:ext uri="{BB962C8B-B14F-4D97-AF65-F5344CB8AC3E}">
        <p14:creationId xmlns:p14="http://schemas.microsoft.com/office/powerpoint/2010/main" val="2364956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De alguna manera ellos siguieron los principios del zen de la espontaneidad, sencillez y moderación, pero en otros aspectos eran tradicionales chinos la Dinastía de los templos Song, los pisos superiores del Pabellón de Oro fueron cubiertos con pan de oro, y fueron rodeados por jardines tradicionales de agua.</a:t>
            </a:r>
          </a:p>
          <a:p>
            <a:r>
              <a:rPr lang="es-ES" dirty="0"/>
              <a:t>El estilo de jardín más notable inventado en este período fue el jardín zen o jardín japonés de rocas . Uno de los mejores ejemplos, y uno de los más conocidos de todos los jardines japoneses es Ryoan-ji en Kyoto. </a:t>
            </a:r>
          </a:p>
          <a:p>
            <a:r>
              <a:rPr lang="es-ES" dirty="0"/>
              <a:t>Este jardín tiene sólo 9 metros de ancho y una longitud de 24 metros.</a:t>
            </a:r>
          </a:p>
          <a:p>
            <a:endParaRPr lang="es-ES" dirty="0"/>
          </a:p>
        </p:txBody>
      </p:sp>
    </p:spTree>
    <p:extLst>
      <p:ext uri="{BB962C8B-B14F-4D97-AF65-F5344CB8AC3E}">
        <p14:creationId xmlns:p14="http://schemas.microsoft.com/office/powerpoint/2010/main" val="2932350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Se compone de arena blanca cuidadosamente rastrillada para sugerir agua, y quince rocas cuidadosamente dispuestas, al igual que las islas pequeñas. </a:t>
            </a:r>
          </a:p>
          <a:p>
            <a:r>
              <a:rPr lang="es-ES" dirty="0"/>
              <a:t>Está destinado a ser visto desde una posición de sentado en el porche de la residencia del abad del monasterio. </a:t>
            </a:r>
          </a:p>
          <a:p>
            <a:r>
              <a:rPr lang="es-ES" dirty="0"/>
              <a:t>Ha habido muchos debates acerca de lo que las rocas se supone que representan, sino que, como historiador Gunter Nitschke  escribió, "El jardín de Ryoan-ji no simboliza. No tiene el valor de representar cualquier belleza natural que se puede encontrar en el mundo, real o mítico. Lo considero como una composición abstracta de objetos "naturales" en el espacio, una composición cuya función es la de incitar a la mediación” </a:t>
            </a:r>
          </a:p>
        </p:txBody>
      </p:sp>
    </p:spTree>
    <p:extLst>
      <p:ext uri="{BB962C8B-B14F-4D97-AF65-F5344CB8AC3E}">
        <p14:creationId xmlns:p14="http://schemas.microsoft.com/office/powerpoint/2010/main" val="902264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Varios de los famosos jardines zen de Kyoto fueron obra de un solo hombre, Muso Soseki (1275-1351). Era un monje, un descendiente de novena generación del Emperador Uda .</a:t>
            </a:r>
          </a:p>
          <a:p>
            <a:r>
              <a:rPr lang="es-ES" dirty="0"/>
              <a:t> Él era también un político formidable tribunal, escritor y organizador, quien armó y financió naves para abrir el comercio con China, y fundó una organización llamada los Cinco Montañas, integrado por los monasterios zen más poderosos de Kyoto. </a:t>
            </a:r>
          </a:p>
          <a:p>
            <a:r>
              <a:rPr lang="es-ES" dirty="0"/>
              <a:t>Fue el responsable de la construcción de los jardines zen de Nanzen-ji ; Saiho-ji (El jardín Moss), y el Tenryū-ji . </a:t>
            </a:r>
          </a:p>
        </p:txBody>
      </p:sp>
    </p:spTree>
    <p:extLst>
      <p:ext uri="{BB962C8B-B14F-4D97-AF65-F5344CB8AC3E}">
        <p14:creationId xmlns:p14="http://schemas.microsoft.com/office/powerpoint/2010/main" val="2889343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Jardines notables del Kamakura y períodos Muramachi incluyen: </a:t>
            </a:r>
          </a:p>
          <a:p>
            <a:r>
              <a:rPr lang="es-ES" dirty="0"/>
              <a:t>Kinkaku-ji (el Pabellón Dorado) </a:t>
            </a:r>
          </a:p>
          <a:p>
            <a:r>
              <a:rPr lang="es-ES" dirty="0"/>
              <a:t>Ginkaku-ji (el Pabellón de Plata) </a:t>
            </a:r>
          </a:p>
          <a:p>
            <a:r>
              <a:rPr lang="es-ES" dirty="0"/>
              <a:t>Nanzen-ji </a:t>
            </a:r>
          </a:p>
          <a:p>
            <a:r>
              <a:rPr lang="es-ES" dirty="0"/>
              <a:t>Saiho-ji (El jardín Moss) </a:t>
            </a:r>
          </a:p>
          <a:p>
            <a:r>
              <a:rPr lang="es-ES" dirty="0"/>
              <a:t>Tenryu-ji </a:t>
            </a:r>
          </a:p>
          <a:p>
            <a:r>
              <a:rPr lang="es-ES" dirty="0"/>
              <a:t>Daisen-in</a:t>
            </a:r>
          </a:p>
          <a:p>
            <a:endParaRPr lang="es-ES" dirty="0"/>
          </a:p>
        </p:txBody>
      </p:sp>
    </p:spTree>
    <p:extLst>
      <p:ext uri="{BB962C8B-B14F-4D97-AF65-F5344CB8AC3E}">
        <p14:creationId xmlns:p14="http://schemas.microsoft.com/office/powerpoint/2010/main" val="3562485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5171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279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spTree>
    <p:extLst>
      <p:ext uri="{BB962C8B-B14F-4D97-AF65-F5344CB8AC3E}">
        <p14:creationId xmlns:p14="http://schemas.microsoft.com/office/powerpoint/2010/main" val="113898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7581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1441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756393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124102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03565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514243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Período Momoyama (1568-1600)</a:t>
            </a:r>
          </a:p>
        </p:txBody>
      </p:sp>
      <p:sp>
        <p:nvSpPr>
          <p:cNvPr id="3" name="2 Marcador de contenido"/>
          <p:cNvSpPr>
            <a:spLocks noGrp="1"/>
          </p:cNvSpPr>
          <p:nvPr>
            <p:ph idx="1"/>
          </p:nvPr>
        </p:nvSpPr>
        <p:spPr/>
        <p:txBody>
          <a:bodyPr>
            <a:normAutofit lnSpcReduction="10000"/>
          </a:bodyPr>
          <a:lstStyle/>
          <a:p>
            <a:r>
              <a:rPr lang="es-ES" dirty="0"/>
              <a:t>El período Momoyama fue corto, apenas 32 ​​años, y fue ocupado en gran parte con las guerras entre los daimyo , los líderes de los clanes feudales japoneses. </a:t>
            </a:r>
          </a:p>
          <a:p>
            <a:r>
              <a:rPr lang="es-ES" dirty="0"/>
              <a:t>Los nuevos centros de poder y cultura en Japón fueron los castillos fortificados de los daimyo, alrededor de la cual las nuevas ciudades y jardines aparecieron.</a:t>
            </a:r>
          </a:p>
          <a:p>
            <a:r>
              <a:rPr lang="es-ES" dirty="0"/>
              <a:t> El jardín característico de la época contó con uno o más estanques o lagos al lado de la residencia principal, o shoin , no lejos del castillo. </a:t>
            </a:r>
          </a:p>
          <a:p>
            <a:r>
              <a:rPr lang="es-ES" dirty="0"/>
              <a:t>Estos jardines fueron hechos para ser vistos desde arriba, desde el castillo o residencia.</a:t>
            </a:r>
          </a:p>
        </p:txBody>
      </p:sp>
    </p:spTree>
    <p:extLst>
      <p:ext uri="{BB962C8B-B14F-4D97-AF65-F5344CB8AC3E}">
        <p14:creationId xmlns:p14="http://schemas.microsoft.com/office/powerpoint/2010/main" val="3097625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76672"/>
            <a:ext cx="7632848" cy="5832648"/>
          </a:xfrm>
        </p:spPr>
        <p:txBody>
          <a:bodyPr/>
          <a:lstStyle/>
          <a:p>
            <a:r>
              <a:rPr lang="es-ES" dirty="0"/>
              <a:t>Los daimyos habían desarrollado las habilidades de cortar y levantar grandes piedras para construir sus castillos, y tenían ejércitos de soldados para que las movieran.</a:t>
            </a:r>
          </a:p>
          <a:p>
            <a:r>
              <a:rPr lang="es-ES" dirty="0"/>
              <a:t> Los lagos artificiales rodeados por playas de piedras pequeñas y están decoradas con arreglos de cantos rodados, con puentes de piedra natural y trampolines. </a:t>
            </a:r>
          </a:p>
          <a:p>
            <a:r>
              <a:rPr lang="es-ES" dirty="0"/>
              <a:t>Los jardines de este periodo combinaban elementos de un jardín de paseo, destinado a ser visto desde los serpenteantes senderos del jardín, con elementos del jardín zen, como montañas artificiales, destinados a ser contempladas desde la distancia. </a:t>
            </a:r>
          </a:p>
          <a:p>
            <a:endParaRPr lang="es-ES" dirty="0"/>
          </a:p>
        </p:txBody>
      </p:sp>
    </p:spTree>
    <p:extLst>
      <p:ext uri="{BB962C8B-B14F-4D97-AF65-F5344CB8AC3E}">
        <p14:creationId xmlns:p14="http://schemas.microsoft.com/office/powerpoint/2010/main" val="17935650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El jardín más famoso de este tipo, construido en 1592, está situado cerca del castillo de Tokushima en la isla de Shikoku . Sus características notables incluyen un puente de 10,5 metros de largo hecho de dos piedras naturales. </a:t>
            </a:r>
          </a:p>
          <a:p>
            <a:r>
              <a:rPr lang="es-ES" dirty="0"/>
              <a:t>Otro jardín notable de la época que aún existe es Sanbo-in , reconstruido por Toyotomi Hideyoshi en 1598 para celebrar el festival de los cerezos en flor, y recrear el esplendor de un jardín antiguo. Trescientos  constructores de jardines trabajaron en el proyecto, la excavación de los lagos y la instalación de 700 bloques en un espacio de 540 metros cuadrados. El jardín fue diseñado para ser visto desde la terraza del pabellón principal, o desde el "Salón de la visión pura", ubicado en una elevación más alta en el jardín. </a:t>
            </a:r>
          </a:p>
          <a:p>
            <a:endParaRPr lang="es-ES" dirty="0"/>
          </a:p>
        </p:txBody>
      </p:sp>
    </p:spTree>
    <p:extLst>
      <p:ext uri="{BB962C8B-B14F-4D97-AF65-F5344CB8AC3E}">
        <p14:creationId xmlns:p14="http://schemas.microsoft.com/office/powerpoint/2010/main" val="36654714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a:bodyPr>
          <a:lstStyle/>
          <a:p>
            <a:r>
              <a:rPr lang="es-ES" dirty="0"/>
              <a:t>En el oriente del jardín, en una península, hay un arreglo de piedras diseñados para representar el mítico Monte Horai. </a:t>
            </a:r>
          </a:p>
          <a:p>
            <a:r>
              <a:rPr lang="es-ES" dirty="0"/>
              <a:t>Un puente de madera lleva a una isla que representa una grulla, y un puente de piedra que une esta isla a otra que representa una tortuga. que está conectado por un puente de tierra cubierta de vuelta a la península. </a:t>
            </a:r>
          </a:p>
          <a:p>
            <a:r>
              <a:rPr lang="es-ES" dirty="0"/>
              <a:t>El jardín incluye también una cascada al pie de una colina boscosa. Una de las características del jardín período Momoyama visible en Sanbo-in es la proximidad de los edificios con el agua. </a:t>
            </a:r>
          </a:p>
          <a:p>
            <a:r>
              <a:rPr lang="es-ES" dirty="0"/>
              <a:t>El Período Momoyama también vio el desarrollo de la chanoyu (ceremonia del té), el chashitsu (casa de té) y el roji (jardín de té). </a:t>
            </a:r>
          </a:p>
        </p:txBody>
      </p:sp>
    </p:spTree>
    <p:extLst>
      <p:ext uri="{BB962C8B-B14F-4D97-AF65-F5344CB8AC3E}">
        <p14:creationId xmlns:p14="http://schemas.microsoft.com/office/powerpoint/2010/main" val="1205039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El te se había introducido en Japón desde China por los monjes budistas, que la utilizaban como estimulante para mantenerse despiertos durante largos periodos de meditación</a:t>
            </a:r>
          </a:p>
          <a:p>
            <a:r>
              <a:rPr lang="es-ES" dirty="0"/>
              <a:t>El primer maestro de gran té, Sen no Rikyu (1522-1591),  se define con el más mínimo detalle de la apariencia y las reglas de la casa de té y jardín de té, siguiendo el principio de wabi</a:t>
            </a:r>
            <a:r>
              <a:rPr lang="es-ES" altLang="ja-JP" dirty="0"/>
              <a:t> "</a:t>
            </a:r>
            <a:r>
              <a:rPr lang="es-ES" dirty="0"/>
              <a:t>refinamiento sobrio y tranquilo". </a:t>
            </a:r>
          </a:p>
          <a:p>
            <a:r>
              <a:rPr lang="es-ES" dirty="0"/>
              <a:t>Seguir las reglas de Sen no Rikyu, la casa de té se suponía que sugieren la cabaña de un monje ermitaño. Era una estructura de madera muy pequeña y sencilla, a menudo con un techo de paja, con suficiente espacio interior para dos esteras tatami . La decoración sólo se permite dentro de un pergamino con una inscripción y una rama de un árbol. No tenía una vista al jardín.</a:t>
            </a:r>
          </a:p>
          <a:p>
            <a:endParaRPr lang="es-ES" dirty="0"/>
          </a:p>
        </p:txBody>
      </p:sp>
    </p:spTree>
    <p:extLst>
      <p:ext uri="{BB962C8B-B14F-4D97-AF65-F5344CB8AC3E}">
        <p14:creationId xmlns:p14="http://schemas.microsoft.com/office/powerpoint/2010/main" val="41676633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715200" cy="6069288"/>
          </a:xfrm>
        </p:spPr>
        <p:txBody>
          <a:bodyPr>
            <a:normAutofit/>
          </a:bodyPr>
          <a:lstStyle/>
          <a:p>
            <a:r>
              <a:rPr lang="es-ES" dirty="0"/>
              <a:t>El jardín también era pequeño, y constantemente regado a ser húmedo y verde. </a:t>
            </a:r>
          </a:p>
          <a:p>
            <a:r>
              <a:rPr lang="es-ES" dirty="0"/>
              <a:t>Por lo general, tenía un árbol de cerezo o el olmo para que el color en la primavera, pero por lo demás no tenía brillantes flores o plantas exóticas que pudieran distraer la atención del visitante. </a:t>
            </a:r>
          </a:p>
          <a:p>
            <a:r>
              <a:rPr lang="es-ES" dirty="0"/>
              <a:t>Un camino conducía a la entrada de la casa de té.</a:t>
            </a:r>
          </a:p>
          <a:p>
            <a:r>
              <a:rPr lang="es-ES" dirty="0"/>
              <a:t> A lo largo del camino estaba esperando banco para los huéspedes y un privy, y una piedra de agua de las cuencas, cerca de la casa de té, donde los huéspedes se enjuagaban las manos y la boca antes de entrar en el salón de té a través de una pequeña puerta, cuadrada, llamado nijiri-guchi, o gatear " en la entrada ", que requiere inclinarse para pasarla</a:t>
            </a:r>
          </a:p>
        </p:txBody>
      </p:sp>
    </p:spTree>
    <p:extLst>
      <p:ext uri="{BB962C8B-B14F-4D97-AF65-F5344CB8AC3E}">
        <p14:creationId xmlns:p14="http://schemas.microsoft.com/office/powerpoint/2010/main" val="1483665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lstStyle/>
          <a:p>
            <a:r>
              <a:rPr lang="es-ES" dirty="0"/>
              <a:t>Sen no Rikyu decretó que el jardín se debe dejar unswept durante varias horas antes de la ceremonia, por lo que las hojas se dispersan de forma natural en el camino.</a:t>
            </a:r>
          </a:p>
          <a:p>
            <a:r>
              <a:rPr lang="es-ES" dirty="0"/>
              <a:t>Jardines notables de este período son: </a:t>
            </a:r>
          </a:p>
          <a:p>
            <a:r>
              <a:rPr lang="es-ES" dirty="0"/>
              <a:t>Tokushima Castle jardín en la isla de Shikoku . </a:t>
            </a:r>
          </a:p>
          <a:p>
            <a:r>
              <a:rPr lang="es-ES" dirty="0"/>
              <a:t>Tai-una casa de té en Myōki-un templo en Kyoto , construido en 1582 por Sen no Rikyu . </a:t>
            </a:r>
          </a:p>
          <a:p>
            <a:r>
              <a:rPr lang="es-ES" dirty="0"/>
              <a:t>Sanbo-in en Daigo-ji , en Kyoto (1598) </a:t>
            </a:r>
          </a:p>
          <a:p>
            <a:endParaRPr lang="es-ES" dirty="0"/>
          </a:p>
          <a:p>
            <a:endParaRPr lang="es-ES" dirty="0"/>
          </a:p>
        </p:txBody>
      </p:sp>
    </p:spTree>
    <p:extLst>
      <p:ext uri="{BB962C8B-B14F-4D97-AF65-F5344CB8AC3E}">
        <p14:creationId xmlns:p14="http://schemas.microsoft.com/office/powerpoint/2010/main" val="31706870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82015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56062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Período Edo (1615-1867)</a:t>
            </a:r>
          </a:p>
        </p:txBody>
      </p:sp>
      <p:sp>
        <p:nvSpPr>
          <p:cNvPr id="3" name="2 Marcador de contenido"/>
          <p:cNvSpPr>
            <a:spLocks noGrp="1"/>
          </p:cNvSpPr>
          <p:nvPr>
            <p:ph idx="1"/>
          </p:nvPr>
        </p:nvSpPr>
        <p:spPr/>
        <p:txBody>
          <a:bodyPr>
            <a:normAutofit/>
          </a:bodyPr>
          <a:lstStyle/>
          <a:p>
            <a:r>
              <a:rPr lang="es-ES" dirty="0"/>
              <a:t>Durante el período Edo , el poder fue ganado y consolidado por el clan Tokugawa , que se convirtieron en los shogun, y trasladaron la capital a Edo , que se convirtió en Tokio.</a:t>
            </a:r>
          </a:p>
          <a:p>
            <a:r>
              <a:rPr lang="es-ES" dirty="0"/>
              <a:t>Durante este tiempo, el Japón, a excepción del puerto de Nagasaki, estaba prácticamente cerrado a los extranjeros, y a los japoneses no se les permitía viajar a cualquier país excepto China y los Países Bajos. </a:t>
            </a:r>
          </a:p>
          <a:p>
            <a:r>
              <a:rPr lang="es-ES" dirty="0"/>
              <a:t>El emperador permaneció en Kyoto como un líder títere, con autoridad sólo sobre los asuntos culturales y religiosos. </a:t>
            </a:r>
          </a:p>
        </p:txBody>
      </p:sp>
    </p:spTree>
    <p:extLst>
      <p:ext uri="{BB962C8B-B14F-4D97-AF65-F5344CB8AC3E}">
        <p14:creationId xmlns:p14="http://schemas.microsoft.com/office/powerpoint/2010/main" val="18711988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normAutofit/>
          </a:bodyPr>
          <a:lstStyle/>
          <a:p>
            <a:r>
              <a:rPr lang="es-ES" dirty="0"/>
              <a:t>Mientras que el centro político de Japón era ahora Tokio, Kyoto fue la capital cultural, el centro de la religión y el arte. </a:t>
            </a:r>
          </a:p>
          <a:p>
            <a:r>
              <a:rPr lang="es-ES" dirty="0"/>
              <a:t>Los shogunes siempre y como los emperadores con poco poder, pero con generosos subsidios para la construcción de jardines.</a:t>
            </a:r>
          </a:p>
          <a:p>
            <a:r>
              <a:rPr lang="es-ES" dirty="0"/>
              <a:t> El periodo Edo vio el uso generalizado de un nuevo tipo de arquitectura japonesa, llamada Sukiya zukuri , lo que significa, literalmente, "la construcción de acuerdo al gusto elegido".</a:t>
            </a:r>
          </a:p>
          <a:p>
            <a:r>
              <a:rPr lang="es-ES" dirty="0"/>
              <a:t> El término apareció por primera vez a finales del siglo XVI se refiere a las casas de té aisladas. En un principio aplicado a las casas de campo simples de los guerreros Samouri y monjes budistas, pero en el período Edo fue utilizado en todo tipo de edificios y casas palacios .</a:t>
            </a:r>
          </a:p>
          <a:p>
            <a:endParaRPr lang="es-ES" dirty="0"/>
          </a:p>
        </p:txBody>
      </p:sp>
    </p:spTree>
    <p:extLst>
      <p:ext uri="{BB962C8B-B14F-4D97-AF65-F5344CB8AC3E}">
        <p14:creationId xmlns:p14="http://schemas.microsoft.com/office/powerpoint/2010/main" val="38486528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El estilo Sukiya se utilizó en el jardín más famoso de la época, la Villa Imperial de Katsura en Kyoto. Los edificios fueron construidos de una manera muy simple, sin estilo de decoración , un prototipo de la arquitectura japonesa del futuro.</a:t>
            </a:r>
          </a:p>
          <a:p>
            <a:r>
              <a:rPr lang="es-ES" dirty="0"/>
              <a:t> Se abría hacia el jardín, para que el jardín parecía completamente una parte del edificio. </a:t>
            </a:r>
          </a:p>
          <a:p>
            <a:r>
              <a:rPr lang="es-ES" dirty="0"/>
              <a:t>Si el visitante se encontraba dentro o fuera del edificio, siempre tenía la sensación de que estaba en el centro de la naturaleza. Los edificios del jardín fueron dispuestos de manera que se veían siempre a partir de una recta diagonal, en lugar de verlos  de sobre. Esta disposición tenía la ganko nombre poético, lo que significa, literalmente, "una formación de gansos salvajes en vuelo”.</a:t>
            </a:r>
          </a:p>
        </p:txBody>
      </p:sp>
    </p:spTree>
    <p:extLst>
      <p:ext uri="{BB962C8B-B14F-4D97-AF65-F5344CB8AC3E}">
        <p14:creationId xmlns:p14="http://schemas.microsoft.com/office/powerpoint/2010/main" val="37545022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467600" cy="5637240"/>
          </a:xfrm>
        </p:spPr>
        <p:txBody>
          <a:bodyPr>
            <a:normAutofit/>
          </a:bodyPr>
          <a:lstStyle/>
          <a:p>
            <a:r>
              <a:rPr lang="es-ES" dirty="0"/>
              <a:t>La mayoría de los jardines de la época de Edo eran jardines paseo o jardines secos de rocas zen, y eran generalmente mucho más grandes que los  jardines de épocas anteriores . </a:t>
            </a:r>
          </a:p>
          <a:p>
            <a:r>
              <a:rPr lang="es-ES" dirty="0"/>
              <a:t>Los jardines paseo marítimo de la época hicieron uso extensivo de Shakkei , el endeudamiento de los paisajes a lo lejos, como montañas, y su integración en el jardín, o, mejor aún, la construcción del jardín en la ladera de una montaña y el uso de las diferentes elevaciones . Los jardines Edo de paseo marítimo se compone a menudo de una serie de Meisho , o los "famosos" puntos de vista, similar a las tarjetas postales.</a:t>
            </a:r>
          </a:p>
        </p:txBody>
      </p:sp>
    </p:spTree>
    <p:extLst>
      <p:ext uri="{BB962C8B-B14F-4D97-AF65-F5344CB8AC3E}">
        <p14:creationId xmlns:p14="http://schemas.microsoft.com/office/powerpoint/2010/main" val="38337103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Estos podrían ser imitaciones de famosos paisajes naturales, como el Monte Fuji, o escenas de leyendas taoístas o budistas y paisajes que ilustraban los versos de la poesía. </a:t>
            </a:r>
          </a:p>
          <a:p>
            <a:r>
              <a:rPr lang="es-ES" dirty="0"/>
              <a:t>A diferencia de los jardines zen, que fueron diseñados para retratar la naturaleza.</a:t>
            </a:r>
          </a:p>
          <a:p>
            <a:r>
              <a:rPr lang="es-ES" dirty="0"/>
              <a:t>Jardines de esta epoca son:</a:t>
            </a:r>
          </a:p>
          <a:p>
            <a:r>
              <a:rPr lang="es-ES" dirty="0"/>
              <a:t>Shugakuin Villa Imperial </a:t>
            </a:r>
          </a:p>
          <a:p>
            <a:r>
              <a:rPr lang="es-ES" dirty="0"/>
              <a:t>Shisen-dō , (1641) </a:t>
            </a:r>
          </a:p>
          <a:p>
            <a:r>
              <a:rPr lang="es-ES" dirty="0"/>
              <a:t>Suizen-ji </a:t>
            </a:r>
          </a:p>
          <a:p>
            <a:r>
              <a:rPr lang="es-ES" dirty="0"/>
              <a:t>Hama Rikyu </a:t>
            </a:r>
          </a:p>
          <a:p>
            <a:r>
              <a:rPr lang="es-ES" dirty="0"/>
              <a:t>Koraku-en ( Okayama ) </a:t>
            </a:r>
          </a:p>
          <a:p>
            <a:r>
              <a:rPr lang="es-ES" dirty="0"/>
              <a:t>Ritsurin Jardín ( Takamatsu ) </a:t>
            </a:r>
          </a:p>
          <a:p>
            <a:r>
              <a:rPr lang="es-ES" dirty="0"/>
              <a:t>Koishikawa Koraku-en ( Tokio ), (1629) </a:t>
            </a:r>
          </a:p>
        </p:txBody>
      </p:sp>
    </p:spTree>
    <p:extLst>
      <p:ext uri="{BB962C8B-B14F-4D97-AF65-F5344CB8AC3E}">
        <p14:creationId xmlns:p14="http://schemas.microsoft.com/office/powerpoint/2010/main" val="23832092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Ninna-ji , Kyoto </a:t>
            </a:r>
          </a:p>
          <a:p>
            <a:r>
              <a:rPr lang="es-ES" dirty="0"/>
              <a:t>Emman-in , Otsu </a:t>
            </a:r>
          </a:p>
          <a:p>
            <a:r>
              <a:rPr lang="es-ES" dirty="0"/>
              <a:t>Sanzen-in , al norte de Kyoto </a:t>
            </a:r>
          </a:p>
          <a:p>
            <a:r>
              <a:rPr lang="es-ES" dirty="0"/>
              <a:t>Chishaku-in , al sureste de Kyoto </a:t>
            </a:r>
          </a:p>
          <a:p>
            <a:r>
              <a:rPr lang="es-ES" dirty="0"/>
              <a:t>Joju-in , en el templo de Kiyomizu , al sureste de Kyoto. (1688-1703) </a:t>
            </a:r>
          </a:p>
          <a:p>
            <a:r>
              <a:rPr lang="es-ES" dirty="0"/>
              <a:t>Manshu-in , al noreste de Kyoto (1656) </a:t>
            </a:r>
          </a:p>
          <a:p>
            <a:r>
              <a:rPr lang="es-ES" dirty="0"/>
              <a:t>Nanzen-ji , al este de Kyoto. (1688-1703) </a:t>
            </a:r>
          </a:p>
          <a:p>
            <a:r>
              <a:rPr lang="es-ES" dirty="0"/>
              <a:t> </a:t>
            </a:r>
          </a:p>
          <a:p>
            <a:endParaRPr lang="es-ES" dirty="0"/>
          </a:p>
        </p:txBody>
      </p:sp>
    </p:spTree>
    <p:extLst>
      <p:ext uri="{BB962C8B-B14F-4D97-AF65-F5344CB8AC3E}">
        <p14:creationId xmlns:p14="http://schemas.microsoft.com/office/powerpoint/2010/main" val="40034299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89526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8700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16016" cy="3284984"/>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284984"/>
            <a:ext cx="4716016" cy="3573016"/>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6016" y="0"/>
            <a:ext cx="4427984" cy="3429000"/>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6016" y="3429000"/>
            <a:ext cx="4427984" cy="3429000"/>
          </a:xfrm>
          <a:prstGeom prst="rect">
            <a:avLst/>
          </a:prstGeom>
        </p:spPr>
      </p:pic>
    </p:spTree>
    <p:extLst>
      <p:ext uri="{BB962C8B-B14F-4D97-AF65-F5344CB8AC3E}">
        <p14:creationId xmlns:p14="http://schemas.microsoft.com/office/powerpoint/2010/main" val="26605489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6341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08151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36397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9131711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639352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5"/>
            <a:ext cx="9144000" cy="6855849"/>
          </a:xfrm>
          <a:prstGeom prst="rect">
            <a:avLst/>
          </a:prstGeom>
        </p:spPr>
      </p:pic>
    </p:spTree>
    <p:extLst>
      <p:ext uri="{BB962C8B-B14F-4D97-AF65-F5344CB8AC3E}">
        <p14:creationId xmlns:p14="http://schemas.microsoft.com/office/powerpoint/2010/main" val="34713427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81792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5020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30230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635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58825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0199592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Período Meiji (1868-1912</a:t>
            </a:r>
          </a:p>
        </p:txBody>
      </p:sp>
      <p:sp>
        <p:nvSpPr>
          <p:cNvPr id="3" name="2 Marcador de contenido"/>
          <p:cNvSpPr>
            <a:spLocks noGrp="1"/>
          </p:cNvSpPr>
          <p:nvPr>
            <p:ph idx="1"/>
          </p:nvPr>
        </p:nvSpPr>
        <p:spPr/>
        <p:txBody>
          <a:bodyPr>
            <a:normAutofit fontScale="92500" lnSpcReduction="10000"/>
          </a:bodyPr>
          <a:lstStyle/>
          <a:p>
            <a:r>
              <a:rPr lang="es-ES" dirty="0"/>
              <a:t>El período Meiji vio la modernización de Japón, y la re-apertura de Japón al oeste. </a:t>
            </a:r>
          </a:p>
          <a:p>
            <a:r>
              <a:rPr lang="es-ES" dirty="0"/>
              <a:t>Muchos de los antiguos jardines privados habían sido abandonados y dejados a la ruina. </a:t>
            </a:r>
          </a:p>
          <a:p>
            <a:r>
              <a:rPr lang="es-ES" dirty="0"/>
              <a:t>En 1871, una nueva ley transformado muchos jardines de la Momoyama y Edo períodos en los parques públicos y la preservación de los mismos. Jardines notables de este período incluyen: </a:t>
            </a:r>
          </a:p>
          <a:p>
            <a:r>
              <a:rPr lang="es-ES" dirty="0"/>
              <a:t>Kenroku-en siglos XVIII y XIX, terminado en 1874. </a:t>
            </a:r>
          </a:p>
          <a:p>
            <a:r>
              <a:rPr lang="es-ES" dirty="0"/>
              <a:t>Murin-an en Kioto, terminó 1898. </a:t>
            </a:r>
          </a:p>
          <a:p>
            <a:r>
              <a:rPr lang="es-ES" dirty="0"/>
              <a:t>Chinzan-so en Tokio </a:t>
            </a:r>
          </a:p>
          <a:p>
            <a:endParaRPr lang="es-ES" dirty="0"/>
          </a:p>
        </p:txBody>
      </p:sp>
    </p:spTree>
    <p:extLst>
      <p:ext uri="{BB962C8B-B14F-4D97-AF65-F5344CB8AC3E}">
        <p14:creationId xmlns:p14="http://schemas.microsoft.com/office/powerpoint/2010/main" val="6427871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63224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4185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11901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32591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Modernos jardines japoneses (1912 al presente) </a:t>
            </a:r>
          </a:p>
        </p:txBody>
      </p:sp>
      <p:sp>
        <p:nvSpPr>
          <p:cNvPr id="3" name="2 Marcador de contenido"/>
          <p:cNvSpPr>
            <a:spLocks noGrp="1"/>
          </p:cNvSpPr>
          <p:nvPr>
            <p:ph idx="1"/>
          </p:nvPr>
        </p:nvSpPr>
        <p:spPr/>
        <p:txBody>
          <a:bodyPr/>
          <a:lstStyle/>
          <a:p>
            <a:r>
              <a:rPr lang="es-ES" dirty="0"/>
              <a:t>Durante el Período de Showa (1926-1988,), muchos jardines tradicionales fueron construidos por empresarios y políticos.</a:t>
            </a:r>
          </a:p>
          <a:p>
            <a:r>
              <a:rPr lang="es-ES" dirty="0"/>
              <a:t> Después de la Segunda Guerra Mundial, los principales constructores de jardines ya no eran individuos particulares, sino los bancos, hoteles, universidades y agencias gubernamentales.</a:t>
            </a:r>
          </a:p>
          <a:p>
            <a:r>
              <a:rPr lang="es-ES" dirty="0"/>
              <a:t> El jardín japonés se convirtió en una extensión de la arquitectura del edificio. Nuevos jardines fueron diseñados por egresados ​​de la escuela de arquitectura, y se podían utilizar materiales modernos de construcción, como el hormigón.</a:t>
            </a:r>
          </a:p>
        </p:txBody>
      </p:sp>
    </p:spTree>
    <p:extLst>
      <p:ext uri="{BB962C8B-B14F-4D97-AF65-F5344CB8AC3E}">
        <p14:creationId xmlns:p14="http://schemas.microsoft.com/office/powerpoint/2010/main" val="26928278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Algunos jardines modernos japoneses, como Tofuku-ji , diseñado por Mirei Shigemori , se inspiraron en los modelos clásicos.</a:t>
            </a:r>
          </a:p>
          <a:p>
            <a:r>
              <a:rPr lang="es-ES" dirty="0"/>
              <a:t> Otros jardines modernos han adoptado un enfoque mucho más radical con las tradiciones. </a:t>
            </a:r>
          </a:p>
          <a:p>
            <a:r>
              <a:rPr lang="es-ES" dirty="0"/>
              <a:t>Un ejemplo es Awaji Yumebutai , un jardín en la isla de Awaji , en el Mar Interior de Seto de Japón, diseñado por Tadao Ando .</a:t>
            </a:r>
          </a:p>
          <a:p>
            <a:r>
              <a:rPr lang="es-ES" dirty="0"/>
              <a:t> Fue construido como parte de un resort y centro de conferencias en una pendiente empinada, donde la tierra había sido despojada de hacer una isla para un aeropuerto. </a:t>
            </a:r>
          </a:p>
        </p:txBody>
      </p:sp>
    </p:spTree>
    <p:extLst>
      <p:ext uri="{BB962C8B-B14F-4D97-AF65-F5344CB8AC3E}">
        <p14:creationId xmlns:p14="http://schemas.microsoft.com/office/powerpoint/2010/main" val="41393194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44384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61416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21013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64481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19160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44825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5180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1297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Elementos del jardín </a:t>
            </a:r>
          </a:p>
        </p:txBody>
      </p:sp>
      <p:sp>
        <p:nvSpPr>
          <p:cNvPr id="3" name="2 Marcador de contenido"/>
          <p:cNvSpPr>
            <a:spLocks noGrp="1"/>
          </p:cNvSpPr>
          <p:nvPr>
            <p:ph idx="1"/>
          </p:nvPr>
        </p:nvSpPr>
        <p:spPr/>
        <p:txBody>
          <a:bodyPr/>
          <a:lstStyle/>
          <a:p>
            <a:r>
              <a:rPr lang="es-ES" dirty="0"/>
              <a:t>Los jardines japoneses siempre tienen agua, ya sea un estanque o arroyo, o, en el jardín de la roca seca, representada por la arena blanca. </a:t>
            </a:r>
          </a:p>
          <a:p>
            <a:r>
              <a:rPr lang="es-ES" dirty="0"/>
              <a:t>En el simbolismo  budista , el agua y la piedra son el ying y el yang , dos polos opuestos que se complementan y completan mutuamente. </a:t>
            </a:r>
          </a:p>
          <a:p>
            <a:r>
              <a:rPr lang="es-ES" dirty="0"/>
              <a:t>Un jardín tradicional por lo general tienen un estanque de forma irregular, o, en grandes jardines, dos o más estanques conectados por un canal o arroyo, y una cascada, una versión en miniatura de cascadas de montaña famosos de Japón. </a:t>
            </a:r>
          </a:p>
        </p:txBody>
      </p:sp>
    </p:spTree>
    <p:extLst>
      <p:ext uri="{BB962C8B-B14F-4D97-AF65-F5344CB8AC3E}">
        <p14:creationId xmlns:p14="http://schemas.microsoft.com/office/powerpoint/2010/main" val="38896173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En los jardines tradicionales, los estanques y arroyos son cuidadosamente colocados de acuerdo la geomancia budista, el arte y la ciencia de poner las cosas en el lugar más probable para atraer la buena fortuna. </a:t>
            </a:r>
          </a:p>
          <a:p>
            <a:r>
              <a:rPr lang="es-ES" dirty="0"/>
              <a:t>Las reglas para la asignación del agua se presenta en el primer manual de jardines japoneses, Sakuteiki, o "La Creación de los Jardines", en el siglo XI. </a:t>
            </a:r>
          </a:p>
          <a:p>
            <a:r>
              <a:rPr lang="es-ES" dirty="0"/>
              <a:t>Según el Sakuteiki , el agua debe entrar en el jardín del este o sudeste, y el flujo hacia el oeste, porque este se encuentra la casa del Dragón Verde (seiryu) una divinidad antigua china adaptada en Japón , y al oeste es el hogar del Tigre Blanco, la divinidad del este.</a:t>
            </a:r>
          </a:p>
        </p:txBody>
      </p:sp>
    </p:spTree>
    <p:extLst>
      <p:ext uri="{BB962C8B-B14F-4D97-AF65-F5344CB8AC3E}">
        <p14:creationId xmlns:p14="http://schemas.microsoft.com/office/powerpoint/2010/main" val="15258883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a:bodyPr>
          <a:lstStyle/>
          <a:p>
            <a:r>
              <a:rPr lang="es-ES" dirty="0"/>
              <a:t>El agua que fluye de este a oeste a llevarse mal, y el dueño del jardín será saludable y tendrá una larga vida. De acuerdo con el Sakutei-ki, otra disposición favorable para que el agua fluya desde el norte, lo que representa el agua en la cosmología budista, hacia el sur, lo que representa el fuego, que también son contrarios, o ying yang, y por lo tanto, atraer la buena suerte .  </a:t>
            </a:r>
          </a:p>
          <a:p>
            <a:r>
              <a:rPr lang="es-ES" dirty="0"/>
              <a:t>El Sakuteiki recomienda varios paisajes en miniatura con posibles lagos y arroyos, el "estilo océano", que cuenta con rocas que parecen haber sido erosionadas por las olas, una playa de arena y pinares, el "estilo ancho río", que recrea el curso de un gran río, serpenteando como una serpiente, el de estilo "pantano estanque" , un gran estanque con plantas acuáticas .</a:t>
            </a:r>
          </a:p>
        </p:txBody>
      </p:sp>
    </p:spTree>
    <p:extLst>
      <p:ext uri="{BB962C8B-B14F-4D97-AF65-F5344CB8AC3E}">
        <p14:creationId xmlns:p14="http://schemas.microsoft.com/office/powerpoint/2010/main" val="31604110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Sigue: "El estilo torrente de montaña", con muchas rocas y cascadas, y la "rosa letras" estilo, un paisaje austero con los pequeños , las plantas bajas, alivio suave y muchas rocas planas dispersas.</a:t>
            </a:r>
          </a:p>
          <a:p>
            <a:r>
              <a:rPr lang="es-ES" dirty="0"/>
              <a:t>Los tradicionales jardines japoneses tienen pequeñas islas en los lagos. En los jardines del templo sagrado, por lo general hay una isla que representa el Monte Penglai o Monte Horai , el hogar tradicional de los Ocho Inmortales . </a:t>
            </a:r>
          </a:p>
          <a:p>
            <a:r>
              <a:rPr lang="es-ES" dirty="0"/>
              <a:t>El Sakuteiki describe los diferentes tipos de islas artificiales que se pueden crear en los lagos, entre ellos el "isla montañosa", compuestos por rocas verticales irregulares mezclados con pinos, rodeado por una playa de arena, la "isla rocosa", compuesto por "atormentadas" rocas que parecían haber sido maltratadas por las olas del mar. </a:t>
            </a:r>
          </a:p>
          <a:p>
            <a:endParaRPr lang="es-ES" dirty="0"/>
          </a:p>
        </p:txBody>
      </p:sp>
    </p:spTree>
    <p:extLst>
      <p:ext uri="{BB962C8B-B14F-4D97-AF65-F5344CB8AC3E}">
        <p14:creationId xmlns:p14="http://schemas.microsoft.com/office/powerpoint/2010/main" val="31985050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Junto con pequeños árboles, pinos antiguos con formas inusuales, la "nube Island", de arena blanca en las formas redondeadas blancas de un cúmulo de nubes, y la "isla brumosa", un bajo isla de arena, sin rocas o árboles. </a:t>
            </a:r>
          </a:p>
          <a:p>
            <a:r>
              <a:rPr lang="es-ES" dirty="0"/>
              <a:t>Una cascada o caída de agua es también un elemento importante en los jardines japoneses, una versión en miniatura de las cascadas de arroyos de las montañas japonesas.</a:t>
            </a:r>
          </a:p>
          <a:p>
            <a:r>
              <a:rPr lang="es-ES" dirty="0"/>
              <a:t> El Sakuteiki describe siete tipos diferentes de cascadas. </a:t>
            </a:r>
          </a:p>
          <a:p>
            <a:r>
              <a:rPr lang="es-ES" dirty="0"/>
              <a:t>Asimismo, señala que, si es posible una cascada debe mirar hacia la luna, y deben estar diseñada para reflejar  la luna en el agua. </a:t>
            </a:r>
          </a:p>
          <a:p>
            <a:endParaRPr lang="es-ES" dirty="0"/>
          </a:p>
        </p:txBody>
      </p:sp>
    </p:spTree>
    <p:extLst>
      <p:ext uri="{BB962C8B-B14F-4D97-AF65-F5344CB8AC3E}">
        <p14:creationId xmlns:p14="http://schemas.microsoft.com/office/powerpoint/2010/main" val="27925725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957392"/>
          </a:xfrm>
          <a:prstGeom prst="rect">
            <a:avLst/>
          </a:prstGeom>
        </p:spPr>
      </p:pic>
    </p:spTree>
    <p:extLst>
      <p:ext uri="{BB962C8B-B14F-4D97-AF65-F5344CB8AC3E}">
        <p14:creationId xmlns:p14="http://schemas.microsoft.com/office/powerpoint/2010/main" val="31728125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09479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9448777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17638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20849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4733585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12728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Rocas y arena </a:t>
            </a:r>
          </a:p>
        </p:txBody>
      </p:sp>
      <p:sp>
        <p:nvSpPr>
          <p:cNvPr id="3" name="2 Marcador de contenido"/>
          <p:cNvSpPr>
            <a:spLocks noGrp="1"/>
          </p:cNvSpPr>
          <p:nvPr>
            <p:ph idx="1"/>
          </p:nvPr>
        </p:nvSpPr>
        <p:spPr/>
        <p:txBody>
          <a:bodyPr>
            <a:normAutofit fontScale="92500" lnSpcReduction="10000"/>
          </a:bodyPr>
          <a:lstStyle/>
          <a:p>
            <a:r>
              <a:rPr lang="es-ES" dirty="0"/>
              <a:t>Roca, arena y grava son una característica esencial del jardín japonés. </a:t>
            </a:r>
          </a:p>
          <a:p>
            <a:r>
              <a:rPr lang="es-ES" dirty="0"/>
              <a:t>Una roca vertical puede representar el monte Horai, el legendario hogar de los Ocho Inmortales. o el Monte Sumeru de la enseñanza budista, o un salto de la carpa en el agua. </a:t>
            </a:r>
          </a:p>
          <a:p>
            <a:r>
              <a:rPr lang="es-ES" dirty="0"/>
              <a:t>Una roca plana podría representar la tierra. </a:t>
            </a:r>
          </a:p>
          <a:p>
            <a:r>
              <a:rPr lang="es-ES" dirty="0"/>
              <a:t>La arena o grava puede representar una playa o un río que fluye. </a:t>
            </a:r>
          </a:p>
          <a:p>
            <a:r>
              <a:rPr lang="es-ES" dirty="0"/>
              <a:t>Rocas y agua también simbolizar yin y el yang , (y yo en japonés) en la filosofía budista, la roca dura y agua blanda se complementan entre sí, y el agua, aunque suave, puede desgastar la roca. </a:t>
            </a:r>
          </a:p>
        </p:txBody>
      </p:sp>
    </p:spTree>
    <p:extLst>
      <p:ext uri="{BB962C8B-B14F-4D97-AF65-F5344CB8AC3E}">
        <p14:creationId xmlns:p14="http://schemas.microsoft.com/office/powerpoint/2010/main" val="30173134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Rough rocas volcánicas (kasei-gan) se utilizan generalmente para representar montañas o como escalones.</a:t>
            </a:r>
          </a:p>
          <a:p>
            <a:r>
              <a:rPr lang="es-ES" dirty="0"/>
              <a:t> Rocas suaves y redondas sedimentarias  (Suisei-gan) se utilizan alrededor de los lagos o en puntos de enlace. </a:t>
            </a:r>
          </a:p>
          <a:p>
            <a:r>
              <a:rPr lang="es-ES" dirty="0"/>
              <a:t>Rocas fuertes y metamórficas se colocan generalmente por las cascadas o arroyos. </a:t>
            </a:r>
          </a:p>
          <a:p>
            <a:r>
              <a:rPr lang="es-ES" dirty="0"/>
              <a:t>Las rocas se clasifican tradicionalmente en alto vertical, bajo vertical, arqueado, reclinable, o plano. Las rocas debe variar en tamaño y color, pero el uno del otro, pero sin tener colores brillantes, que carecen de sutileza. Las rocas con capas o venas deben tener las venas  en la misma dirección, y las rocas todas deben estar firmemente plantadas en la tierra, dando una apariencia de firmeza y permanencia.</a:t>
            </a:r>
          </a:p>
        </p:txBody>
      </p:sp>
    </p:spTree>
    <p:extLst>
      <p:ext uri="{BB962C8B-B14F-4D97-AF65-F5344CB8AC3E}">
        <p14:creationId xmlns:p14="http://schemas.microsoft.com/office/powerpoint/2010/main" val="17938784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Las rocas están dispuestas en composiciones cuidadosas con rocas dos, tres, cinco o siete años, con tres que son los más comunes. </a:t>
            </a:r>
          </a:p>
          <a:p>
            <a:r>
              <a:rPr lang="es-ES" dirty="0"/>
              <a:t>En un acuerdo de tres, una roca más alta por lo general representa el cielo, la roca es más corta de la tierra, y la roca de tamaño mediano es la humanidad, el puente entre el cielo y la tierra.</a:t>
            </a:r>
          </a:p>
          <a:p>
            <a:r>
              <a:rPr lang="es-ES" dirty="0"/>
              <a:t> A veces una o más piedras, llamadas SuteiShi, ("sin nombre" o "descartada") se colocan en lugares aparentemente al azar en el jardín, para sugerir espontaneidad, aunque su colocación es cuidadosamente elegida.</a:t>
            </a:r>
          </a:p>
          <a:p>
            <a:r>
              <a:rPr lang="es-ES" dirty="0"/>
              <a:t>En el antiguo Japón, la arena (suna) y la grava (jari) se utilizaron alrededor de los santuarios sintoístas y templos budistas. </a:t>
            </a:r>
          </a:p>
        </p:txBody>
      </p:sp>
    </p:spTree>
    <p:extLst>
      <p:ext uri="{BB962C8B-B14F-4D97-AF65-F5344CB8AC3E}">
        <p14:creationId xmlns:p14="http://schemas.microsoft.com/office/powerpoint/2010/main" val="34576710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Más tarde se utilizaron en el jardín japonés de rocas o los jardines zen budistas para representar el agua o las nubes.</a:t>
            </a:r>
          </a:p>
          <a:p>
            <a:r>
              <a:rPr lang="es-ES" dirty="0"/>
              <a:t>La  arena blanca representa la pureza, pero también podría ser arena gris, marrón o negro azulado.</a:t>
            </a:r>
          </a:p>
          <a:p>
            <a:endParaRPr lang="es-ES" dirty="0"/>
          </a:p>
        </p:txBody>
      </p:sp>
    </p:spTree>
    <p:extLst>
      <p:ext uri="{BB962C8B-B14F-4D97-AF65-F5344CB8AC3E}">
        <p14:creationId xmlns:p14="http://schemas.microsoft.com/office/powerpoint/2010/main" val="29252730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50501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68504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35988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arquitectura  del jardín</a:t>
            </a:r>
          </a:p>
        </p:txBody>
      </p:sp>
      <p:sp>
        <p:nvSpPr>
          <p:cNvPr id="3" name="2 Marcador de contenido"/>
          <p:cNvSpPr>
            <a:spLocks noGrp="1"/>
          </p:cNvSpPr>
          <p:nvPr>
            <p:ph idx="1"/>
          </p:nvPr>
        </p:nvSpPr>
        <p:spPr>
          <a:xfrm>
            <a:off x="457200" y="1600200"/>
            <a:ext cx="7715200" cy="4873752"/>
          </a:xfrm>
        </p:spPr>
        <p:txBody>
          <a:bodyPr>
            <a:normAutofit/>
          </a:bodyPr>
          <a:lstStyle/>
          <a:p>
            <a:r>
              <a:rPr lang="es-ES" dirty="0"/>
              <a:t>En los jardines japoneses del período Heian, construidos en el modelo chino, los edificios ocupan tanto o más espacio que el jardín. </a:t>
            </a:r>
          </a:p>
          <a:p>
            <a:r>
              <a:rPr lang="es-ES" dirty="0"/>
              <a:t>El jardín era diseñado para ser visto desde el edificio principal y sus terrazas, o desde pequeños pabellones construidos para tal fin.</a:t>
            </a:r>
          </a:p>
          <a:p>
            <a:r>
              <a:rPr lang="es-ES" dirty="0"/>
              <a:t> En los jardines posteriores, los edificios eran menos visibles. </a:t>
            </a:r>
          </a:p>
          <a:p>
            <a:r>
              <a:rPr lang="es-ES" dirty="0"/>
              <a:t>Las casas de té rústicas estaban escondidas en pequeños huertos y pabellones abiertos a lo largo de los senderos del jardín proporcionando lugares para el descanso y la contemplación.</a:t>
            </a:r>
          </a:p>
        </p:txBody>
      </p:sp>
    </p:spTree>
    <p:extLst>
      <p:ext uri="{BB962C8B-B14F-4D97-AF65-F5344CB8AC3E}">
        <p14:creationId xmlns:p14="http://schemas.microsoft.com/office/powerpoint/2010/main" val="40079863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En la arquitectura del jardín más tarde, las ventanas de las paredes de las casas y salones de té se podían abrir para proporcionar vistas cuidadosamente enmarcadas del jardín. </a:t>
            </a:r>
          </a:p>
          <a:p>
            <a:r>
              <a:rPr lang="es-ES" dirty="0"/>
              <a:t>El jardín y la casa se ​​convertían en una sola cosa.</a:t>
            </a:r>
          </a:p>
        </p:txBody>
      </p:sp>
    </p:spTree>
    <p:extLst>
      <p:ext uri="{BB962C8B-B14F-4D97-AF65-F5344CB8AC3E}">
        <p14:creationId xmlns:p14="http://schemas.microsoft.com/office/powerpoint/2010/main" val="12648831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1504" cy="6850966"/>
          </a:xfrm>
          <a:prstGeom prst="rect">
            <a:avLst/>
          </a:prstGeom>
        </p:spPr>
      </p:pic>
    </p:spTree>
    <p:extLst>
      <p:ext uri="{BB962C8B-B14F-4D97-AF65-F5344CB8AC3E}">
        <p14:creationId xmlns:p14="http://schemas.microsoft.com/office/powerpoint/2010/main" val="35186653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868816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puentes  en el jardín</a:t>
            </a:r>
          </a:p>
        </p:txBody>
      </p:sp>
      <p:sp>
        <p:nvSpPr>
          <p:cNvPr id="3" name="2 Marcador de contenido"/>
          <p:cNvSpPr>
            <a:spLocks noGrp="1"/>
          </p:cNvSpPr>
          <p:nvPr>
            <p:ph idx="1"/>
          </p:nvPr>
        </p:nvSpPr>
        <p:spPr/>
        <p:txBody>
          <a:bodyPr>
            <a:normAutofit/>
          </a:bodyPr>
          <a:lstStyle/>
          <a:p>
            <a:r>
              <a:rPr lang="es-ES" dirty="0"/>
              <a:t>Los puentes aparecieron  por primera vez en el jardín japonés en el período Heian. </a:t>
            </a:r>
          </a:p>
          <a:p>
            <a:r>
              <a:rPr lang="es-ES" dirty="0"/>
              <a:t>En Byodo-En el jardín en Kyoto, un puente de madera que conecta el pabellón de Phoenix con una pequeña isla de piedras, lo que representa el Monte Penglai o el Monte Horai , la isla natal de los Ocho Inmortales de la enseñanza Daoísta, el puente simboliza el camino al paraíso y la inmortalidad .</a:t>
            </a:r>
          </a:p>
          <a:p>
            <a:r>
              <a:rPr lang="es-ES" dirty="0"/>
              <a:t>Los puentes podían ser de piedra (Ishibashi), o de madera, o hechos de troncos de tierra en la parte superior, cubierta de musgo (Dobashi), ya que podrían ser arqueados (soribashi) o planos (hirabashi). </a:t>
            </a:r>
          </a:p>
        </p:txBody>
      </p:sp>
    </p:spTree>
    <p:extLst>
      <p:ext uri="{BB962C8B-B14F-4D97-AF65-F5344CB8AC3E}">
        <p14:creationId xmlns:p14="http://schemas.microsoft.com/office/powerpoint/2010/main" val="212237436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A veces, si forman parte de un jardín del templo, estaban pintadas de rojo, siguiendo la tradición china, pero para la mayor parte de ellos estaban sin pintar.  </a:t>
            </a:r>
          </a:p>
          <a:p>
            <a:r>
              <a:rPr lang="es-ES" dirty="0"/>
              <a:t>Durante el período Edo, cuando los amplios jardines de paseo se hicieron populares, se construyeron arroyos y senderos con una serie de puentes, por lo general en un estilo rústico de piedra o madera, para llevar a los visitantes en un recorrido por las vistas panorámicas al jardín.</a:t>
            </a:r>
          </a:p>
          <a:p>
            <a:endParaRPr lang="es-ES" dirty="0"/>
          </a:p>
        </p:txBody>
      </p:sp>
    </p:spTree>
    <p:extLst>
      <p:ext uri="{BB962C8B-B14F-4D97-AF65-F5344CB8AC3E}">
        <p14:creationId xmlns:p14="http://schemas.microsoft.com/office/powerpoint/2010/main" val="11966074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053994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93556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1044145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22165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228790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642194"/>
          </a:xfrm>
        </p:spPr>
        <p:txBody>
          <a:bodyPr>
            <a:normAutofit fontScale="90000"/>
          </a:bodyPr>
          <a:lstStyle/>
          <a:p>
            <a:r>
              <a:rPr lang="es-ES" dirty="0"/>
              <a:t> linternas de piedra y cuencas hidrográficas </a:t>
            </a:r>
            <a:br>
              <a:rPr lang="es-ES" dirty="0"/>
            </a:br>
            <a:endParaRPr lang="es-ES" dirty="0"/>
          </a:p>
        </p:txBody>
      </p:sp>
      <p:sp>
        <p:nvSpPr>
          <p:cNvPr id="3" name="2 Marcador de contenido"/>
          <p:cNvSpPr>
            <a:spLocks noGrp="1"/>
          </p:cNvSpPr>
          <p:nvPr>
            <p:ph idx="1"/>
          </p:nvPr>
        </p:nvSpPr>
        <p:spPr/>
        <p:txBody>
          <a:bodyPr>
            <a:normAutofit/>
          </a:bodyPr>
          <a:lstStyle/>
          <a:p>
            <a:r>
              <a:rPr lang="es-ES" dirty="0"/>
              <a:t>Linternas japonesas de piedra (, lit. plataforma LAMP) se remontan al Período de Nara y el período Heian . </a:t>
            </a:r>
          </a:p>
          <a:p>
            <a:r>
              <a:rPr lang="es-ES" dirty="0"/>
              <a:t>Originalmente se encuentran sólo en los templos budistas, en los que se alineaban en las rutas y aproximaciones al templo, pero en el período Heian que se comenzaron a utilizar tambien en los santuarios sintoístas . </a:t>
            </a:r>
          </a:p>
          <a:p>
            <a:r>
              <a:rPr lang="es-ES" dirty="0"/>
              <a:t>Según la tradición, durante el Período Momoyama  se introdujeron en el jardín de té por los maestros del té las primeras mas grandes, y más tarde en los jardines fueron utilizadas exclusivamente para la decoración.</a:t>
            </a:r>
          </a:p>
        </p:txBody>
      </p:sp>
    </p:spTree>
    <p:extLst>
      <p:ext uri="{BB962C8B-B14F-4D97-AF65-F5344CB8AC3E}">
        <p14:creationId xmlns:p14="http://schemas.microsoft.com/office/powerpoint/2010/main" val="7077326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En su forma completa y original, un dai-doro, como la pagoda , representa los cinco elementos de la cosmología budista. </a:t>
            </a:r>
          </a:p>
          <a:p>
            <a:r>
              <a:rPr lang="es-ES" dirty="0"/>
              <a:t>La pieza que toca el suelo representa chi, la tierra, la sección siguiente representa sui, o agua; ka o fuego, se representa por la sección que encierra la luz de la linterna o llama, mientras FU (aire) y Ku (void o espíritu) están representados por los dos últimos tramos, de más arriba y apuntando hacia el cielo. </a:t>
            </a:r>
          </a:p>
          <a:p>
            <a:r>
              <a:rPr lang="es-ES" dirty="0"/>
              <a:t>Los segmentos expresan la idea elemental de que después de la muerte de nuestros cuerpos físicos  vuelven a su forma original.</a:t>
            </a:r>
          </a:p>
        </p:txBody>
      </p:sp>
    </p:spTree>
    <p:extLst>
      <p:ext uri="{BB962C8B-B14F-4D97-AF65-F5344CB8AC3E}">
        <p14:creationId xmlns:p14="http://schemas.microsoft.com/office/powerpoint/2010/main" val="298341348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Las cuencas de piedra de agua, (</a:t>
            </a:r>
            <a:r>
              <a:rPr lang="es-ES" dirty="0" err="1"/>
              <a:t>tsukubai</a:t>
            </a:r>
            <a:r>
              <a:rPr lang="es-ES" dirty="0"/>
              <a:t>) se colocaron originalmente en los jardines para que los visitantes se lavaran las manos y la boca antes de la ceremonia del té. </a:t>
            </a:r>
          </a:p>
          <a:p>
            <a:r>
              <a:rPr lang="es-ES" dirty="0"/>
              <a:t>El agua es suministrada a la cuenca por un tubo de bambú, o Kakei, y por lo general tienen un cucharón de madera para beber el agua.</a:t>
            </a:r>
          </a:p>
          <a:p>
            <a:r>
              <a:rPr lang="es-ES" dirty="0"/>
              <a:t> En los jardines de té, la cuenca fue colocada cerca del suelo, por lo que el bebedor tenia que agacharse para conseguir su agua.</a:t>
            </a:r>
          </a:p>
        </p:txBody>
      </p:sp>
    </p:spTree>
    <p:extLst>
      <p:ext uri="{BB962C8B-B14F-4D97-AF65-F5344CB8AC3E}">
        <p14:creationId xmlns:p14="http://schemas.microsoft.com/office/powerpoint/2010/main" val="200492912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6722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343199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593976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364615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89" y="0"/>
            <a:ext cx="45720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889" y="0"/>
            <a:ext cx="4544111" cy="6957392"/>
          </a:xfrm>
          <a:prstGeom prst="rect">
            <a:avLst/>
          </a:prstGeom>
        </p:spPr>
      </p:pic>
    </p:spTree>
    <p:extLst>
      <p:ext uri="{BB962C8B-B14F-4D97-AF65-F5344CB8AC3E}">
        <p14:creationId xmlns:p14="http://schemas.microsoft.com/office/powerpoint/2010/main" val="425282799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7004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Los árboles y las flores </a:t>
            </a:r>
          </a:p>
        </p:txBody>
      </p:sp>
      <p:sp>
        <p:nvSpPr>
          <p:cNvPr id="3" name="2 Marcador de contenido"/>
          <p:cNvSpPr>
            <a:spLocks noGrp="1"/>
          </p:cNvSpPr>
          <p:nvPr>
            <p:ph idx="1"/>
          </p:nvPr>
        </p:nvSpPr>
        <p:spPr/>
        <p:txBody>
          <a:bodyPr>
            <a:normAutofit/>
          </a:bodyPr>
          <a:lstStyle/>
          <a:p>
            <a:r>
              <a:rPr lang="es-ES" dirty="0"/>
              <a:t>Nada en un jardín japonés es natural o dejado al azar, cada planta se elige de acuerdo a los principios estéticos, ya sea para ocultar vistas no deseadas, para servir como un telón de fondo de ciertas características del jardín, o para crear una escena pintoresca, como un paisaje o una tarjeta postal . </a:t>
            </a:r>
          </a:p>
          <a:p>
            <a:r>
              <a:rPr lang="es-ES" dirty="0"/>
              <a:t>Los árboles son cuidadosamente seleccionados y dispuestos para sus colores otoñales. El musgo (moss) se utiliza a menudo para sugerir que el jardín es muy antiguo. Las flores también son cuidadosamente seleccionadas por su temporada de floración.</a:t>
            </a:r>
          </a:p>
        </p:txBody>
      </p:sp>
    </p:spTree>
    <p:extLst>
      <p:ext uri="{BB962C8B-B14F-4D97-AF65-F5344CB8AC3E}">
        <p14:creationId xmlns:p14="http://schemas.microsoft.com/office/powerpoint/2010/main" val="12326021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715200" cy="6069288"/>
          </a:xfrm>
        </p:spPr>
        <p:txBody>
          <a:bodyPr>
            <a:normAutofit/>
          </a:bodyPr>
          <a:lstStyle/>
          <a:p>
            <a:r>
              <a:rPr lang="es-ES" dirty="0"/>
              <a:t>Los parterres formales son poco frecuentes en los mayores jardines, pero son más comunes en los jardines modernos. </a:t>
            </a:r>
          </a:p>
          <a:p>
            <a:r>
              <a:rPr lang="es-ES" dirty="0"/>
              <a:t>Algunas plantas son elegidas por su simbolismo religioso, como el loto, sagrado en las enseñanzas budistas, o el pino , el cual representa la longevidad. </a:t>
            </a:r>
          </a:p>
          <a:p>
            <a:r>
              <a:rPr lang="es-ES" dirty="0"/>
              <a:t>Los árboles son recortados con precisión, proporcionando escenas atractivas, y para evitar que bloqueen otras vistas del jardín.</a:t>
            </a:r>
          </a:p>
          <a:p>
            <a:r>
              <a:rPr lang="es-ES" dirty="0"/>
              <a:t> Su crecimiento también está controlado, con una técnica llamada Niwaki , para darles las formas más pintorescas, y  un aspecto más antiguo.</a:t>
            </a:r>
          </a:p>
          <a:p>
            <a:r>
              <a:rPr lang="es-ES" dirty="0"/>
              <a:t> A veces son obligados a doblarse, con el fin de proporcionar sombras o reflexiones mejores en el agua. </a:t>
            </a:r>
          </a:p>
        </p:txBody>
      </p:sp>
    </p:spTree>
    <p:extLst>
      <p:ext uri="{BB962C8B-B14F-4D97-AF65-F5344CB8AC3E}">
        <p14:creationId xmlns:p14="http://schemas.microsoft.com/office/powerpoint/2010/main" val="9318377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Los pinos muy viejos son a menudo con el apoyo de muletas de madera, o sus ramas están en manos de los cables, para evitar que se rompan por el peso de la nieve. </a:t>
            </a:r>
          </a:p>
          <a:p>
            <a:r>
              <a:rPr lang="es-ES" dirty="0"/>
              <a:t>En el siglo XVI, un nuevo arte se desarrolló en el jardín japonés, el de o-karikomi, la técnica de recortar los arbustos en bolas o formas redondeadas que imitan las olas. </a:t>
            </a:r>
          </a:p>
          <a:p>
            <a:r>
              <a:rPr lang="es-ES" dirty="0"/>
              <a:t>Según la tradición, este arte fue desarrollado por Kobori Enshu (1579-1647), y se practica con mayor frecuencia en las azaleas arbustivas. </a:t>
            </a:r>
          </a:p>
          <a:p>
            <a:r>
              <a:rPr lang="es-ES" dirty="0"/>
              <a:t>Era similar al arte topiario que se utilizaba en  Europa, al mismo tiempo trataba de hacer que los árboles parecieran objetos sólidos geométricos, mientras que o-karkikomi trató de hacer arbustos en una corriente de formas naturales.</a:t>
            </a:r>
          </a:p>
        </p:txBody>
      </p:sp>
    </p:spTree>
    <p:extLst>
      <p:ext uri="{BB962C8B-B14F-4D97-AF65-F5344CB8AC3E}">
        <p14:creationId xmlns:p14="http://schemas.microsoft.com/office/powerpoint/2010/main" val="11199123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Se creó una obra artística de la luz sobre la superficie de la zarza, y, según el historiador Michel Baridon jardín ", también puso en juego el sentido de 'tocar' las cosas que aún hoy tiene éxito en el diseño japonés.".</a:t>
            </a:r>
          </a:p>
          <a:p>
            <a:r>
              <a:rPr lang="es-ES" dirty="0"/>
              <a:t>Los árboles y las plantas más comunes que se encuentran en los jardines japoneses son la azalea (Tsutsuji), la camelia (tsubaki), el roble (Kashiwa), el albaricoque japonés (ume), cerezo (sakura), arce (</a:t>
            </a:r>
            <a:r>
              <a:rPr lang="es-ES" dirty="0" err="1"/>
              <a:t>momiji</a:t>
            </a:r>
            <a:r>
              <a:rPr lang="es-ES" dirty="0"/>
              <a:t>), el sauce (yanagi ), el ginkgo (Icho), el ciprés japonés (hinoki), el cedro japonés (sugi), pino (matsu) y bambú (take). </a:t>
            </a:r>
          </a:p>
        </p:txBody>
      </p:sp>
    </p:spTree>
    <p:extLst>
      <p:ext uri="{BB962C8B-B14F-4D97-AF65-F5344CB8AC3E}">
        <p14:creationId xmlns:p14="http://schemas.microsoft.com/office/powerpoint/2010/main" val="241822882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80451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60243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384126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683561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755957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606664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084121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76648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330519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962820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9320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53147112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Peces </a:t>
            </a:r>
          </a:p>
        </p:txBody>
      </p:sp>
      <p:sp>
        <p:nvSpPr>
          <p:cNvPr id="3" name="2 Marcador de contenido"/>
          <p:cNvSpPr>
            <a:spLocks noGrp="1"/>
          </p:cNvSpPr>
          <p:nvPr>
            <p:ph idx="1"/>
          </p:nvPr>
        </p:nvSpPr>
        <p:spPr/>
        <p:txBody>
          <a:bodyPr>
            <a:normAutofit fontScale="92500" lnSpcReduction="10000"/>
          </a:bodyPr>
          <a:lstStyle/>
          <a:p>
            <a:r>
              <a:rPr lang="es-ES" dirty="0"/>
              <a:t>El uso de peces, particularmente nishiki-goi (de color carpa), o pez de colores como elemento decorativo en jardines fue tomada del jardín chino. </a:t>
            </a:r>
          </a:p>
          <a:p>
            <a:r>
              <a:rPr lang="es-ES" dirty="0"/>
              <a:t>Goldfish se desarrolló en China hace más de mil años atrás por la cría selectiva de la carpa prusiana de color para las mutaciones .</a:t>
            </a:r>
          </a:p>
          <a:p>
            <a:r>
              <a:rPr lang="es-ES" dirty="0"/>
              <a:t> Por la dinastía Song (960 - 1279), amarillo, naranja, coloraciones blancas y rojas y blancas se habían desarrollado.</a:t>
            </a:r>
          </a:p>
          <a:p>
            <a:r>
              <a:rPr lang="es-ES" dirty="0"/>
              <a:t> Goldfish se introdujo en Japón en el siglo XVI. </a:t>
            </a:r>
          </a:p>
          <a:p>
            <a:r>
              <a:rPr lang="es-ES" dirty="0"/>
              <a:t>Los Koi se desarrollaron a partir de carpa común en Japón en la década de 1820. [34] [35] </a:t>
            </a:r>
          </a:p>
        </p:txBody>
      </p:sp>
    </p:spTree>
    <p:extLst>
      <p:ext uri="{BB962C8B-B14F-4D97-AF65-F5344CB8AC3E}">
        <p14:creationId xmlns:p14="http://schemas.microsoft.com/office/powerpoint/2010/main" val="51922319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Los Koi  carpa común (Cyprinus carpio) son domesticados y se seleccionan o son sacrificados para el color, no son una especie diferente, y volverá a la coloración original en el plazo de unas pocas generaciones si se les permite reproducirse libremente.</a:t>
            </a:r>
          </a:p>
          <a:p>
            <a:endParaRPr lang="es-ES" dirty="0"/>
          </a:p>
        </p:txBody>
      </p:sp>
    </p:spTree>
    <p:extLst>
      <p:ext uri="{BB962C8B-B14F-4D97-AF65-F5344CB8AC3E}">
        <p14:creationId xmlns:p14="http://schemas.microsoft.com/office/powerpoint/2010/main" val="412989483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507932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543986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Principios Estéticos </a:t>
            </a:r>
          </a:p>
        </p:txBody>
      </p:sp>
      <p:sp>
        <p:nvSpPr>
          <p:cNvPr id="3" name="2 Marcador de contenido"/>
          <p:cNvSpPr>
            <a:spLocks noGrp="1"/>
          </p:cNvSpPr>
          <p:nvPr>
            <p:ph idx="1"/>
          </p:nvPr>
        </p:nvSpPr>
        <p:spPr>
          <a:xfrm>
            <a:off x="457200" y="1600200"/>
            <a:ext cx="7467600" cy="5141168"/>
          </a:xfrm>
        </p:spPr>
        <p:txBody>
          <a:bodyPr>
            <a:normAutofit/>
          </a:bodyPr>
          <a:lstStyle/>
          <a:p>
            <a:r>
              <a:rPr lang="es-ES" dirty="0"/>
              <a:t>Los jardines japoneses pronto siguieron en gran medida el modelo chino, pero poco a poco los jardines japoneses desarrollaron sus propios principios y su estética. </a:t>
            </a:r>
          </a:p>
          <a:p>
            <a:r>
              <a:rPr lang="es-ES" dirty="0"/>
              <a:t>Estos fueron explicitados por una serie de manuales de jardinería de paisaje, a partir de Sakuteiki (Notas sobre jardinería) en el período Heian (794-1185). </a:t>
            </a:r>
          </a:p>
          <a:p>
            <a:r>
              <a:rPr lang="es-ES" dirty="0"/>
              <a:t> Los principios de los jardines sagrados, como los jardines Zen de los templos budistas, fueron diferentes que las de los jardines de recreo o paseo marítimo. </a:t>
            </a:r>
          </a:p>
        </p:txBody>
      </p:sp>
    </p:spTree>
    <p:extLst>
      <p:ext uri="{BB962C8B-B14F-4D97-AF65-F5344CB8AC3E}">
        <p14:creationId xmlns:p14="http://schemas.microsoft.com/office/powerpoint/2010/main" val="21329352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Por ejemplo, los jardines Zen budistas fueron diseñados para ser vistos, mientras estás sentado, desde una plataforma con una vista de todo el jardín, sin entrar en él, mientras que en los jardines de paseo estaban destinados a ser vistos caminando a través del jardín y deteniéndose en una serie de puntos con vistas.</a:t>
            </a:r>
          </a:p>
          <a:p>
            <a:r>
              <a:rPr lang="es-ES" dirty="0"/>
              <a:t>Sin embargo, a menudo contienen elementos comunes y utilizaron las mismas técnicas. Algunos principios básicos son: </a:t>
            </a:r>
          </a:p>
          <a:p>
            <a:r>
              <a:rPr lang="es-ES" dirty="0">
                <a:solidFill>
                  <a:srgbClr val="FF0000"/>
                </a:solidFill>
              </a:rPr>
              <a:t>Miniaturización</a:t>
            </a:r>
            <a:r>
              <a:rPr lang="es-ES" dirty="0"/>
              <a:t>. El jardín japonés es una vista en miniatura e idealizada de la naturaleza. </a:t>
            </a:r>
          </a:p>
          <a:p>
            <a:r>
              <a:rPr lang="es-ES" dirty="0"/>
              <a:t>Las rocas pueden representar montañas y estanques pueden representar mares. </a:t>
            </a:r>
          </a:p>
          <a:p>
            <a:r>
              <a:rPr lang="es-ES" dirty="0"/>
              <a:t>El jardín se hace a veces para parecer más grande mediante la colocación de grandes rocas y árboles en primer plano, y los más pequeños en el fondo. </a:t>
            </a:r>
          </a:p>
          <a:p>
            <a:endParaRPr lang="es-ES" dirty="0"/>
          </a:p>
        </p:txBody>
      </p:sp>
    </p:spTree>
    <p:extLst>
      <p:ext uri="{BB962C8B-B14F-4D97-AF65-F5344CB8AC3E}">
        <p14:creationId xmlns:p14="http://schemas.microsoft.com/office/powerpoint/2010/main" val="179040330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404664"/>
            <a:ext cx="7467600" cy="6048672"/>
          </a:xfrm>
        </p:spPr>
        <p:txBody>
          <a:bodyPr>
            <a:normAutofit/>
          </a:bodyPr>
          <a:lstStyle/>
          <a:p>
            <a:r>
              <a:rPr lang="es-ES" dirty="0">
                <a:solidFill>
                  <a:srgbClr val="FF0000"/>
                </a:solidFill>
              </a:rPr>
              <a:t>El ocultamiento</a:t>
            </a:r>
            <a:r>
              <a:rPr lang="es-ES" dirty="0"/>
              <a:t>. (Miegakure, literalmente "ocultar y revelar. ') El jardín Zen budista está destinado a ser visto al mismo tiempo, pero el jardín paseo está destinado a ser visto un paisaje a la vez, como un pergamino desenrollado de pintar paisajes.</a:t>
            </a:r>
          </a:p>
          <a:p>
            <a:r>
              <a:rPr lang="es-ES" dirty="0"/>
              <a:t> Las funciones se ocultan detrás de las colinas, los árboles o arboledas de bambú, paredes o estructuras, para ser descubiertas cuando el visitante sigue el camino sinuoso. </a:t>
            </a:r>
          </a:p>
          <a:p>
            <a:r>
              <a:rPr lang="es-ES" dirty="0">
                <a:solidFill>
                  <a:srgbClr val="FF0000"/>
                </a:solidFill>
              </a:rPr>
              <a:t>"Prestado" Paisaje </a:t>
            </a:r>
            <a:r>
              <a:rPr lang="es-ES" dirty="0"/>
              <a:t>(Shakkei). Jardines más pequeños son a menudo diseñados para incorporar el punto de vista de las funciones fuera del jardín, como las colinas, los árboles o los templos, como parte de la vista. Esto hace que el jardín parezca más grande de lo que realmente es. </a:t>
            </a:r>
          </a:p>
          <a:p>
            <a:endParaRPr lang="es-ES" dirty="0"/>
          </a:p>
        </p:txBody>
      </p:sp>
    </p:spTree>
    <p:extLst>
      <p:ext uri="{BB962C8B-B14F-4D97-AF65-F5344CB8AC3E}">
        <p14:creationId xmlns:p14="http://schemas.microsoft.com/office/powerpoint/2010/main" val="259755400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solidFill>
                  <a:srgbClr val="FF0000"/>
                </a:solidFill>
              </a:rPr>
              <a:t>Asimetría.</a:t>
            </a:r>
            <a:r>
              <a:rPr lang="es-ES" dirty="0"/>
              <a:t> Jardines japoneses no se ponen en ejes rectos, o con una sola característica que domina la vista. </a:t>
            </a:r>
          </a:p>
          <a:p>
            <a:r>
              <a:rPr lang="es-ES" dirty="0"/>
              <a:t>Edificios y características del jardín se colocan generalmente para ser vistas desde una diagonal, y son cuidadosamente integradas en escenas que contrastan con ángulos rectos, como los edificios con sistemas naturales, y las características verticales, tales como rocas, árboles, bambú o con características horizontales, como el agua. </a:t>
            </a:r>
          </a:p>
          <a:p>
            <a:r>
              <a:rPr lang="es-ES" dirty="0"/>
              <a:t>De acuerdo con los historiadores David jardín y Young Michigo, en el corazón del jardín japonés es el principio de que un jardín es una obra de arte. "</a:t>
            </a:r>
            <a:r>
              <a:rPr lang="es-ES" b="1" dirty="0"/>
              <a:t>Aunque inspirada en la naturaleza, es una interpretación más que una copia, sino que debe parecer natural, pero no es natural."</a:t>
            </a:r>
          </a:p>
          <a:p>
            <a:endParaRPr lang="es-ES" dirty="0"/>
          </a:p>
          <a:p>
            <a:endParaRPr lang="es-ES" dirty="0"/>
          </a:p>
        </p:txBody>
      </p:sp>
    </p:spTree>
    <p:extLst>
      <p:ext uri="{BB962C8B-B14F-4D97-AF65-F5344CB8AC3E}">
        <p14:creationId xmlns:p14="http://schemas.microsoft.com/office/powerpoint/2010/main" val="213128944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Diferencias entre jardines japoneses y chinos </a:t>
            </a:r>
          </a:p>
        </p:txBody>
      </p:sp>
      <p:sp>
        <p:nvSpPr>
          <p:cNvPr id="3" name="2 Marcador de contenido"/>
          <p:cNvSpPr>
            <a:spLocks noGrp="1"/>
          </p:cNvSpPr>
          <p:nvPr>
            <p:ph idx="1"/>
          </p:nvPr>
        </p:nvSpPr>
        <p:spPr/>
        <p:txBody>
          <a:bodyPr>
            <a:normAutofit fontScale="92500"/>
          </a:bodyPr>
          <a:lstStyle/>
          <a:p>
            <a:r>
              <a:rPr lang="es-ES" dirty="0"/>
              <a:t>Jardines japoneses durante el Período Heian se modelaron sobre jardines chinos, sino por el Período Edo hubo diferencias claras. </a:t>
            </a:r>
          </a:p>
          <a:p>
            <a:r>
              <a:rPr lang="es-ES" dirty="0">
                <a:solidFill>
                  <a:srgbClr val="FF0000"/>
                </a:solidFill>
              </a:rPr>
              <a:t>Arquitectura</a:t>
            </a:r>
            <a:r>
              <a:rPr lang="es-ES" dirty="0"/>
              <a:t>. Los jardines chinos tienen edificios en el centro del jardín, que ocupa una gran parte del espacio . Los edificios están colocados al lado de o sobre el cuerpo central de agua. </a:t>
            </a:r>
          </a:p>
          <a:p>
            <a:r>
              <a:rPr lang="es-ES" dirty="0"/>
              <a:t>Los edificios del jardín son muy elaborados, con mucha decoración arquitectónica. En los jardines japoneses más tarde, los edificios están bien separados del cuerpo de agua, y los edificios son simples, con muy pocos adornos . La arquitectura en un jardín japonés esta en gran parte oculta total o parcialmente</a:t>
            </a:r>
          </a:p>
          <a:p>
            <a:endParaRPr lang="es-ES" dirty="0"/>
          </a:p>
        </p:txBody>
      </p:sp>
    </p:spTree>
    <p:extLst>
      <p:ext uri="{BB962C8B-B14F-4D97-AF65-F5344CB8AC3E}">
        <p14:creationId xmlns:p14="http://schemas.microsoft.com/office/powerpoint/2010/main" val="230648623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solidFill>
                  <a:srgbClr val="FF0000"/>
                </a:solidFill>
              </a:rPr>
              <a:t>Punto de vista</a:t>
            </a:r>
            <a:r>
              <a:rPr lang="es-ES" dirty="0"/>
              <a:t>. Jardines chinos se han diseñado para ser visto desde el interior, desde los edificios, galerías y pabellones en el centro del jardín. Más tarde jardines japoneses están diseñados para ser visto desde el exterior, como en el jardín japonés de rock o jardín Zen, o a través de un sinuoso camino. </a:t>
            </a:r>
          </a:p>
          <a:p>
            <a:r>
              <a:rPr lang="es-ES" dirty="0">
                <a:solidFill>
                  <a:srgbClr val="FF0000"/>
                </a:solidFill>
              </a:rPr>
              <a:t>Utilización de las rocas</a:t>
            </a:r>
            <a:r>
              <a:rPr lang="es-ES" dirty="0"/>
              <a:t>. En un jardín chino, sobre todo en la dinastía Ming , las rocas fueron seleccionadas por sus formas extraordinarias o parecido a los animales o a las montañas, y se utilizaban para el efecto dramático. A menudo eran las estrellas y los centros de mesa del jardín. En los jardines japoneses más tarde, las rocas eran más pequeñas y se colocaban en arreglos más naturales. integradas en el jardín. </a:t>
            </a:r>
          </a:p>
          <a:p>
            <a:endParaRPr lang="es-ES" dirty="0"/>
          </a:p>
          <a:p>
            <a:endParaRPr lang="es-ES" dirty="0"/>
          </a:p>
        </p:txBody>
      </p:sp>
    </p:spTree>
    <p:extLst>
      <p:ext uri="{BB962C8B-B14F-4D97-AF65-F5344CB8AC3E}">
        <p14:creationId xmlns:p14="http://schemas.microsoft.com/office/powerpoint/2010/main" val="98554934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solidFill>
                  <a:srgbClr val="FF0000"/>
                </a:solidFill>
              </a:rPr>
              <a:t>Paisajes Marinos</a:t>
            </a:r>
            <a:r>
              <a:rPr lang="es-ES" dirty="0"/>
              <a:t>. Jardines chinos se inspiraron en los paisajes chinos continentales, lagos y montañas, sobre todo chinos, mientras que los jardines japoneses suelen utilizar paisaje en miniatura de la costa japonesa. </a:t>
            </a:r>
          </a:p>
          <a:p>
            <a:r>
              <a:rPr lang="es-ES" dirty="0"/>
              <a:t>Los jardines japoneses con frecuencia incluyen la arena blanca o playas de guijarros y rocas que parecen haber sido usados ​​por las olas y las mareas, que rara vez aparecen en los jardines chinos.</a:t>
            </a:r>
          </a:p>
          <a:p>
            <a:endParaRPr lang="es-ES" dirty="0"/>
          </a:p>
          <a:p>
            <a:endParaRPr lang="es-ES" dirty="0"/>
          </a:p>
        </p:txBody>
      </p:sp>
    </p:spTree>
    <p:extLst>
      <p:ext uri="{BB962C8B-B14F-4D97-AF65-F5344CB8AC3E}">
        <p14:creationId xmlns:p14="http://schemas.microsoft.com/office/powerpoint/2010/main" val="259265886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Chisen-shoyu-teien o estanque de jardín </a:t>
            </a:r>
          </a:p>
        </p:txBody>
      </p:sp>
      <p:sp>
        <p:nvSpPr>
          <p:cNvPr id="3" name="2 Marcador de contenido"/>
          <p:cNvSpPr>
            <a:spLocks noGrp="1"/>
          </p:cNvSpPr>
          <p:nvPr>
            <p:ph idx="1"/>
          </p:nvPr>
        </p:nvSpPr>
        <p:spPr/>
        <p:txBody>
          <a:bodyPr>
            <a:normAutofit/>
          </a:bodyPr>
          <a:lstStyle/>
          <a:p>
            <a:r>
              <a:rPr lang="es-ES" dirty="0"/>
              <a:t>El chisen-shoyu-teien, literalmente "el lago de la primavera-boat jardín excursión", fue importado de China durante el período Heian (794-1185). </a:t>
            </a:r>
          </a:p>
          <a:p>
            <a:r>
              <a:rPr lang="es-ES" dirty="0"/>
              <a:t>También se le llama el shinden-zukuri estilo, después de que el estilo arquitectónico del edificio principal. Contaba con una gran residencia, adornada con dos grandes alas que llegan al sur a un gran lago y al jardín. Cada ala terminó en un pabellón desde donde se puede disfrutar de las vistas del lago. </a:t>
            </a:r>
          </a:p>
          <a:p>
            <a:r>
              <a:rPr lang="es-ES" dirty="0"/>
              <a:t>Los visitantes hicieron recorridos por el lago en pequeñas embarcaciones. </a:t>
            </a:r>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29156094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Estos jardines tenían grandes lagos con pequeñas islas, donde músicos tocaban en fiestas y ceremonias adoradores podría mirar a través del agua en el Buda</a:t>
            </a:r>
          </a:p>
          <a:p>
            <a:r>
              <a:rPr lang="es-ES" dirty="0"/>
              <a:t>No hay jardines originales de este período que se mantengan, pero las reconstrucciones se pueden ver en Heian-Jingu y  el templo Daikaku-ji  en Kyoto. </a:t>
            </a:r>
          </a:p>
          <a:p>
            <a:endParaRPr lang="es-ES" dirty="0"/>
          </a:p>
        </p:txBody>
      </p:sp>
    </p:spTree>
    <p:extLst>
      <p:ext uri="{BB962C8B-B14F-4D97-AF65-F5344CB8AC3E}">
        <p14:creationId xmlns:p14="http://schemas.microsoft.com/office/powerpoint/2010/main" val="38044843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2444192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56594853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jardín del paraiso </a:t>
            </a:r>
          </a:p>
        </p:txBody>
      </p:sp>
      <p:sp>
        <p:nvSpPr>
          <p:cNvPr id="3" name="2 Marcador de contenido"/>
          <p:cNvSpPr>
            <a:spLocks noGrp="1"/>
          </p:cNvSpPr>
          <p:nvPr>
            <p:ph idx="1"/>
          </p:nvPr>
        </p:nvSpPr>
        <p:spPr/>
        <p:txBody>
          <a:bodyPr>
            <a:normAutofit fontScale="92500" lnSpcReduction="10000"/>
          </a:bodyPr>
          <a:lstStyle/>
          <a:p>
            <a:r>
              <a:rPr lang="es-ES" dirty="0"/>
              <a:t>El jardín del Paraiso ( Paradise Garden) apareció a finales de los Período Heian , creado por los nobles pertenecientes a la secta de Budismo Amida.</a:t>
            </a:r>
          </a:p>
          <a:p>
            <a:r>
              <a:rPr lang="es-ES" dirty="0"/>
              <a:t> Se suponía que debían simbolizar el Paraíso o la Tierra Pura (Jodo), donde el Buda se sentó en una plataforma contemplar un estanque de lotos. </a:t>
            </a:r>
          </a:p>
          <a:p>
            <a:r>
              <a:rPr lang="es-ES" dirty="0"/>
              <a:t>Estos jardines incluían una isla lago llamada Nakajima, donde se encuentra la sala del Buda , conectada a la orilla por un puente arqueado. </a:t>
            </a:r>
          </a:p>
          <a:p>
            <a:r>
              <a:rPr lang="es-ES" dirty="0"/>
              <a:t>El ejemplo más famoso sobreviviente es el jardín del Pasillo Phoenix de Byodo-en el templo, construido en 1053, en Uji, cerca de Kyoto. </a:t>
            </a:r>
          </a:p>
        </p:txBody>
      </p:sp>
    </p:spTree>
    <p:extLst>
      <p:ext uri="{BB962C8B-B14F-4D97-AF65-F5344CB8AC3E}">
        <p14:creationId xmlns:p14="http://schemas.microsoft.com/office/powerpoint/2010/main" val="281019864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548680"/>
            <a:ext cx="7467600" cy="5472608"/>
          </a:xfrm>
        </p:spPr>
        <p:txBody>
          <a:bodyPr/>
          <a:lstStyle/>
          <a:p>
            <a:r>
              <a:rPr lang="es-ES" dirty="0"/>
              <a:t> Otros ejemplos son el templo Joruri-ji  en Kyoto, Enro-ji en Nara Prefecture , el Hokongoin en Kyoto, templo Motsu-ji  en Hiraizumi , y el jardín Shiramizu Amidado en la ciudad de Iwaki </a:t>
            </a:r>
          </a:p>
          <a:p>
            <a:endParaRPr lang="es-ES" dirty="0"/>
          </a:p>
        </p:txBody>
      </p:sp>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2852936"/>
            <a:ext cx="3672408" cy="2400613"/>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852936"/>
            <a:ext cx="3312368" cy="2400613"/>
          </a:xfrm>
          <a:prstGeom prst="rect">
            <a:avLst/>
          </a:prstGeom>
        </p:spPr>
      </p:pic>
    </p:spTree>
    <p:extLst>
      <p:ext uri="{BB962C8B-B14F-4D97-AF65-F5344CB8AC3E}">
        <p14:creationId xmlns:p14="http://schemas.microsoft.com/office/powerpoint/2010/main" val="13913778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Karesansui seco jardines de rocas </a:t>
            </a:r>
          </a:p>
        </p:txBody>
      </p:sp>
      <p:sp>
        <p:nvSpPr>
          <p:cNvPr id="3" name="2 Marcador de contenido"/>
          <p:cNvSpPr>
            <a:spLocks noGrp="1"/>
          </p:cNvSpPr>
          <p:nvPr>
            <p:ph idx="1"/>
          </p:nvPr>
        </p:nvSpPr>
        <p:spPr/>
        <p:txBody>
          <a:bodyPr>
            <a:normAutofit lnSpcReduction="10000"/>
          </a:bodyPr>
          <a:lstStyle/>
          <a:p>
            <a:r>
              <a:rPr lang="es-ES" dirty="0"/>
              <a:t>Los jardines Karesansui jardines o los jardines japoneses de rocas , se hicieron populares en Japón en el siglo XIV, gracias a la obra de un monje budista, Muso Soseki (1275-1351) quien construyó los jardines zen en los cinco principales monasterios en Kyoto. </a:t>
            </a:r>
          </a:p>
          <a:p>
            <a:r>
              <a:rPr lang="es-ES" dirty="0"/>
              <a:t>Estos jardines son de arena blanca o grava rastrillada en lugar de agua, rocas cuidadosamente arregladas, y a veces piedras y arena cubiertos de musgo. Su propósito era facilitar la meditación, y  están destinados a ser vistos mientras se está sentado en el porche de la residencia de los Hōjō, el abad del monasterio. El ejemplo más famoso es el templo de Ryoan-ji  en Kyoto. </a:t>
            </a:r>
          </a:p>
        </p:txBody>
      </p:sp>
    </p:spTree>
    <p:extLst>
      <p:ext uri="{BB962C8B-B14F-4D97-AF65-F5344CB8AC3E}">
        <p14:creationId xmlns:p14="http://schemas.microsoft.com/office/powerpoint/2010/main" val="417275456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3788858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9173138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Roji, o plantaciones de té </a:t>
            </a:r>
          </a:p>
        </p:txBody>
      </p:sp>
      <p:sp>
        <p:nvSpPr>
          <p:cNvPr id="3" name="2 Marcador de contenido"/>
          <p:cNvSpPr>
            <a:spLocks noGrp="1"/>
          </p:cNvSpPr>
          <p:nvPr>
            <p:ph idx="1"/>
          </p:nvPr>
        </p:nvSpPr>
        <p:spPr>
          <a:xfrm>
            <a:off x="457200" y="1600200"/>
            <a:ext cx="7715200" cy="4873752"/>
          </a:xfrm>
        </p:spPr>
        <p:txBody>
          <a:bodyPr>
            <a:normAutofit/>
          </a:bodyPr>
          <a:lstStyle/>
          <a:p>
            <a:r>
              <a:rPr lang="es-ES" dirty="0"/>
              <a:t>El jardín de té se creó durante el Período Muromachi (1333-1573) y el período Momoyama (1573-1600) como escenario para la ceremonia japonesa del té , o chanoyu .</a:t>
            </a:r>
          </a:p>
          <a:p>
            <a:r>
              <a:rPr lang="es-ES" dirty="0"/>
              <a:t> El estilo de jardín toma su nombre de la roji o la ruta a la casa de té, que se supone para inspirar al visitante a la meditación a fin de prepararlo para la ceremonia. </a:t>
            </a:r>
          </a:p>
          <a:p>
            <a:r>
              <a:rPr lang="es-ES" dirty="0"/>
              <a:t>Hay un jardín exterior, con una puerta y cenador cubierto donde los huéspedes esperar la invitación para entrar. </a:t>
            </a:r>
          </a:p>
        </p:txBody>
      </p:sp>
    </p:spTree>
    <p:extLst>
      <p:ext uri="{BB962C8B-B14F-4D97-AF65-F5344CB8AC3E}">
        <p14:creationId xmlns:p14="http://schemas.microsoft.com/office/powerpoint/2010/main" val="104264373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A continuación pasan por una puerta al jardín interior, donde se lavan las manos y enjuagan la boca,  se repite antes de entrar en un santuario sintoísta y antes de entrar en la propia casa de té. </a:t>
            </a:r>
          </a:p>
          <a:p>
            <a:r>
              <a:rPr lang="es-ES" dirty="0"/>
              <a:t>El camino se mantiene siempre húmedo y verde, por lo que se verá como un sendero de montaña remota,  no hay flores brillantes que puedan distraer al visitante de su meditación. </a:t>
            </a:r>
          </a:p>
          <a:p>
            <a:r>
              <a:rPr lang="es-ES" dirty="0"/>
              <a:t>Las primeras casas de té no tenía ventanas, pero más tarde las casas de té tienen ventanas en una pared que se puede abrir con vista del jardín.</a:t>
            </a:r>
          </a:p>
          <a:p>
            <a:endParaRPr lang="es-ES" dirty="0"/>
          </a:p>
        </p:txBody>
      </p:sp>
    </p:spTree>
    <p:extLst>
      <p:ext uri="{BB962C8B-B14F-4D97-AF65-F5344CB8AC3E}">
        <p14:creationId xmlns:p14="http://schemas.microsoft.com/office/powerpoint/2010/main" val="94315934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40"/>
            <a:ext cx="9144000" cy="6858000"/>
          </a:xfrm>
          <a:prstGeom prst="rect">
            <a:avLst/>
          </a:prstGeom>
        </p:spPr>
      </p:pic>
    </p:spTree>
    <p:extLst>
      <p:ext uri="{BB962C8B-B14F-4D97-AF65-F5344CB8AC3E}">
        <p14:creationId xmlns:p14="http://schemas.microsoft.com/office/powerpoint/2010/main" val="304230097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6974632"/>
          </a:xfrm>
          <a:prstGeom prst="rect">
            <a:avLst/>
          </a:prstGeom>
        </p:spPr>
      </p:pic>
    </p:spTree>
    <p:extLst>
      <p:ext uri="{BB962C8B-B14F-4D97-AF65-F5344CB8AC3E}">
        <p14:creationId xmlns:p14="http://schemas.microsoft.com/office/powerpoint/2010/main" val="115913826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452409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61068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Kaiyu-shiki-teien o jardines paseo </a:t>
            </a:r>
          </a:p>
        </p:txBody>
      </p:sp>
      <p:sp>
        <p:nvSpPr>
          <p:cNvPr id="3" name="2 Marcador de contenido"/>
          <p:cNvSpPr>
            <a:spLocks noGrp="1"/>
          </p:cNvSpPr>
          <p:nvPr>
            <p:ph idx="1"/>
          </p:nvPr>
        </p:nvSpPr>
        <p:spPr>
          <a:xfrm>
            <a:off x="457200" y="1600200"/>
            <a:ext cx="7715200" cy="4873752"/>
          </a:xfrm>
        </p:spPr>
        <p:txBody>
          <a:bodyPr>
            <a:normAutofit/>
          </a:bodyPr>
          <a:lstStyle/>
          <a:p>
            <a:r>
              <a:rPr lang="es-ES" dirty="0"/>
              <a:t>Jardines de paseo  (jardines de paisaje en el estilo go-round) aparecieron en Japón durante el período Edo (1600-1854), en las villas de los nobles o señores de la guerra.</a:t>
            </a:r>
          </a:p>
          <a:p>
            <a:r>
              <a:rPr lang="es-ES" dirty="0"/>
              <a:t> Estos jardines fueron diseñados para complementar las casas en el nuevo sukiya-zukuri estilo de arquitectura, que se inspiran en la casa de té.</a:t>
            </a:r>
          </a:p>
          <a:p>
            <a:r>
              <a:rPr lang="es-ES" dirty="0"/>
              <a:t> Estos jardines fueron hechos para ser vistos por un sendero a la derecha alrededor del lago de una escena cuidadosamente compuesta a otra.</a:t>
            </a:r>
          </a:p>
        </p:txBody>
      </p:sp>
    </p:spTree>
    <p:extLst>
      <p:ext uri="{BB962C8B-B14F-4D97-AF65-F5344CB8AC3E}">
        <p14:creationId xmlns:p14="http://schemas.microsoft.com/office/powerpoint/2010/main" val="93969137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76672"/>
            <a:ext cx="7920880" cy="5997280"/>
          </a:xfrm>
        </p:spPr>
        <p:txBody>
          <a:bodyPr>
            <a:normAutofit/>
          </a:bodyPr>
          <a:lstStyle/>
          <a:p>
            <a:r>
              <a:rPr lang="es-ES" dirty="0"/>
              <a:t>Estos jardines han utilizado dos técnicas para proporcionar interés; Shakkei, o "paisaje prestado", que se aprovechaba de vistas de paisajes fuera del jardín, como las montañas o templos, incorporándolos  para que el jardín pareciera más grande de lo que realmente era, y miegakure, o "esconder y revelar", que utilizan senderos, cercas de bambú y edificios para ocultar el escenario para que el visitante no lo vea hasta que esta en el mejor punto de vista.</a:t>
            </a:r>
          </a:p>
          <a:p>
            <a:r>
              <a:rPr lang="es-ES" dirty="0"/>
              <a:t>En el Periodo Edo estos jardines también ofrecían a menudo recreaciones de paisajes famosos o escenas inspiradas en la literatura; Suizen-ji-en Joju Jardín en Kumamoto tiene una versión en miniatura del monte Fuji , y Katsura Villa en Kyoto dispone de una versión en miniatura de la Ama-no-Hashidate banco de arena en Miyazu Bay, cerca de Kyoto.</a:t>
            </a:r>
          </a:p>
        </p:txBody>
      </p:sp>
    </p:spTree>
    <p:extLst>
      <p:ext uri="{BB962C8B-B14F-4D97-AF65-F5344CB8AC3E}">
        <p14:creationId xmlns:p14="http://schemas.microsoft.com/office/powerpoint/2010/main" val="14465893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El jardín Rikugi-en Tokio crea pequeños paisajes inspirados por ochenta y ocho famosos poemas japoneses.</a:t>
            </a:r>
          </a:p>
          <a:p>
            <a:endParaRPr lang="es-ES" dirty="0"/>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2209800"/>
            <a:ext cx="6192688" cy="4027512"/>
          </a:xfrm>
          <a:prstGeom prst="rect">
            <a:avLst/>
          </a:prstGeom>
        </p:spPr>
      </p:pic>
    </p:spTree>
    <p:extLst>
      <p:ext uri="{BB962C8B-B14F-4D97-AF65-F5344CB8AC3E}">
        <p14:creationId xmlns:p14="http://schemas.microsoft.com/office/powerpoint/2010/main" val="28718090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 Tsubo-niwa jardín del patio </a:t>
            </a:r>
            <a:br>
              <a:rPr lang="es-ES" dirty="0"/>
            </a:br>
            <a:endParaRPr lang="es-ES" dirty="0"/>
          </a:p>
        </p:txBody>
      </p:sp>
      <p:sp>
        <p:nvSpPr>
          <p:cNvPr id="3" name="2 Marcador de contenido"/>
          <p:cNvSpPr>
            <a:spLocks noGrp="1"/>
          </p:cNvSpPr>
          <p:nvPr>
            <p:ph idx="1"/>
          </p:nvPr>
        </p:nvSpPr>
        <p:spPr/>
        <p:txBody>
          <a:bodyPr>
            <a:normAutofit/>
          </a:bodyPr>
          <a:lstStyle/>
          <a:p>
            <a:r>
              <a:rPr lang="es-ES" dirty="0"/>
              <a:t>Estos pequeños jardines fueron encontrados originalmente en los patios interiores del Período Heian y palacios, y fueron diseñados para dar una idea de la naturaleza y algo de privacidad a los residentes de la parte trasera del edificio. </a:t>
            </a:r>
          </a:p>
          <a:p>
            <a:r>
              <a:rPr lang="es-ES" dirty="0"/>
              <a:t>Eran tan pequeños como uno tsubo, o alrededor de 3,3 metros cuadrados. </a:t>
            </a:r>
          </a:p>
          <a:p>
            <a:r>
              <a:rPr lang="es-ES" dirty="0"/>
              <a:t>Durante el periodo Edo , los comerciantes comenzaron a construir pequeños jardines en el espacio detrás de sus tiendas, que daba a la calle, y sus residencias, ubicadas en la parte trasera.</a:t>
            </a:r>
          </a:p>
        </p:txBody>
      </p:sp>
    </p:spTree>
    <p:extLst>
      <p:ext uri="{BB962C8B-B14F-4D97-AF65-F5344CB8AC3E}">
        <p14:creationId xmlns:p14="http://schemas.microsoft.com/office/powerpoint/2010/main" val="182050890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Estos pequeños jardines estaban destinados a ser vistos, no se entraba, y por lo general tenían una linterna de piedra, una cuenca de agua, escalones y algunas plantas.</a:t>
            </a:r>
          </a:p>
          <a:p>
            <a:r>
              <a:rPr lang="es-ES" dirty="0"/>
              <a:t> Hoy en día, tsubo-niwa se encuentran en muchas residencias japonesas, hoteles, restaurantes, y edificios públicos. </a:t>
            </a:r>
          </a:p>
          <a:p>
            <a:r>
              <a:rPr lang="es-ES" dirty="0"/>
              <a:t> Un buen ejemplo del periodo Meiji se encuentra en la villa de Murin-an en Kioto. [</a:t>
            </a:r>
          </a:p>
          <a:p>
            <a:endParaRPr lang="es-ES" dirty="0"/>
          </a:p>
        </p:txBody>
      </p:sp>
    </p:spTree>
    <p:extLst>
      <p:ext uri="{BB962C8B-B14F-4D97-AF65-F5344CB8AC3E}">
        <p14:creationId xmlns:p14="http://schemas.microsoft.com/office/powerpoint/2010/main" val="154517482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508756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Ermitas </a:t>
            </a:r>
          </a:p>
        </p:txBody>
      </p:sp>
      <p:sp>
        <p:nvSpPr>
          <p:cNvPr id="3" name="2 Marcador de contenido"/>
          <p:cNvSpPr>
            <a:spLocks noGrp="1"/>
          </p:cNvSpPr>
          <p:nvPr>
            <p:ph idx="1"/>
          </p:nvPr>
        </p:nvSpPr>
        <p:spPr>
          <a:xfrm>
            <a:off x="457200" y="1484784"/>
            <a:ext cx="7467600" cy="5184576"/>
          </a:xfrm>
        </p:spPr>
        <p:txBody>
          <a:bodyPr>
            <a:normAutofit/>
          </a:bodyPr>
          <a:lstStyle/>
          <a:p>
            <a:r>
              <a:rPr lang="es-ES" dirty="0"/>
              <a:t>Un jardín de ermita es un pequeño jardín construido por lo general por un samurái o funcionario del gobierno que quería retirarse de la vida pública y dedicarse al estudio y la meditación. Se inserta en una casa rústica, y nos acercamos  por un camino sinuoso, lo que sugiere que está en lo profundo de un bosque. </a:t>
            </a:r>
          </a:p>
          <a:p>
            <a:r>
              <a:rPr lang="es-ES" dirty="0"/>
              <a:t>Puede tener un pequeño estanque, un jardín de roca japonés, y las otras características de los jardines tradicionales, en miniatura, diseñado para crear tranquilidad e inspiración.</a:t>
            </a:r>
          </a:p>
          <a:p>
            <a:r>
              <a:rPr lang="es-ES" dirty="0"/>
              <a:t> Un ejemplo es el Shisen-dō jardín en Kyoto, construido por un burócrata erudito y exiliado por el shogun en el siglo XVII. Ahora es un templo budista.</a:t>
            </a:r>
          </a:p>
        </p:txBody>
      </p:sp>
    </p:spTree>
    <p:extLst>
      <p:ext uri="{BB962C8B-B14F-4D97-AF65-F5344CB8AC3E}">
        <p14:creationId xmlns:p14="http://schemas.microsoft.com/office/powerpoint/2010/main" val="30665023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267640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literatura y el arte del jardín japonés </a:t>
            </a:r>
          </a:p>
        </p:txBody>
      </p:sp>
      <p:sp>
        <p:nvSpPr>
          <p:cNvPr id="3" name="2 Marcador de contenido"/>
          <p:cNvSpPr>
            <a:spLocks noGrp="1"/>
          </p:cNvSpPr>
          <p:nvPr>
            <p:ph idx="1"/>
          </p:nvPr>
        </p:nvSpPr>
        <p:spPr>
          <a:xfrm>
            <a:off x="457200" y="1340768"/>
            <a:ext cx="7467600" cy="5517232"/>
          </a:xfrm>
        </p:spPr>
        <p:txBody>
          <a:bodyPr>
            <a:normAutofit/>
          </a:bodyPr>
          <a:lstStyle/>
          <a:p>
            <a:r>
              <a:rPr lang="es-ES" dirty="0">
                <a:solidFill>
                  <a:srgbClr val="FF0000"/>
                </a:solidFill>
              </a:rPr>
              <a:t>Manuales de Jardinería </a:t>
            </a:r>
          </a:p>
          <a:p>
            <a:r>
              <a:rPr lang="es-ES" dirty="0"/>
              <a:t>El primer manual de la jardinería japonesa fue la " Sakuteiki "(" Registros de jardín de Decisiones "), escrito probablemente en el siglo XI por Tachibana no Tohshitsuna, (1028-1094).</a:t>
            </a:r>
          </a:p>
          <a:p>
            <a:r>
              <a:rPr lang="es-ES" dirty="0"/>
              <a:t> Citando aún las más antiguas fuentes chinas, explica cómo organizar el jardín, desde la colocación de las rocas y los arroyos a la profundidad correcta de los estanques y la altura de las cascadas. </a:t>
            </a:r>
          </a:p>
          <a:p>
            <a:r>
              <a:rPr lang="es-ES" dirty="0"/>
              <a:t>Si bien se basa en los principios anteriormente del jardín chino, también se expresaron ideas que son únicas de los jardines japoneses, tales como islas, playas y formaciones rocosas que imitan paisajes japoneses marítimos. </a:t>
            </a:r>
          </a:p>
          <a:p>
            <a:endParaRPr lang="es-ES" dirty="0"/>
          </a:p>
        </p:txBody>
      </p:sp>
    </p:spTree>
    <p:extLst>
      <p:ext uri="{BB962C8B-B14F-4D97-AF65-F5344CB8AC3E}">
        <p14:creationId xmlns:p14="http://schemas.microsoft.com/office/powerpoint/2010/main" val="410679249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643192" cy="6141296"/>
          </a:xfrm>
        </p:spPr>
        <p:txBody>
          <a:bodyPr>
            <a:normAutofit/>
          </a:bodyPr>
          <a:lstStyle/>
          <a:p>
            <a:r>
              <a:rPr lang="es-ES" dirty="0"/>
              <a:t>Además de dar consejos, Sakuteiki también da advertencias de lo que sucede si las reglas no se siguen, el autor advierte que, si una roca que en la naturaleza se encontraba en una posición horizontal se puso de pie en un jardín, traerá mala suerte al dueño de el jardín.</a:t>
            </a:r>
          </a:p>
          <a:p>
            <a:r>
              <a:rPr lang="es-ES" dirty="0"/>
              <a:t> Y, si una gran roca apuntando hacia el norte o hacia el oeste se coloca cerca de una galería, el dueño del jardín se verá obligado a salir antes de que pase un año.  </a:t>
            </a:r>
          </a:p>
          <a:p>
            <a:r>
              <a:rPr lang="es-ES" dirty="0"/>
              <a:t>Otra obra influyente sobre el jardín japonés, bonseki , bonsai artes y afines fue Rhymeprose en un jardín de paisaje en miniatura (alrededor de 1300) por el monje Zen Kokan Shiren , que explica cómo la meditación sobre un jardín en miniatura purifica los sentidos y  la mente y condujo a la comprensión de la correcta relación entre el hombre y la naturaleza. </a:t>
            </a:r>
          </a:p>
          <a:p>
            <a:endParaRPr lang="es-ES" dirty="0"/>
          </a:p>
        </p:txBody>
      </p:sp>
    </p:spTree>
    <p:extLst>
      <p:ext uri="{BB962C8B-B14F-4D97-AF65-F5344CB8AC3E}">
        <p14:creationId xmlns:p14="http://schemas.microsoft.com/office/powerpoint/2010/main" val="100967801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Otros manuales jardín influyentes que ayudaron a definir la estética del jardín japonés son Senzui Narabi ni Yagyo no Zu (Ilustraciones para el diseño de paisajes de montaña, agua y Hillside campo), escrito en el siglo XV, y Tsukiyama Teizoden (Edificio montañas y Haciendo Jardines) , desde el siglo XVIII. </a:t>
            </a:r>
          </a:p>
          <a:p>
            <a:r>
              <a:rPr lang="es-ES" dirty="0"/>
              <a:t>La tradición de la jardinería japonesa fue aprobada históricamente por debajo de sensei a aprendiz. Las primeras palabras de Ilustraciones para el diseño de paisajes de montaña, el agua y la colina de campo (1466) son "</a:t>
            </a:r>
            <a:r>
              <a:rPr lang="es-ES" b="1" dirty="0"/>
              <a:t>Si usted no ha recibido las transmisiones orales, no se debe hacer jardines</a:t>
            </a:r>
            <a:r>
              <a:rPr lang="es-ES" dirty="0"/>
              <a:t>" y su advertencia de cierre es "</a:t>
            </a:r>
            <a:r>
              <a:rPr lang="es-ES" b="1" dirty="0"/>
              <a:t>Nunca se debe mostrar este escrito a los forasteros. Usted debe mantenerla en secreto</a:t>
            </a:r>
            <a:r>
              <a:rPr lang="es-ES" dirty="0"/>
              <a:t> ". </a:t>
            </a:r>
          </a:p>
        </p:txBody>
      </p:sp>
    </p:spTree>
    <p:extLst>
      <p:ext uri="{BB962C8B-B14F-4D97-AF65-F5344CB8AC3E}">
        <p14:creationId xmlns:p14="http://schemas.microsoft.com/office/powerpoint/2010/main" val="294622249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en la literatura y la poesía </a:t>
            </a:r>
          </a:p>
        </p:txBody>
      </p:sp>
      <p:sp>
        <p:nvSpPr>
          <p:cNvPr id="3" name="2 Marcador de contenido"/>
          <p:cNvSpPr>
            <a:spLocks noGrp="1"/>
          </p:cNvSpPr>
          <p:nvPr>
            <p:ph idx="1"/>
          </p:nvPr>
        </p:nvSpPr>
        <p:spPr>
          <a:xfrm>
            <a:off x="457200" y="2132856"/>
            <a:ext cx="7467600" cy="4341096"/>
          </a:xfrm>
        </p:spPr>
        <p:txBody>
          <a:bodyPr>
            <a:normAutofit/>
          </a:bodyPr>
          <a:lstStyle/>
          <a:p>
            <a:r>
              <a:rPr lang="es-ES" dirty="0"/>
              <a:t>La historia de Genji , la novela clásica japonesa del Período Heian , describe el papel del jardín japonés en la vida de la corte. </a:t>
            </a:r>
          </a:p>
          <a:p>
            <a:r>
              <a:rPr lang="es-ES" dirty="0"/>
              <a:t>Los personajes asisten a festivales en el viejo jardín de Palacio Imperial de Kioto, hacen excursiones en barco por el lago, escuchan música y ven los bailes formales bajo los árboles.  </a:t>
            </a:r>
          </a:p>
          <a:p>
            <a:r>
              <a:rPr lang="es-ES" dirty="0"/>
              <a:t>Los jardines eran a menudo objeto de poemas durante el período Heian. </a:t>
            </a:r>
          </a:p>
        </p:txBody>
      </p:sp>
    </p:spTree>
    <p:extLst>
      <p:ext uri="{BB962C8B-B14F-4D97-AF65-F5344CB8AC3E}">
        <p14:creationId xmlns:p14="http://schemas.microsoft.com/office/powerpoint/2010/main" val="382161260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332656"/>
            <a:ext cx="7992888" cy="6141296"/>
          </a:xfrm>
        </p:spPr>
        <p:txBody>
          <a:bodyPr/>
          <a:lstStyle/>
          <a:p>
            <a:r>
              <a:rPr lang="es-ES" dirty="0"/>
              <a:t>Un poema en una antología de la época, el Kokin-Shu, describió el Kiku-shima, o isla de chrysanthemums, que se encuentra en el estanque Osawa en el gran jardín del período llamado Saga-in.</a:t>
            </a:r>
          </a:p>
          <a:p>
            <a:r>
              <a:rPr lang="es-ES" b="1" i="1" u="sng" dirty="0"/>
              <a:t>Yo había pensado que aquí sólo una chrysanthemum puede crecer. </a:t>
            </a:r>
          </a:p>
          <a:p>
            <a:r>
              <a:rPr lang="es-ES" b="1" i="1" u="sng" dirty="0"/>
              <a:t>¿Quién lo tanto ha plantado el otro en las profundidades del estanque de Osawa?</a:t>
            </a:r>
          </a:p>
          <a:p>
            <a:r>
              <a:rPr lang="es-ES" u="sng" dirty="0"/>
              <a:t>Otro poema del período Heian, en el isshu Hyakunin, describió una cascada de rocas, que simula una cascada, en el mismo jardín: </a:t>
            </a:r>
          </a:p>
          <a:p>
            <a:r>
              <a:rPr lang="es-ES" b="1" i="1" u="sng" dirty="0"/>
              <a:t>La cascada de hace mucho dejó de rugir, </a:t>
            </a:r>
          </a:p>
          <a:p>
            <a:r>
              <a:rPr lang="es-ES" b="1" i="1" u="sng" dirty="0"/>
              <a:t>Pero seguimos escuchando El murmullo de su nombre. </a:t>
            </a:r>
          </a:p>
          <a:p>
            <a:endParaRPr lang="es-ES" i="1" dirty="0"/>
          </a:p>
        </p:txBody>
      </p:sp>
    </p:spTree>
    <p:extLst>
      <p:ext uri="{BB962C8B-B14F-4D97-AF65-F5344CB8AC3E}">
        <p14:creationId xmlns:p14="http://schemas.microsoft.com/office/powerpoint/2010/main" val="199175820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Filosofía, la pintura y el jardín japonés </a:t>
            </a:r>
          </a:p>
        </p:txBody>
      </p:sp>
      <p:sp>
        <p:nvSpPr>
          <p:cNvPr id="3" name="2 Marcador de contenido"/>
          <p:cNvSpPr>
            <a:spLocks noGrp="1"/>
          </p:cNvSpPr>
          <p:nvPr>
            <p:ph idx="1"/>
          </p:nvPr>
        </p:nvSpPr>
        <p:spPr/>
        <p:txBody>
          <a:bodyPr>
            <a:normAutofit/>
          </a:bodyPr>
          <a:lstStyle/>
          <a:p>
            <a:r>
              <a:rPr lang="es-ES" dirty="0"/>
              <a:t>En la cultura japonesa ,el jardín de decisiones es un gran arte, igual a las artes de la caligrafía y la pintura de la tinta . </a:t>
            </a:r>
          </a:p>
          <a:p>
            <a:r>
              <a:rPr lang="es-ES" dirty="0"/>
              <a:t>Los jardines están considerados tridimensionales libros de texto del taoísmo y el budismo zen. </a:t>
            </a:r>
          </a:p>
          <a:p>
            <a:r>
              <a:rPr lang="es-ES" dirty="0"/>
              <a:t>A veces, la lección es muy literal, el jardín de Saiho-ji ofreció un estanque con forma el carácter japonés Shin </a:t>
            </a:r>
            <a:r>
              <a:rPr lang="es-ES" altLang="ja-JP" dirty="0"/>
              <a:t> </a:t>
            </a:r>
            <a:r>
              <a:rPr lang="es-ES" dirty="0"/>
              <a:t>o xīn en chino, el corazón y espíritu de la filosofía china, el carácter periódico es</a:t>
            </a:r>
            <a:r>
              <a:rPr lang="ja-JP" altLang="es-ES" dirty="0"/>
              <a:t> </a:t>
            </a:r>
            <a:r>
              <a:rPr lang="es-ES" dirty="0"/>
              <a:t>pero es la cursiva llena, el sousho estilo </a:t>
            </a:r>
            <a:r>
              <a:rPr lang="es-ES" altLang="ja-JP" dirty="0"/>
              <a:t> </a:t>
            </a:r>
            <a:r>
              <a:rPr lang="es-ES" dirty="0"/>
              <a:t>para la espinilla que se utilizaría; sousho, esta bien llamada "escritura de hierba", sería apropiado para el propósito de jardinería en efecto….</a:t>
            </a:r>
          </a:p>
        </p:txBody>
      </p:sp>
    </p:spTree>
    <p:extLst>
      <p:ext uri="{BB962C8B-B14F-4D97-AF65-F5344CB8AC3E}">
        <p14:creationId xmlns:p14="http://schemas.microsoft.com/office/powerpoint/2010/main" val="51154638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7467600" cy="6285312"/>
          </a:xfrm>
        </p:spPr>
        <p:txBody>
          <a:bodyPr/>
          <a:lstStyle/>
          <a:p>
            <a:r>
              <a:rPr lang="es-ES" dirty="0"/>
              <a:t>….en letra cursiva para escribir las formas de los caracteres cambian según el contexto y, por supuesto, ya que es cursiva, dependiendo de la persona, es decir que el carácter se haría en un solo trazo de lápiz, coincidiría con el estado de ánimo y el contexto en lugar de la impresión de periódico.</a:t>
            </a:r>
          </a:p>
          <a:p>
            <a:r>
              <a:rPr lang="es-ES" dirty="0"/>
              <a:t>Sin embargo, por lo general las clases están contenidas en la disposición de las rocas, el agua y las plantas. Por ejemplo, la flor de loto tiene un mensaje en particular, sus raíces están en el lodo del fondo del estanque, símbolo de la miseria de la condición humana, pero la flor es de color blanco puro, que simboliza la pureza de espíritu que puede lograrse siguiendo las enseñanzas del Buda. </a:t>
            </a:r>
          </a:p>
          <a:p>
            <a:endParaRPr lang="es-ES" dirty="0"/>
          </a:p>
        </p:txBody>
      </p:sp>
    </p:spTree>
    <p:extLst>
      <p:ext uri="{BB962C8B-B14F-4D97-AF65-F5344CB8AC3E}">
        <p14:creationId xmlns:p14="http://schemas.microsoft.com/office/powerpoint/2010/main" val="137985255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715200" cy="6597352"/>
          </a:xfrm>
        </p:spPr>
        <p:txBody>
          <a:bodyPr>
            <a:normAutofit/>
          </a:bodyPr>
          <a:lstStyle/>
          <a:p>
            <a:r>
              <a:rPr lang="es-ES" dirty="0"/>
              <a:t>Los jardines japoneses de rocas estaban destinados a ser rompecabezas intelectuales de los monjes que vivían al lado de ellos para estudiar y resolver. </a:t>
            </a:r>
          </a:p>
          <a:p>
            <a:r>
              <a:rPr lang="es-ES" dirty="0"/>
              <a:t>Siguieron los mismos principios que el Suiboku-ga, los cuadros negro y blanco tintas japonesas de la misma época, que, de acuerdo con los principios budistas zen, trataron de lograr el máximo efecto con los elementos esenciales mínimos. </a:t>
            </a:r>
          </a:p>
          <a:p>
            <a:r>
              <a:rPr lang="es-ES" dirty="0"/>
              <a:t>Un pintor que influyó en el jardín japonés era Josetsu (1405-1423), un monje zen chino que se trasladó a Japón e introdujo un nuevo estilo de pintura de tinta cepillo, alejándose de los paisajes brumosos románticas de la época anterior, y el uso de asimetría y zonas de espacio en blanco, similar al espacio en blanco creado por la arena en los jardines zen, para apartar y poner de relieve una montaña o rama de un árbol u otro elemento de su pintura. </a:t>
            </a:r>
          </a:p>
        </p:txBody>
      </p:sp>
    </p:spTree>
    <p:extLst>
      <p:ext uri="{BB962C8B-B14F-4D97-AF65-F5344CB8AC3E}">
        <p14:creationId xmlns:p14="http://schemas.microsoft.com/office/powerpoint/2010/main" val="323571530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Se convirtió en pintor jefe del Shogun e influyó en toda una generación de pintores y diseñadores de jardines. </a:t>
            </a:r>
          </a:p>
          <a:p>
            <a:r>
              <a:rPr lang="es-ES" dirty="0"/>
              <a:t>Los jardines japoneses también siguen los principios de la perspectiva de la pintura de paisaje japonés, que cuentan con un primer plano, un plano intermedio, y un plano lejano. </a:t>
            </a:r>
          </a:p>
          <a:p>
            <a:r>
              <a:rPr lang="es-ES" dirty="0"/>
              <a:t>El espacio vacío entre los diferentes planos tiene una gran importancia, y se llena con agua, musgo, o arena.</a:t>
            </a:r>
          </a:p>
          <a:p>
            <a:r>
              <a:rPr lang="es-ES" dirty="0"/>
              <a:t> Los diseñadores de jardines utilizan diversos trucos ópticos para dar al jardín de la ilusión de ser más grande de lo que realmente es, con distancia "paisaje prestado" fuera del jardín, o el uso de árboles y arbustos en miniatura para crear la ilusión de que están lejos.  </a:t>
            </a:r>
          </a:p>
          <a:p>
            <a:endParaRPr lang="es-ES" dirty="0"/>
          </a:p>
        </p:txBody>
      </p:sp>
    </p:spTree>
    <p:extLst>
      <p:ext uri="{BB962C8B-B14F-4D97-AF65-F5344CB8AC3E}">
        <p14:creationId xmlns:p14="http://schemas.microsoft.com/office/powerpoint/2010/main" val="407183202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Destacados jardines japoneses </a:t>
            </a:r>
          </a:p>
        </p:txBody>
      </p:sp>
      <p:sp>
        <p:nvSpPr>
          <p:cNvPr id="3" name="2 Marcador de contenido"/>
          <p:cNvSpPr>
            <a:spLocks noGrp="1"/>
          </p:cNvSpPr>
          <p:nvPr>
            <p:ph idx="1"/>
          </p:nvPr>
        </p:nvSpPr>
        <p:spPr/>
        <p:txBody>
          <a:bodyPr>
            <a:normAutofit/>
          </a:bodyPr>
          <a:lstStyle/>
          <a:p>
            <a:r>
              <a:rPr lang="es-ES" dirty="0"/>
              <a:t>El Ministro de Educación, Cultura, Deportes, Ciencia y Tecnología del Gobierno de Japón designa la más notable de la belleza escénica del país como lugares de especial belleza escénica, bajo la Ley para la Protección de los Bienes Culturales. [55] El 1 de marzo , 2007, 29 sitios en la lista, más de la mitad de los cuales son los jardines japoneses, como a continuación;  </a:t>
            </a:r>
          </a:p>
          <a:p>
            <a:r>
              <a:rPr lang="es-ES" dirty="0"/>
              <a:t>Tohoku Región Motsu-ji Jardín ( Hiraizumi, Iwate ) </a:t>
            </a:r>
          </a:p>
          <a:p>
            <a:r>
              <a:rPr lang="es-ES" dirty="0"/>
              <a:t>Kantō región Kairaku-en ( Mito, Ibaraki ) </a:t>
            </a:r>
          </a:p>
          <a:p>
            <a:r>
              <a:rPr lang="es-ES" dirty="0"/>
              <a:t>Rikugi-en ( Chiyoda, Tokio ) </a:t>
            </a:r>
          </a:p>
          <a:p>
            <a:endParaRPr lang="es-ES" dirty="0"/>
          </a:p>
          <a:p>
            <a:endParaRPr lang="es-ES" dirty="0"/>
          </a:p>
        </p:txBody>
      </p:sp>
    </p:spTree>
    <p:extLst>
      <p:ext uri="{BB962C8B-B14F-4D97-AF65-F5344CB8AC3E}">
        <p14:creationId xmlns:p14="http://schemas.microsoft.com/office/powerpoint/2010/main" val="326101641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Kyu Hamarikyu Gardens ( Yokohama ) </a:t>
            </a:r>
          </a:p>
          <a:p>
            <a:r>
              <a:rPr lang="es-ES" dirty="0">
                <a:solidFill>
                  <a:srgbClr val="FF0000"/>
                </a:solidFill>
              </a:rPr>
              <a:t>La región de Chubu Kenroku-en ( Kanazawa, Ishikawa ) </a:t>
            </a:r>
          </a:p>
          <a:p>
            <a:r>
              <a:rPr lang="es-ES" dirty="0"/>
              <a:t>Ichijōdani Asakura Gardens Family ( Fukui, Fukui ) </a:t>
            </a:r>
          </a:p>
          <a:p>
            <a:r>
              <a:rPr lang="es-ES" dirty="0">
                <a:solidFill>
                  <a:srgbClr val="FF0000"/>
                </a:solidFill>
              </a:rPr>
              <a:t>Región Kansai Byodo-En el jardín ( Uji, Kyoto ) </a:t>
            </a:r>
          </a:p>
          <a:p>
            <a:r>
              <a:rPr lang="es-ES" dirty="0"/>
              <a:t>Jisho-ji Jardín ( Kyoto, Kyoto ) </a:t>
            </a:r>
          </a:p>
          <a:p>
            <a:r>
              <a:rPr lang="es-ES" dirty="0"/>
              <a:t>Nijō Castle Ninomaru Garden ( Kyoto, Kyoto ) </a:t>
            </a:r>
          </a:p>
          <a:p>
            <a:r>
              <a:rPr lang="es-ES" dirty="0"/>
              <a:t>Rokuon-ji Jardín ( Kyoto, Kyoto ) </a:t>
            </a:r>
          </a:p>
          <a:p>
            <a:r>
              <a:rPr lang="es-ES" dirty="0"/>
              <a:t>Ryoan-ji Jardín ( Kyoto, Kyoto ) </a:t>
            </a:r>
          </a:p>
          <a:p>
            <a:r>
              <a:rPr lang="es-ES" dirty="0"/>
              <a:t>Tenryu-ji Jardín ( Kyoto, Kyoto ) </a:t>
            </a:r>
          </a:p>
          <a:p>
            <a:r>
              <a:rPr lang="es-ES" dirty="0"/>
              <a:t>El jardín de Sanbōin en Daigo-ji ( Kyoto, Kyoto ) </a:t>
            </a:r>
          </a:p>
          <a:p>
            <a:r>
              <a:rPr lang="es-ES" dirty="0"/>
              <a:t>El musgo jardín de Saiho-ji (el "Templo Moss") ( Kyoto, Kyoto ) </a:t>
            </a:r>
          </a:p>
          <a:p>
            <a:r>
              <a:rPr lang="es-ES" dirty="0"/>
              <a:t>Daitoku-ji Jardín ( Kyoto, Kyoto )</a:t>
            </a:r>
          </a:p>
          <a:p>
            <a:endParaRPr lang="es-ES" dirty="0"/>
          </a:p>
          <a:p>
            <a:endParaRPr lang="es-ES" dirty="0"/>
          </a:p>
          <a:p>
            <a:endParaRPr lang="es-ES" dirty="0"/>
          </a:p>
        </p:txBody>
      </p:sp>
    </p:spTree>
    <p:extLst>
      <p:ext uri="{BB962C8B-B14F-4D97-AF65-F5344CB8AC3E}">
        <p14:creationId xmlns:p14="http://schemas.microsoft.com/office/powerpoint/2010/main" val="132563981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El jardín de Daisen-in en Daitoku-ji ( Kyoto, Kyoto ) </a:t>
            </a:r>
          </a:p>
          <a:p>
            <a:r>
              <a:rPr lang="es-ES" dirty="0"/>
              <a:t>Murin, un jardín, Kyoto, Kyoto </a:t>
            </a:r>
          </a:p>
          <a:p>
            <a:r>
              <a:rPr lang="es-ES" dirty="0"/>
              <a:t>Negoro-ji Jardín ( Iwade, Wakayama ) </a:t>
            </a:r>
          </a:p>
          <a:p>
            <a:r>
              <a:rPr lang="es-ES" dirty="0">
                <a:solidFill>
                  <a:srgbClr val="FF0000"/>
                </a:solidFill>
              </a:rPr>
              <a:t>Chūgoku región </a:t>
            </a:r>
          </a:p>
          <a:p>
            <a:r>
              <a:rPr lang="es-ES" dirty="0"/>
              <a:t>Adachi Museum of Art Garden ( Yasugi, Shimane ) </a:t>
            </a:r>
          </a:p>
          <a:p>
            <a:r>
              <a:rPr lang="es-ES" dirty="0"/>
              <a:t>Koraku-en ( Okayama, Okayama ) </a:t>
            </a:r>
          </a:p>
          <a:p>
            <a:r>
              <a:rPr lang="es-ES" dirty="0"/>
              <a:t>Matsue Vogel Park ( Matsue ) </a:t>
            </a:r>
          </a:p>
          <a:p>
            <a:r>
              <a:rPr lang="es-ES" dirty="0"/>
              <a:t>Shuraku-en , ( Tsuyama ) </a:t>
            </a:r>
          </a:p>
          <a:p>
            <a:r>
              <a:rPr lang="es-ES" dirty="0">
                <a:solidFill>
                  <a:srgbClr val="FF0000"/>
                </a:solidFill>
              </a:rPr>
              <a:t>Shikoku Región </a:t>
            </a:r>
          </a:p>
          <a:p>
            <a:r>
              <a:rPr lang="es-ES" dirty="0"/>
              <a:t>Ritsurin Jardín ( Takamatsu, Kagawa ) </a:t>
            </a:r>
          </a:p>
          <a:p>
            <a:r>
              <a:rPr lang="es-ES" dirty="0"/>
              <a:t>Nakatsu Banshoen ( Marugame, Kagawa ) </a:t>
            </a:r>
          </a:p>
          <a:p>
            <a:r>
              <a:rPr lang="es-ES" dirty="0"/>
              <a:t>Tensha-en ( Uwajima, Ehime ) </a:t>
            </a:r>
          </a:p>
          <a:p>
            <a:endParaRPr lang="es-ES" dirty="0"/>
          </a:p>
          <a:p>
            <a:endParaRPr lang="es-ES" dirty="0"/>
          </a:p>
        </p:txBody>
      </p:sp>
    </p:spTree>
    <p:extLst>
      <p:ext uri="{BB962C8B-B14F-4D97-AF65-F5344CB8AC3E}">
        <p14:creationId xmlns:p14="http://schemas.microsoft.com/office/powerpoint/2010/main" val="223984203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Kyushu Región Suizen-ji-en Joju ( Kumamoto, Kumamoto ) </a:t>
            </a:r>
          </a:p>
          <a:p>
            <a:r>
              <a:rPr lang="es-ES" dirty="0"/>
              <a:t>Sengoku-en ( Kagoshima, Kagoshima ) </a:t>
            </a:r>
          </a:p>
          <a:p>
            <a:r>
              <a:rPr lang="es-ES" dirty="0"/>
              <a:t>Islas Ryūkyū Shikina-en ( Naha, Okinawa ) </a:t>
            </a:r>
          </a:p>
          <a:p>
            <a:r>
              <a:rPr lang="es-ES" dirty="0"/>
              <a:t>Sin embargo, el ministro de Educación no es elegible para tener jurisdicción sobre cualquier propiedad imperial.</a:t>
            </a:r>
          </a:p>
          <a:p>
            <a:r>
              <a:rPr lang="es-ES" dirty="0"/>
              <a:t>Estos dos jardines, administrado por la Agencia de la Casa Imperial , también se consideran como grandes obras maestras. </a:t>
            </a:r>
          </a:p>
          <a:p>
            <a:r>
              <a:rPr lang="es-ES" dirty="0"/>
              <a:t>Katsura Imperial Villa </a:t>
            </a:r>
          </a:p>
          <a:p>
            <a:r>
              <a:rPr lang="es-ES" dirty="0"/>
              <a:t>Shugaku en la Villa Imperial </a:t>
            </a:r>
          </a:p>
          <a:p>
            <a:endParaRPr lang="es-ES" dirty="0"/>
          </a:p>
        </p:txBody>
      </p:sp>
    </p:spTree>
    <p:extLst>
      <p:ext uri="{BB962C8B-B14F-4D97-AF65-F5344CB8AC3E}">
        <p14:creationId xmlns:p14="http://schemas.microsoft.com/office/powerpoint/2010/main" val="65872842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29485" cy="6858000"/>
          </a:xfrm>
          <a:prstGeom prst="rect">
            <a:avLst/>
          </a:prstGeom>
        </p:spPr>
      </p:pic>
    </p:spTree>
    <p:extLst>
      <p:ext uri="{BB962C8B-B14F-4D97-AF65-F5344CB8AC3E}">
        <p14:creationId xmlns:p14="http://schemas.microsoft.com/office/powerpoint/2010/main" val="209072983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516570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175233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513789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588260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En el mundo de habla Inglesa</a:t>
            </a:r>
          </a:p>
        </p:txBody>
      </p:sp>
      <p:sp>
        <p:nvSpPr>
          <p:cNvPr id="3" name="2 Marcador de contenido"/>
          <p:cNvSpPr>
            <a:spLocks noGrp="1"/>
          </p:cNvSpPr>
          <p:nvPr>
            <p:ph idx="1"/>
          </p:nvPr>
        </p:nvSpPr>
        <p:spPr>
          <a:xfrm>
            <a:off x="457200" y="1412776"/>
            <a:ext cx="7787208" cy="5256584"/>
          </a:xfrm>
        </p:spPr>
        <p:txBody>
          <a:bodyPr>
            <a:normAutofit/>
          </a:bodyPr>
          <a:lstStyle/>
          <a:p>
            <a:r>
              <a:rPr lang="es-ES" dirty="0"/>
              <a:t>La estética de los jardines japoneses fue presentada a la comunidad de habla inglesa por Paisajismo Josiah Conder en Japón ( Kelly &amp; Walsh , 1893). </a:t>
            </a:r>
          </a:p>
          <a:p>
            <a:r>
              <a:rPr lang="es-ES" dirty="0"/>
              <a:t>Se desataron los primeros jardines japoneses en Occidente. Una segunda edición fue necesaria en 1912. </a:t>
            </a:r>
          </a:p>
          <a:p>
            <a:r>
              <a:rPr lang="es-ES" dirty="0"/>
              <a:t>Los principios Conder han resultado a veces difícil de seguir: "</a:t>
            </a:r>
            <a:r>
              <a:rPr lang="es-ES" b="1" dirty="0"/>
              <a:t>Nos robaron de su atuendo local y los gestos, el método japonés revela los principios estéticos aplicables a los jardines de cualquier país, la enseñanza, como lo hace, cómo convertir en un poema o una imagen de una composición, que, con toda su variedad de detalles, de lo contrario carece de unidad y propósito </a:t>
            </a:r>
            <a:r>
              <a:rPr lang="es-ES" dirty="0"/>
              <a:t>" </a:t>
            </a:r>
          </a:p>
        </p:txBody>
      </p:sp>
    </p:spTree>
    <p:extLst>
      <p:ext uri="{BB962C8B-B14F-4D97-AF65-F5344CB8AC3E}">
        <p14:creationId xmlns:p14="http://schemas.microsoft.com/office/powerpoint/2010/main" val="109152920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Construcción Jardín Japonés Samuel Newsom (1939) ofreció estética japonesa como un correctivo en la construcción de jardines de rocalla , que deben sus orígenes muy distintos en el oeste al deseo siglo de mid-19th a cultivar plantas alpinas en una aproximación del pedregal Alpino. </a:t>
            </a:r>
          </a:p>
          <a:p>
            <a:r>
              <a:rPr lang="es-ES" dirty="0"/>
              <a:t>De acuerdo con la Sociedad de Historia de jardín, el paisajista japonés Seyemon Kusumoto estuvo involucrado en el desarrollo de cerca de 200 jardines en el Reino Unido. </a:t>
            </a:r>
          </a:p>
          <a:p>
            <a:r>
              <a:rPr lang="es-ES" dirty="0"/>
              <a:t>En 1937 él exhibió un jardín de rocas en el Chelsea Flower Show , y trabajó en la finca Burngreave en Bognor Regis, y también en un jardín japonés en Cottered en Hertfordshire.</a:t>
            </a:r>
          </a:p>
          <a:p>
            <a:r>
              <a:rPr lang="es-ES" dirty="0"/>
              <a:t> </a:t>
            </a:r>
          </a:p>
        </p:txBody>
      </p:sp>
    </p:spTree>
    <p:extLst>
      <p:ext uri="{BB962C8B-B14F-4D97-AF65-F5344CB8AC3E}">
        <p14:creationId xmlns:p14="http://schemas.microsoft.com/office/powerpoint/2010/main" val="146121119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467600" cy="5637240"/>
          </a:xfrm>
        </p:spPr>
        <p:txBody>
          <a:bodyPr>
            <a:normAutofit/>
          </a:bodyPr>
          <a:lstStyle/>
          <a:p>
            <a:r>
              <a:rPr lang="es-ES" dirty="0"/>
              <a:t> Los patios frondosos en Du Cane Court -un “art deco” bloque de viviendas en Balham, Londres, construido entre 1935 y 1938-fueron diseñados por Kusumoto. </a:t>
            </a:r>
          </a:p>
          <a:p>
            <a:r>
              <a:rPr lang="es-ES" dirty="0"/>
              <a:t>Los cuatro patios que puede haber contenido originalmente estanques. </a:t>
            </a:r>
          </a:p>
          <a:p>
            <a:r>
              <a:rPr lang="es-ES" dirty="0"/>
              <a:t>Sólo uno sobrevive, y  es abastecido con peces koi</a:t>
            </a:r>
          </a:p>
          <a:p>
            <a:r>
              <a:rPr lang="es-ES" dirty="0"/>
              <a:t>También hay varias linternas de piedra, que se significan para simbolizar la iluminación de nuestro camino por la vida, del mismo modo, los caminos a través de los jardines no son rectos. arce japonés ,  anémona , cerezos, árboles de hoja perenne, y el bambú son otras características típicas de los jardines de Du Cane Corte.</a:t>
            </a:r>
          </a:p>
          <a:p>
            <a:endParaRPr lang="es-ES" dirty="0"/>
          </a:p>
        </p:txBody>
      </p:sp>
    </p:spTree>
    <p:extLst>
      <p:ext uri="{BB962C8B-B14F-4D97-AF65-F5344CB8AC3E}">
        <p14:creationId xmlns:p14="http://schemas.microsoft.com/office/powerpoint/2010/main" val="199696303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solidFill>
                  <a:srgbClr val="FF0000"/>
                </a:solidFill>
              </a:rPr>
              <a:t>Australia</a:t>
            </a:r>
          </a:p>
          <a:p>
            <a:r>
              <a:rPr lang="es-ES" dirty="0"/>
              <a:t>Auburn Botanical Gardens , en Sydney , Nueva Gales del Sur </a:t>
            </a:r>
          </a:p>
          <a:p>
            <a:r>
              <a:rPr lang="es-ES" dirty="0"/>
              <a:t>Canberra Nara Park </a:t>
            </a:r>
          </a:p>
          <a:p>
            <a:r>
              <a:rPr lang="es-ES" dirty="0"/>
              <a:t>Cowra Jardín Japonés , Cowra, Nueva Gales del Sur </a:t>
            </a:r>
          </a:p>
          <a:p>
            <a:r>
              <a:rPr lang="es-ES" dirty="0"/>
              <a:t>Himeji Gardens, Adelaide </a:t>
            </a:r>
          </a:p>
          <a:p>
            <a:r>
              <a:rPr lang="es-ES" dirty="0"/>
              <a:t>Melbourne Zoo </a:t>
            </a:r>
          </a:p>
          <a:p>
            <a:r>
              <a:rPr lang="es-ES" dirty="0"/>
              <a:t>"Tsuki-yama-chisen" Jardín japonés , Brisbane </a:t>
            </a:r>
          </a:p>
          <a:p>
            <a:r>
              <a:rPr lang="es-ES" dirty="0"/>
              <a:t>Nerima Gardens, Ipswich </a:t>
            </a:r>
          </a:p>
          <a:p>
            <a:r>
              <a:rPr lang="es-ES" dirty="0"/>
              <a:t>Toowomba Japanese Garden, Ju Raku En, Queensland </a:t>
            </a:r>
          </a:p>
          <a:p>
            <a:r>
              <a:rPr lang="es-ES" dirty="0">
                <a:solidFill>
                  <a:srgbClr val="FF0000"/>
                </a:solidFill>
              </a:rPr>
              <a:t>Nueva Zelanda</a:t>
            </a:r>
          </a:p>
          <a:p>
            <a:r>
              <a:rPr lang="es-ES" dirty="0"/>
              <a:t>Hamilton Gardens, Waikato </a:t>
            </a:r>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16276920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Autofit/>
          </a:bodyPr>
          <a:lstStyle/>
          <a:p>
            <a:r>
              <a:rPr lang="es-ES" dirty="0">
                <a:solidFill>
                  <a:srgbClr val="FF0000"/>
                </a:solidFill>
              </a:rPr>
              <a:t>Canadá</a:t>
            </a:r>
            <a:r>
              <a:rPr lang="es-ES" dirty="0"/>
              <a:t> </a:t>
            </a:r>
          </a:p>
          <a:p>
            <a:r>
              <a:rPr lang="es-ES" dirty="0"/>
              <a:t>Jardín Japonés en el Jardín Botánico Devónico, Edmonton, Alberta Nitobe Memorial Garden , Vancouver , British Columbia </a:t>
            </a:r>
          </a:p>
          <a:p>
            <a:r>
              <a:rPr lang="es-ES" dirty="0"/>
              <a:t>Nikka Yuko Japanese Garden , Lethbridge , Alberta  </a:t>
            </a:r>
          </a:p>
          <a:p>
            <a:r>
              <a:rPr lang="es-ES" dirty="0"/>
              <a:t>El Jardín Japonés y el Pabellón , Jardín Botánico de Montreal , Quebec </a:t>
            </a:r>
          </a:p>
          <a:p>
            <a:r>
              <a:rPr lang="es-ES" dirty="0"/>
              <a:t>Parque Kariya, Mississauga , Ontario </a:t>
            </a:r>
          </a:p>
          <a:p>
            <a:r>
              <a:rPr lang="es-ES" dirty="0">
                <a:solidFill>
                  <a:srgbClr val="FF0000"/>
                </a:solidFill>
              </a:rPr>
              <a:t>La India </a:t>
            </a:r>
          </a:p>
          <a:p>
            <a:r>
              <a:rPr lang="es-ES" dirty="0"/>
              <a:t>Jardín Japonés, Moti Jheel , Kanpur </a:t>
            </a:r>
          </a:p>
          <a:p>
            <a:r>
              <a:rPr lang="es-ES" dirty="0"/>
              <a:t>Buddha Park, Indira Nagar, Kalianpur , Kanpur </a:t>
            </a:r>
          </a:p>
          <a:p>
            <a:pPr marL="0" indent="0">
              <a:buNone/>
            </a:pPr>
            <a:r>
              <a:rPr lang="es-ES" dirty="0">
                <a:solidFill>
                  <a:srgbClr val="FF0000"/>
                </a:solidFill>
              </a:rPr>
              <a:t>     Inglaterra </a:t>
            </a:r>
          </a:p>
          <a:p>
            <a:r>
              <a:rPr lang="es-ES" dirty="0"/>
              <a:t>Ame (lluvia) jardín de estilo japonés privada cerca de Bolton Lancashire en Inglaterra - un proyecto en marcha </a:t>
            </a:r>
          </a:p>
        </p:txBody>
      </p:sp>
    </p:spTree>
    <p:extLst>
      <p:ext uri="{BB962C8B-B14F-4D97-AF65-F5344CB8AC3E}">
        <p14:creationId xmlns:p14="http://schemas.microsoft.com/office/powerpoint/2010/main" val="151335502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15416"/>
            <a:ext cx="7467600" cy="6789368"/>
          </a:xfrm>
        </p:spPr>
        <p:txBody>
          <a:bodyPr>
            <a:normAutofit fontScale="77500" lnSpcReduction="20000"/>
          </a:bodyPr>
          <a:lstStyle/>
          <a:p>
            <a:endParaRPr lang="es-ES" dirty="0"/>
          </a:p>
          <a:p>
            <a:endParaRPr lang="es-ES" dirty="0"/>
          </a:p>
          <a:p>
            <a:r>
              <a:rPr lang="es-ES" sz="2800" dirty="0"/>
              <a:t>Compton Acres , Dorset  </a:t>
            </a:r>
          </a:p>
          <a:p>
            <a:r>
              <a:rPr lang="es-ES" sz="2800" dirty="0"/>
              <a:t>Dartington Hall , Devon  </a:t>
            </a:r>
          </a:p>
          <a:p>
            <a:r>
              <a:rPr lang="es-ES" sz="2800" dirty="0"/>
              <a:t>Harewood House , Leeds </a:t>
            </a:r>
          </a:p>
          <a:p>
            <a:r>
              <a:rPr lang="es-ES" sz="2800" dirty="0"/>
              <a:t>Holland Park , Londres  </a:t>
            </a:r>
          </a:p>
          <a:p>
            <a:r>
              <a:rPr lang="es-ES" sz="2800" dirty="0"/>
              <a:t>St Mawgan en Pydar , Cornwall </a:t>
            </a:r>
          </a:p>
          <a:p>
            <a:r>
              <a:rPr lang="es-ES" sz="2800" dirty="0"/>
              <a:t> Tatton Park , Cheshire </a:t>
            </a:r>
          </a:p>
          <a:p>
            <a:r>
              <a:rPr lang="es-ES" sz="2800" dirty="0"/>
              <a:t>Escuela de Estudios Orientales y Africanos , Londres </a:t>
            </a:r>
          </a:p>
          <a:p>
            <a:r>
              <a:rPr lang="es-ES" sz="2800" dirty="0"/>
              <a:t> </a:t>
            </a:r>
            <a:r>
              <a:rPr lang="es-ES" sz="2800" dirty="0">
                <a:solidFill>
                  <a:srgbClr val="FF0000"/>
                </a:solidFill>
              </a:rPr>
              <a:t>Irlanda del Norte </a:t>
            </a:r>
          </a:p>
          <a:p>
            <a:r>
              <a:rPr lang="es-ES" sz="2800" dirty="0"/>
              <a:t>Sir Thomas y Lady Dixon Park , Belfast </a:t>
            </a:r>
          </a:p>
          <a:p>
            <a:r>
              <a:rPr lang="es-ES" sz="2800" dirty="0"/>
              <a:t>Fujiyama Japanese Garden </a:t>
            </a:r>
          </a:p>
          <a:p>
            <a:r>
              <a:rPr lang="es-ES" sz="2800" dirty="0">
                <a:solidFill>
                  <a:srgbClr val="FF0000"/>
                </a:solidFill>
              </a:rPr>
              <a:t>Escocia</a:t>
            </a:r>
            <a:r>
              <a:rPr lang="es-ES" sz="2800" dirty="0"/>
              <a:t> </a:t>
            </a:r>
          </a:p>
          <a:p>
            <a:r>
              <a:rPr lang="es-ES" sz="2800" dirty="0"/>
              <a:t>Lauriston Castle , Edinburgh-jardín inaugurado en 2002 </a:t>
            </a:r>
          </a:p>
          <a:p>
            <a:r>
              <a:rPr lang="es-ES" sz="2800" dirty="0">
                <a:solidFill>
                  <a:srgbClr val="FF0000"/>
                </a:solidFill>
              </a:rPr>
              <a:t> Irlanda </a:t>
            </a:r>
          </a:p>
          <a:p>
            <a:r>
              <a:rPr lang="es-ES" sz="2800" dirty="0"/>
              <a:t>Los jardines japoneses en el Irish National Stud , Kildare , Co. Kildare  </a:t>
            </a:r>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77715627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336704"/>
          </a:xfrm>
        </p:spPr>
        <p:txBody>
          <a:bodyPr>
            <a:normAutofit/>
          </a:bodyPr>
          <a:lstStyle/>
          <a:p>
            <a:r>
              <a:rPr lang="es-ES" dirty="0">
                <a:solidFill>
                  <a:srgbClr val="FF0000"/>
                </a:solidFill>
              </a:rPr>
              <a:t>Singapur</a:t>
            </a:r>
            <a:r>
              <a:rPr lang="es-ES" dirty="0"/>
              <a:t> </a:t>
            </a:r>
          </a:p>
          <a:p>
            <a:r>
              <a:rPr lang="es-ES" dirty="0"/>
              <a:t>Japanese Garden - una isla jardín situado en Jurong Lake </a:t>
            </a:r>
          </a:p>
          <a:p>
            <a:r>
              <a:rPr lang="es-ES" dirty="0">
                <a:solidFill>
                  <a:srgbClr val="FF0000"/>
                </a:solidFill>
              </a:rPr>
              <a:t>Estados Unidos de América </a:t>
            </a:r>
          </a:p>
          <a:p>
            <a:r>
              <a:rPr lang="es-ES" dirty="0"/>
              <a:t>Claude Monet , Puente sobre una charca de los lirios, 1899, Museo Metropolitano de Arte Jardín Sereno ( Grand Island, Nueva York ) </a:t>
            </a:r>
          </a:p>
          <a:p>
            <a:r>
              <a:rPr lang="es-ES" dirty="0"/>
              <a:t>Anderson Japanese Gardens ( Rockford, Illinois ) </a:t>
            </a:r>
          </a:p>
          <a:p>
            <a:r>
              <a:rPr lang="es-ES" dirty="0"/>
              <a:t>Jardín Botánico de Brooklyn ( Brooklyn , Nueva York ) </a:t>
            </a:r>
          </a:p>
          <a:p>
            <a:r>
              <a:rPr lang="es-ES" dirty="0"/>
              <a:t>Chicago Botanic Garden ( Glencoe, Illinois ) </a:t>
            </a:r>
          </a:p>
          <a:p>
            <a:r>
              <a:rPr lang="es-ES" dirty="0"/>
              <a:t>Earl Burns Miller Japanese Garden ( California State University, Long Beach ) </a:t>
            </a:r>
          </a:p>
          <a:p>
            <a:r>
              <a:rPr lang="es-ES" dirty="0"/>
              <a:t>Fort Worth Japanese Garden en el Fort Worth Botanic Garden ( Fort Worth, Texas ) </a:t>
            </a:r>
          </a:p>
        </p:txBody>
      </p:sp>
    </p:spTree>
    <p:extLst>
      <p:ext uri="{BB962C8B-B14F-4D97-AF65-F5344CB8AC3E}">
        <p14:creationId xmlns:p14="http://schemas.microsoft.com/office/powerpoint/2010/main" val="44870453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715200" cy="6213304"/>
          </a:xfrm>
        </p:spPr>
        <p:txBody>
          <a:bodyPr>
            <a:normAutofit/>
          </a:bodyPr>
          <a:lstStyle/>
          <a:p>
            <a:r>
              <a:rPr lang="es-ES" dirty="0"/>
              <a:t>Japonés Hagiwara Tea Garden ( San Francisco, California ) </a:t>
            </a:r>
          </a:p>
          <a:p>
            <a:r>
              <a:rPr lang="es-ES" dirty="0"/>
              <a:t>Hakone Gardens ( Saratoga, California ) </a:t>
            </a:r>
          </a:p>
          <a:p>
            <a:r>
              <a:rPr lang="es-ES" dirty="0"/>
              <a:t>Hayward Japanese Gardens ( Hayward, California ), el más antiguo jardín de diseño tradicional japonés en California. [64] </a:t>
            </a:r>
          </a:p>
          <a:p>
            <a:r>
              <a:rPr lang="es-ES" dirty="0"/>
              <a:t>The Huntington ( San Marino, California ) </a:t>
            </a:r>
          </a:p>
          <a:p>
            <a:r>
              <a:rPr lang="es-ES" dirty="0"/>
              <a:t>Jardín Japonés de la Amistad (Phoenix, Arizona) </a:t>
            </a:r>
          </a:p>
          <a:p>
            <a:r>
              <a:rPr lang="es-ES" dirty="0"/>
              <a:t>Jardín Japonés de la Amistad (Kelley Park) ( San José, California ) </a:t>
            </a:r>
          </a:p>
          <a:p>
            <a:r>
              <a:rPr lang="es-ES" dirty="0"/>
              <a:t>Jardín Japonés en Marjorie McNeely Conservatorio (St Paul, Minnesota) </a:t>
            </a:r>
          </a:p>
          <a:p>
            <a:r>
              <a:rPr lang="es-ES" dirty="0"/>
              <a:t>Maymont Park - Japanese Garden ( Richmond, VA ) </a:t>
            </a:r>
          </a:p>
          <a:p>
            <a:r>
              <a:rPr lang="es-ES" dirty="0"/>
              <a:t>Jardín japonés en Minnesota Landscape Arboretum (cerca de Chanhassen, Minnesota ) </a:t>
            </a:r>
          </a:p>
        </p:txBody>
      </p:sp>
    </p:spTree>
    <p:extLst>
      <p:ext uri="{BB962C8B-B14F-4D97-AF65-F5344CB8AC3E}">
        <p14:creationId xmlns:p14="http://schemas.microsoft.com/office/powerpoint/2010/main" val="330236040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715200" cy="6141296"/>
          </a:xfrm>
        </p:spPr>
        <p:txBody>
          <a:bodyPr>
            <a:normAutofit/>
          </a:bodyPr>
          <a:lstStyle/>
          <a:p>
            <a:r>
              <a:rPr lang="es-ES" dirty="0"/>
              <a:t>En Kumamoto (San Antonio, Texas) </a:t>
            </a:r>
          </a:p>
          <a:p>
            <a:r>
              <a:rPr lang="es-ES" dirty="0"/>
              <a:t>Morikami Museum and Gardens japonés , Delray Beach, Florida </a:t>
            </a:r>
          </a:p>
          <a:p>
            <a:r>
              <a:rPr lang="es-ES" dirty="0"/>
              <a:t>Normandale Japanese Garden (Bloomington, Minnesota) </a:t>
            </a:r>
          </a:p>
          <a:p>
            <a:r>
              <a:rPr lang="es-ES" dirty="0"/>
              <a:t>Portland Japanese Garden (Portland, Oregon) </a:t>
            </a:r>
          </a:p>
          <a:p>
            <a:r>
              <a:rPr lang="es-ES" dirty="0"/>
              <a:t>Seattle Jardín Japonés en el Washington Park Arboretum , Kubota Garden ( Seattle, Washington ) </a:t>
            </a:r>
          </a:p>
          <a:p>
            <a:r>
              <a:rPr lang="es-ES" dirty="0"/>
              <a:t>El Jardín Japonés (Los Angeles, California) </a:t>
            </a:r>
          </a:p>
          <a:p>
            <a:r>
              <a:rPr lang="es-ES" dirty="0"/>
              <a:t>Seiwa-en el Jardín Botánico de Missouri (St. Louis, Missouri) </a:t>
            </a:r>
          </a:p>
          <a:p>
            <a:r>
              <a:rPr lang="es-ES" dirty="0"/>
              <a:t>Shofuso Japanese House and Garden , Filadelfia, Pensilvania </a:t>
            </a:r>
          </a:p>
          <a:p>
            <a:r>
              <a:rPr lang="es-ES" dirty="0"/>
              <a:t>Taniguchi Japanese Garden (Austin, Texas) </a:t>
            </a:r>
          </a:p>
          <a:p>
            <a:r>
              <a:rPr lang="es-ES" dirty="0"/>
              <a:t>Yuko-En el Cuerno de Alce ( Georgetown, Kentucky ) </a:t>
            </a:r>
          </a:p>
          <a:p>
            <a:endParaRPr lang="es-ES" dirty="0"/>
          </a:p>
          <a:p>
            <a:endParaRPr lang="es-ES" dirty="0"/>
          </a:p>
        </p:txBody>
      </p:sp>
    </p:spTree>
    <p:extLst>
      <p:ext uri="{BB962C8B-B14F-4D97-AF65-F5344CB8AC3E}">
        <p14:creationId xmlns:p14="http://schemas.microsoft.com/office/powerpoint/2010/main" val="4029204648"/>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336704"/>
          </a:xfrm>
        </p:spPr>
        <p:txBody>
          <a:bodyPr>
            <a:normAutofit/>
          </a:bodyPr>
          <a:lstStyle/>
          <a:p>
            <a:r>
              <a:rPr lang="es-ES" dirty="0"/>
              <a:t>En otros países </a:t>
            </a:r>
          </a:p>
          <a:p>
            <a:r>
              <a:rPr lang="es-ES" dirty="0">
                <a:solidFill>
                  <a:srgbClr val="FF0000"/>
                </a:solidFill>
              </a:rPr>
              <a:t> Buenos Aires </a:t>
            </a:r>
            <a:r>
              <a:rPr lang="es-ES" dirty="0"/>
              <a:t>Jardín Japonés Argentina: Buenos Aires Japanese Gardens , de la Fundación Cultural Argentino</a:t>
            </a:r>
          </a:p>
          <a:p>
            <a:r>
              <a:rPr lang="es-ES" dirty="0">
                <a:solidFill>
                  <a:srgbClr val="FF0000"/>
                </a:solidFill>
              </a:rPr>
              <a:t>Austria</a:t>
            </a:r>
            <a:r>
              <a:rPr lang="es-ES" dirty="0"/>
              <a:t>: Setagayapark </a:t>
            </a:r>
          </a:p>
          <a:p>
            <a:r>
              <a:rPr lang="es-ES" dirty="0">
                <a:solidFill>
                  <a:srgbClr val="FF0000"/>
                </a:solidFill>
              </a:rPr>
              <a:t>Bélgica</a:t>
            </a:r>
            <a:r>
              <a:rPr lang="es-ES" dirty="0"/>
              <a:t>: Japanse tuin, Hasselt </a:t>
            </a:r>
          </a:p>
          <a:p>
            <a:r>
              <a:rPr lang="es-ES" dirty="0">
                <a:solidFill>
                  <a:srgbClr val="FF0000"/>
                </a:solidFill>
              </a:rPr>
              <a:t>Brasil</a:t>
            </a:r>
            <a:r>
              <a:rPr lang="es-ES" dirty="0"/>
              <a:t> Parque Santos Dummont, São José dos Campos, São Paulo </a:t>
            </a:r>
          </a:p>
          <a:p>
            <a:r>
              <a:rPr lang="es-ES" dirty="0"/>
              <a:t>Bosque Municipal Fábio Barreto, Ribeirão Preto, São Paulo </a:t>
            </a:r>
          </a:p>
          <a:p>
            <a:r>
              <a:rPr lang="es-ES" dirty="0">
                <a:solidFill>
                  <a:srgbClr val="FF0000"/>
                </a:solidFill>
              </a:rPr>
              <a:t>Bulgaria: </a:t>
            </a:r>
            <a:r>
              <a:rPr lang="es-ES" dirty="0"/>
              <a:t>Jardín japonés en el Kempinski Hotel Zografski en Sofía , construida en 1979 </a:t>
            </a:r>
          </a:p>
          <a:p>
            <a:r>
              <a:rPr lang="es-ES" dirty="0">
                <a:solidFill>
                  <a:srgbClr val="FF0000"/>
                </a:solidFill>
              </a:rPr>
              <a:t>Chile: </a:t>
            </a:r>
            <a:r>
              <a:rPr lang="es-ES" dirty="0"/>
              <a:t>La Serena y Santiago. Construido por la embajada de Japón. </a:t>
            </a:r>
          </a:p>
          <a:p>
            <a:r>
              <a:rPr lang="es-ES" dirty="0">
                <a:solidFill>
                  <a:srgbClr val="FF0000"/>
                </a:solidFill>
              </a:rPr>
              <a:t>Costa Rica: </a:t>
            </a:r>
            <a:r>
              <a:rPr lang="es-ES" dirty="0"/>
              <a:t>Lankester Jardín Botánico, propiedad de la Universidad de Costa Rica, en Paraíso, Cartago. </a:t>
            </a:r>
          </a:p>
          <a:p>
            <a:endParaRPr lang="es-ES" dirty="0"/>
          </a:p>
        </p:txBody>
      </p:sp>
    </p:spTree>
    <p:extLst>
      <p:ext uri="{BB962C8B-B14F-4D97-AF65-F5344CB8AC3E}">
        <p14:creationId xmlns:p14="http://schemas.microsoft.com/office/powerpoint/2010/main" val="308101062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525344"/>
          </a:xfrm>
        </p:spPr>
        <p:txBody>
          <a:bodyPr>
            <a:normAutofit/>
          </a:bodyPr>
          <a:lstStyle/>
          <a:p>
            <a:r>
              <a:rPr lang="es-ES" dirty="0">
                <a:solidFill>
                  <a:srgbClr val="FF0000"/>
                </a:solidFill>
              </a:rPr>
              <a:t>Francia:</a:t>
            </a:r>
            <a:r>
              <a:rPr lang="es-ES" dirty="0"/>
              <a:t> Museo Departamental de Albert Kahn (Musée Albert-Kahn départemental) en Boulogne-Billancourt . </a:t>
            </a:r>
          </a:p>
          <a:p>
            <a:r>
              <a:rPr lang="es-ES" dirty="0"/>
              <a:t>Rising Sun Garden (Jardin du Soleil levant) en el Jardín Botánico de la Alta Bretaña . </a:t>
            </a:r>
          </a:p>
          <a:p>
            <a:r>
              <a:rPr lang="es-ES" dirty="0">
                <a:solidFill>
                  <a:srgbClr val="FF0000"/>
                </a:solidFill>
              </a:rPr>
              <a:t>Alemania:</a:t>
            </a:r>
            <a:r>
              <a:rPr lang="es-ES" dirty="0"/>
              <a:t> Hamburgo , Leverkusen , Kaiserslautern , Munich (en el Englischer Garten ). </a:t>
            </a:r>
          </a:p>
          <a:p>
            <a:r>
              <a:rPr lang="es-ES" dirty="0">
                <a:solidFill>
                  <a:srgbClr val="FF0000"/>
                </a:solidFill>
              </a:rPr>
              <a:t>Hungría</a:t>
            </a:r>
            <a:r>
              <a:rPr lang="es-ES" dirty="0"/>
              <a:t>: Pequeño jardín japonés en la Isla Margarita , en Budapest y otro en el Zoológico de Budapest y el Jardín Botánico . </a:t>
            </a:r>
          </a:p>
          <a:p>
            <a:r>
              <a:rPr lang="es-ES" dirty="0">
                <a:solidFill>
                  <a:srgbClr val="FF0000"/>
                </a:solidFill>
              </a:rPr>
              <a:t>Mongolia</a:t>
            </a:r>
            <a:r>
              <a:rPr lang="es-ES" dirty="0"/>
              <a:t>: Juulchin calle cnr Jigjidjav calle, Ulaanbaatar , fundada en 2005 por un luchador mongol de sumo </a:t>
            </a:r>
          </a:p>
          <a:p>
            <a:r>
              <a:rPr lang="es-ES" dirty="0">
                <a:solidFill>
                  <a:srgbClr val="FF0000"/>
                </a:solidFill>
              </a:rPr>
              <a:t>Los Países Bajos</a:t>
            </a:r>
            <a:r>
              <a:rPr lang="es-ES" dirty="0"/>
              <a:t>: </a:t>
            </a:r>
          </a:p>
          <a:p>
            <a:r>
              <a:rPr lang="es-ES" dirty="0"/>
              <a:t>El Tsubo-en karesansui jardín en Lelystad, un moderno privado japonés Zen (karesansui, roca seca) de jardín </a:t>
            </a:r>
          </a:p>
        </p:txBody>
      </p:sp>
    </p:spTree>
    <p:extLst>
      <p:ext uri="{BB962C8B-B14F-4D97-AF65-F5344CB8AC3E}">
        <p14:creationId xmlns:p14="http://schemas.microsoft.com/office/powerpoint/2010/main" val="63908763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solidFill>
                  <a:srgbClr val="FF0000"/>
                </a:solidFill>
              </a:rPr>
              <a:t>Polonia: </a:t>
            </a:r>
            <a:r>
              <a:rPr lang="es-ES" dirty="0"/>
              <a:t>El jardín japonés en Wroclaw - fundada en 1913, restaurada 1996-1997, destruido por las inundaciones, restaurado 1999 </a:t>
            </a:r>
          </a:p>
          <a:p>
            <a:r>
              <a:rPr lang="es-ES" dirty="0">
                <a:solidFill>
                  <a:srgbClr val="FF0000"/>
                </a:solidFill>
              </a:rPr>
              <a:t>Rusia: </a:t>
            </a:r>
            <a:r>
              <a:rPr lang="es-ES" dirty="0"/>
              <a:t>El jardín japonés en Moscú - Fundada 1983, abrió 1987 (arquitecto paisajista Ken Nakajima) </a:t>
            </a:r>
          </a:p>
          <a:p>
            <a:r>
              <a:rPr lang="es-ES" dirty="0">
                <a:solidFill>
                  <a:srgbClr val="FF0000"/>
                </a:solidFill>
              </a:rPr>
              <a:t>Serbia</a:t>
            </a:r>
            <a:r>
              <a:rPr lang="es-ES" dirty="0"/>
              <a:t>: El Jardín Japonés en el Jardín Botánico Jevremovac - abierto 2004 (arquitectos paisajistas Vera y Grbic Mihailo) </a:t>
            </a:r>
          </a:p>
          <a:p>
            <a:r>
              <a:rPr lang="es-ES" dirty="0">
                <a:solidFill>
                  <a:srgbClr val="FF0000"/>
                </a:solidFill>
              </a:rPr>
              <a:t>España: </a:t>
            </a:r>
            <a:r>
              <a:rPr lang="es-ES" dirty="0"/>
              <a:t>Jardines Zen de la Universidad Autónoma de Barcelona en la Facultad de Traducción e Interpretación </a:t>
            </a:r>
          </a:p>
          <a:p>
            <a:r>
              <a:rPr lang="es-ES" dirty="0">
                <a:solidFill>
                  <a:srgbClr val="FF0000"/>
                </a:solidFill>
              </a:rPr>
              <a:t>Suecia: </a:t>
            </a:r>
            <a:r>
              <a:rPr lang="es-ES" dirty="0"/>
              <a:t>Japanska Trädgården en Ronneby Brunnspark, Blekinge </a:t>
            </a:r>
          </a:p>
          <a:p>
            <a:endParaRPr lang="es-ES" dirty="0"/>
          </a:p>
        </p:txBody>
      </p:sp>
    </p:spTree>
    <p:extLst>
      <p:ext uri="{BB962C8B-B14F-4D97-AF65-F5344CB8AC3E}">
        <p14:creationId xmlns:p14="http://schemas.microsoft.com/office/powerpoint/2010/main" val="415131239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309827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982532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9365332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262829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289021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411023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7285116"/>
      </p:ext>
    </p:extLst>
  </p:cSld>
  <p:clrMapOvr>
    <a:masterClrMapping/>
  </p:clrMapOvr>
</p:sld>
</file>

<file path=ppt/theme/theme1.xml><?xml version="1.0" encoding="utf-8"?>
<a:theme xmlns:a="http://schemas.openxmlformats.org/drawingml/2006/main" name="Recorte">
  <a:themeElements>
    <a:clrScheme name="Recort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Recort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cort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Recorte</Template>
  <TotalTime>704</TotalTime>
  <Words>11816</Words>
  <Application>Microsoft Office PowerPoint</Application>
  <PresentationFormat>Presentación en pantalla (4:3)</PresentationFormat>
  <Paragraphs>685</Paragraphs>
  <Slides>209</Slides>
  <Notes>98</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209</vt:i4>
      </vt:variant>
    </vt:vector>
  </HeadingPairs>
  <TitlesOfParts>
    <vt:vector size="213" baseType="lpstr">
      <vt:lpstr>メイリオ</vt:lpstr>
      <vt:lpstr>Calibri</vt:lpstr>
      <vt:lpstr>Franklin Gothic Book</vt:lpstr>
      <vt:lpstr>Recorte</vt:lpstr>
      <vt:lpstr>Jardín japonés </vt:lpstr>
      <vt:lpstr>EL JARDIN JAPONES</vt:lpstr>
      <vt:lpstr>Presentación de PowerPoint</vt:lpstr>
      <vt:lpstr>Presentación de PowerPoint</vt:lpstr>
      <vt:lpstr>Presentación de PowerPoint</vt:lpstr>
      <vt:lpstr>Historia .-Orígenes de los jardines japoneses </vt:lpstr>
      <vt:lpstr>Presentación de PowerPoint</vt:lpstr>
      <vt:lpstr>Presentación de PowerPoint</vt:lpstr>
      <vt:lpstr>Presentación de PowerPoint</vt:lpstr>
      <vt:lpstr>Los jardines japoneses en la antigüedad </vt:lpstr>
      <vt:lpstr>Presentación de PowerPoint</vt:lpstr>
      <vt:lpstr>Presentación de PowerPoint</vt:lpstr>
      <vt:lpstr>Presentación de PowerPoint</vt:lpstr>
      <vt:lpstr>Jardines del período Heian (794-1185)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Kamakura y Muromachi períodos (1185-1573</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Período Momoyama (1568-1600)</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Período Edo (1615-1867)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Período Meiji (1868-1912</vt:lpstr>
      <vt:lpstr>Presentación de PowerPoint</vt:lpstr>
      <vt:lpstr>Presentación de PowerPoint</vt:lpstr>
      <vt:lpstr>Presentación de PowerPoint</vt:lpstr>
      <vt:lpstr>Presentación de PowerPoint</vt:lpstr>
      <vt:lpstr>Modernos jardines japoneses (1912 al presente)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Elementos del jardín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Rocas y arena </vt:lpstr>
      <vt:lpstr>Presentación de PowerPoint</vt:lpstr>
      <vt:lpstr>Presentación de PowerPoint</vt:lpstr>
      <vt:lpstr>Presentación de PowerPoint</vt:lpstr>
      <vt:lpstr>Presentación de PowerPoint</vt:lpstr>
      <vt:lpstr>Presentación de PowerPoint</vt:lpstr>
      <vt:lpstr>Presentación de PowerPoint</vt:lpstr>
      <vt:lpstr> arquitectura  del jardín</vt:lpstr>
      <vt:lpstr>Presentación de PowerPoint</vt:lpstr>
      <vt:lpstr>Presentación de PowerPoint</vt:lpstr>
      <vt:lpstr>Presentación de PowerPoint</vt:lpstr>
      <vt:lpstr>puentes  en el jardín</vt:lpstr>
      <vt:lpstr>Presentación de PowerPoint</vt:lpstr>
      <vt:lpstr>Presentación de PowerPoint</vt:lpstr>
      <vt:lpstr>Presentación de PowerPoint</vt:lpstr>
      <vt:lpstr>Presentación de PowerPoint</vt:lpstr>
      <vt:lpstr>Presentación de PowerPoint</vt:lpstr>
      <vt:lpstr>Presentación de PowerPoint</vt:lpstr>
      <vt:lpstr> linternas de piedra y cuencas hidrográficas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 árboles y las flores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Peces </vt:lpstr>
      <vt:lpstr>Presentación de PowerPoint</vt:lpstr>
      <vt:lpstr>Presentación de PowerPoint</vt:lpstr>
      <vt:lpstr>Presentación de PowerPoint</vt:lpstr>
      <vt:lpstr>Principios Estéticos </vt:lpstr>
      <vt:lpstr>Presentación de PowerPoint</vt:lpstr>
      <vt:lpstr>Presentación de PowerPoint</vt:lpstr>
      <vt:lpstr>Presentación de PowerPoint</vt:lpstr>
      <vt:lpstr>Diferencias entre jardines japoneses y chinos </vt:lpstr>
      <vt:lpstr>Presentación de PowerPoint</vt:lpstr>
      <vt:lpstr>Presentación de PowerPoint</vt:lpstr>
      <vt:lpstr>Chisen-shoyu-teien o estanque de jardín </vt:lpstr>
      <vt:lpstr>Presentación de PowerPoint</vt:lpstr>
      <vt:lpstr>Presentación de PowerPoint</vt:lpstr>
      <vt:lpstr>Presentación de PowerPoint</vt:lpstr>
      <vt:lpstr>El jardín del paraiso </vt:lpstr>
      <vt:lpstr>Presentación de PowerPoint</vt:lpstr>
      <vt:lpstr>Karesansui seco jardines de rocas </vt:lpstr>
      <vt:lpstr>Presentación de PowerPoint</vt:lpstr>
      <vt:lpstr>Presentación de PowerPoint</vt:lpstr>
      <vt:lpstr>Roji, o plantaciones de té </vt:lpstr>
      <vt:lpstr>Presentación de PowerPoint</vt:lpstr>
      <vt:lpstr>Presentación de PowerPoint</vt:lpstr>
      <vt:lpstr>Presentación de PowerPoint</vt:lpstr>
      <vt:lpstr>Presentación de PowerPoint</vt:lpstr>
      <vt:lpstr>Presentación de PowerPoint</vt:lpstr>
      <vt:lpstr>Kaiyu-shiki-teien o jardines paseo </vt:lpstr>
      <vt:lpstr>Presentación de PowerPoint</vt:lpstr>
      <vt:lpstr>Presentación de PowerPoint</vt:lpstr>
      <vt:lpstr>. Tsubo-niwa jardín del patio  </vt:lpstr>
      <vt:lpstr>Presentación de PowerPoint</vt:lpstr>
      <vt:lpstr>Presentación de PowerPoint</vt:lpstr>
      <vt:lpstr>Jardines de Ermitas </vt:lpstr>
      <vt:lpstr>Presentación de PowerPoint</vt:lpstr>
      <vt:lpstr>La literatura y el arte del jardín japonés </vt:lpstr>
      <vt:lpstr>Presentación de PowerPoint</vt:lpstr>
      <vt:lpstr>Presentación de PowerPoint</vt:lpstr>
      <vt:lpstr>Jardines en la literatura y la poesía </vt:lpstr>
      <vt:lpstr>Presentación de PowerPoint</vt:lpstr>
      <vt:lpstr>La Filosofía, la pintura y el jardín japonés </vt:lpstr>
      <vt:lpstr>Presentación de PowerPoint</vt:lpstr>
      <vt:lpstr>Presentación de PowerPoint</vt:lpstr>
      <vt:lpstr>Presentación de PowerPoint</vt:lpstr>
      <vt:lpstr>Destacados jardines japoneses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 el mundo de habla Inglesa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Jardín japonés</dc:title>
  <dc:creator>Josep</dc:creator>
  <cp:lastModifiedBy>Usuario</cp:lastModifiedBy>
  <cp:revision>47</cp:revision>
  <dcterms:created xsi:type="dcterms:W3CDTF">2013-02-28T07:05:39Z</dcterms:created>
  <dcterms:modified xsi:type="dcterms:W3CDTF">2018-03-23T08:23:00Z</dcterms:modified>
</cp:coreProperties>
</file>