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328" r:id="rId24"/>
    <p:sldId id="329"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7"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7" r:id="rId90"/>
    <p:sldId id="348" r:id="rId91"/>
    <p:sldId id="349" r:id="rId92"/>
    <p:sldId id="350" r:id="rId93"/>
    <p:sldId id="351" r:id="rId94"/>
    <p:sldId id="352" r:id="rId95"/>
    <p:sldId id="353" r:id="rId96"/>
    <p:sldId id="354" r:id="rId97"/>
    <p:sldId id="355" r:id="rId98"/>
    <p:sldId id="356" r:id="rId99"/>
    <p:sldId id="357" r:id="rId100"/>
    <p:sldId id="358" r:id="rId101"/>
    <p:sldId id="359" r:id="rId102"/>
    <p:sldId id="360" r:id="rId103"/>
    <p:sldId id="361" r:id="rId104"/>
    <p:sldId id="362" r:id="rId105"/>
    <p:sldId id="363" r:id="rId106"/>
    <p:sldId id="364" r:id="rId107"/>
    <p:sldId id="366" r:id="rId108"/>
    <p:sldId id="365" r:id="rId109"/>
    <p:sldId id="368" r:id="rId110"/>
    <p:sldId id="369" r:id="rId111"/>
    <p:sldId id="370" r:id="rId112"/>
    <p:sldId id="371" r:id="rId113"/>
    <p:sldId id="372" r:id="rId114"/>
    <p:sldId id="373" r:id="rId1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483" autoAdjust="0"/>
  </p:normalViewPr>
  <p:slideViewPr>
    <p:cSldViewPr>
      <p:cViewPr varScale="1">
        <p:scale>
          <a:sx n="99" d="100"/>
          <a:sy n="99" d="100"/>
        </p:scale>
        <p:origin x="1146" y="72"/>
      </p:cViewPr>
      <p:guideLst>
        <p:guide orient="horz" pos="2160"/>
        <p:guide pos="2880"/>
      </p:guideLst>
    </p:cSldViewPr>
  </p:slideViewPr>
  <p:notesTextViewPr>
    <p:cViewPr>
      <p:scale>
        <a:sx n="1" d="1"/>
        <a:sy n="1" d="1"/>
      </p:scale>
      <p:origin x="0" y="0"/>
    </p:cViewPr>
  </p:notesTextViewPr>
  <p:sorterViewPr>
    <p:cViewPr>
      <p:scale>
        <a:sx n="100" d="100"/>
        <a:sy n="100" d="100"/>
      </p:scale>
      <p:origin x="0" y="426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76DE0D-408D-4944-9423-5F44EE5B8BE4}" type="datetimeFigureOut">
              <a:rPr lang="es-ES" smtClean="0"/>
              <a:t>23/03/2018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457F44-30BE-49A2-811A-8F14A67BCE0C}" type="slidenum">
              <a:rPr lang="es-ES" smtClean="0"/>
              <a:t>‹Nº›</a:t>
            </a:fld>
            <a:endParaRPr lang="es-ES" dirty="0"/>
          </a:p>
        </p:txBody>
      </p:sp>
    </p:spTree>
    <p:extLst>
      <p:ext uri="{BB962C8B-B14F-4D97-AF65-F5344CB8AC3E}">
        <p14:creationId xmlns:p14="http://schemas.microsoft.com/office/powerpoint/2010/main" val="1101734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Dolatabad Garden , Yazd , Irán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22</a:t>
            </a:fld>
            <a:endParaRPr lang="es-ES" dirty="0"/>
          </a:p>
        </p:txBody>
      </p:sp>
    </p:spTree>
    <p:extLst>
      <p:ext uri="{BB962C8B-B14F-4D97-AF65-F5344CB8AC3E}">
        <p14:creationId xmlns:p14="http://schemas.microsoft.com/office/powerpoint/2010/main" val="94500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Persa.-Chehel_sotoun_isfahan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23</a:t>
            </a:fld>
            <a:endParaRPr lang="es-ES" dirty="0"/>
          </a:p>
        </p:txBody>
      </p:sp>
    </p:spTree>
    <p:extLst>
      <p:ext uri="{BB962C8B-B14F-4D97-AF65-F5344CB8AC3E}">
        <p14:creationId xmlns:p14="http://schemas.microsoft.com/office/powerpoint/2010/main" val="2807311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Persa.-Chehel_sotoun_isfahan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24</a:t>
            </a:fld>
            <a:endParaRPr lang="es-ES" dirty="0"/>
          </a:p>
        </p:txBody>
      </p:sp>
    </p:spTree>
    <p:extLst>
      <p:ext uri="{BB962C8B-B14F-4D97-AF65-F5344CB8AC3E}">
        <p14:creationId xmlns:p14="http://schemas.microsoft.com/office/powerpoint/2010/main" val="1123190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Dolatabad Garden , Yazd , Irán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25</a:t>
            </a:fld>
            <a:endParaRPr lang="es-ES" dirty="0"/>
          </a:p>
        </p:txBody>
      </p:sp>
    </p:spTree>
    <p:extLst>
      <p:ext uri="{BB962C8B-B14F-4D97-AF65-F5344CB8AC3E}">
        <p14:creationId xmlns:p14="http://schemas.microsoft.com/office/powerpoint/2010/main" val="3873398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Dolatabad Garden , Yazd , Irán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26</a:t>
            </a:fld>
            <a:endParaRPr lang="es-ES" dirty="0"/>
          </a:p>
        </p:txBody>
      </p:sp>
    </p:spTree>
    <p:extLst>
      <p:ext uri="{BB962C8B-B14F-4D97-AF65-F5344CB8AC3E}">
        <p14:creationId xmlns:p14="http://schemas.microsoft.com/office/powerpoint/2010/main" val="1418915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Dolatabad Garden , Yazd , Irán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27</a:t>
            </a:fld>
            <a:endParaRPr lang="es-ES" dirty="0"/>
          </a:p>
        </p:txBody>
      </p:sp>
    </p:spTree>
    <p:extLst>
      <p:ext uri="{BB962C8B-B14F-4D97-AF65-F5344CB8AC3E}">
        <p14:creationId xmlns:p14="http://schemas.microsoft.com/office/powerpoint/2010/main" val="1810787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Dolatabad Garden , Yazd , Irán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28</a:t>
            </a:fld>
            <a:endParaRPr lang="es-ES" dirty="0"/>
          </a:p>
        </p:txBody>
      </p:sp>
    </p:spTree>
    <p:extLst>
      <p:ext uri="{BB962C8B-B14F-4D97-AF65-F5344CB8AC3E}">
        <p14:creationId xmlns:p14="http://schemas.microsoft.com/office/powerpoint/2010/main" val="3348692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Dolatabad Garden , Yazd , Irán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29</a:t>
            </a:fld>
            <a:endParaRPr lang="es-ES" dirty="0"/>
          </a:p>
        </p:txBody>
      </p:sp>
    </p:spTree>
    <p:extLst>
      <p:ext uri="{BB962C8B-B14F-4D97-AF65-F5344CB8AC3E}">
        <p14:creationId xmlns:p14="http://schemas.microsoft.com/office/powerpoint/2010/main" val="37757145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Dolatabad Garden , Yazd , Irán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30</a:t>
            </a:fld>
            <a:endParaRPr lang="es-ES" dirty="0"/>
          </a:p>
        </p:txBody>
      </p:sp>
    </p:spTree>
    <p:extLst>
      <p:ext uri="{BB962C8B-B14F-4D97-AF65-F5344CB8AC3E}">
        <p14:creationId xmlns:p14="http://schemas.microsoft.com/office/powerpoint/2010/main" val="27137551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 Shalimar Gardens , Lahore , Pakistán.-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31</a:t>
            </a:fld>
            <a:endParaRPr lang="es-ES" dirty="0"/>
          </a:p>
        </p:txBody>
      </p:sp>
    </p:spTree>
    <p:extLst>
      <p:ext uri="{BB962C8B-B14F-4D97-AF65-F5344CB8AC3E}">
        <p14:creationId xmlns:p14="http://schemas.microsoft.com/office/powerpoint/2010/main" val="29069554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 Shalimar Gardens , Lahore , Pakistán.-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32</a:t>
            </a:fld>
            <a:endParaRPr lang="es-ES" dirty="0"/>
          </a:p>
        </p:txBody>
      </p:sp>
    </p:spTree>
    <p:extLst>
      <p:ext uri="{BB962C8B-B14F-4D97-AF65-F5344CB8AC3E}">
        <p14:creationId xmlns:p14="http://schemas.microsoft.com/office/powerpoint/2010/main" val="2779331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 Shalimar Gardens , Lahore , Pakistán.-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34</a:t>
            </a:fld>
            <a:endParaRPr lang="es-ES" dirty="0"/>
          </a:p>
        </p:txBody>
      </p:sp>
    </p:spTree>
    <p:extLst>
      <p:ext uri="{BB962C8B-B14F-4D97-AF65-F5344CB8AC3E}">
        <p14:creationId xmlns:p14="http://schemas.microsoft.com/office/powerpoint/2010/main" val="3245438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 Shalimar Gardens , Lahore , Pakistán.-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35</a:t>
            </a:fld>
            <a:endParaRPr lang="es-ES" dirty="0"/>
          </a:p>
        </p:txBody>
      </p:sp>
    </p:spTree>
    <p:extLst>
      <p:ext uri="{BB962C8B-B14F-4D97-AF65-F5344CB8AC3E}">
        <p14:creationId xmlns:p14="http://schemas.microsoft.com/office/powerpoint/2010/main" val="13109382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 Shalimar Gardens , Lahore , Pakistán.-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36</a:t>
            </a:fld>
            <a:endParaRPr lang="es-ES" dirty="0"/>
          </a:p>
        </p:txBody>
      </p:sp>
    </p:spTree>
    <p:extLst>
      <p:ext uri="{BB962C8B-B14F-4D97-AF65-F5344CB8AC3E}">
        <p14:creationId xmlns:p14="http://schemas.microsoft.com/office/powerpoint/2010/main" val="33030058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 Shalimar Gardens , Lahore , Pakistán.-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37</a:t>
            </a:fld>
            <a:endParaRPr lang="es-ES" dirty="0"/>
          </a:p>
        </p:txBody>
      </p:sp>
    </p:spTree>
    <p:extLst>
      <p:ext uri="{BB962C8B-B14F-4D97-AF65-F5344CB8AC3E}">
        <p14:creationId xmlns:p14="http://schemas.microsoft.com/office/powerpoint/2010/main" val="12927521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 Shalimar Gardens , Lahore , Pakistán.-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38</a:t>
            </a:fld>
            <a:endParaRPr lang="es-ES" dirty="0"/>
          </a:p>
        </p:txBody>
      </p:sp>
    </p:spTree>
    <p:extLst>
      <p:ext uri="{BB962C8B-B14F-4D97-AF65-F5344CB8AC3E}">
        <p14:creationId xmlns:p14="http://schemas.microsoft.com/office/powerpoint/2010/main" val="37784091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 Shalimar Gardens , Lahore , Pakistán.-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39</a:t>
            </a:fld>
            <a:endParaRPr lang="es-ES" dirty="0"/>
          </a:p>
        </p:txBody>
      </p:sp>
    </p:spTree>
    <p:extLst>
      <p:ext uri="{BB962C8B-B14F-4D97-AF65-F5344CB8AC3E}">
        <p14:creationId xmlns:p14="http://schemas.microsoft.com/office/powerpoint/2010/main" val="27972642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 Shalimar Gardens , Lahore , Pakistán.-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40</a:t>
            </a:fld>
            <a:endParaRPr lang="es-ES" dirty="0"/>
          </a:p>
        </p:txBody>
      </p:sp>
    </p:spTree>
    <p:extLst>
      <p:ext uri="{BB962C8B-B14F-4D97-AF65-F5344CB8AC3E}">
        <p14:creationId xmlns:p14="http://schemas.microsoft.com/office/powerpoint/2010/main" val="4604408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 Shalimar Gardens , Lahore , Pakistán.-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41</a:t>
            </a:fld>
            <a:endParaRPr lang="es-ES" dirty="0"/>
          </a:p>
        </p:txBody>
      </p:sp>
    </p:spTree>
    <p:extLst>
      <p:ext uri="{BB962C8B-B14F-4D97-AF65-F5344CB8AC3E}">
        <p14:creationId xmlns:p14="http://schemas.microsoft.com/office/powerpoint/2010/main" val="14132304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 Shalimar Gardens , Lahore , Pakistán.-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42</a:t>
            </a:fld>
            <a:endParaRPr lang="es-ES" dirty="0"/>
          </a:p>
        </p:txBody>
      </p:sp>
    </p:spTree>
    <p:extLst>
      <p:ext uri="{BB962C8B-B14F-4D97-AF65-F5344CB8AC3E}">
        <p14:creationId xmlns:p14="http://schemas.microsoft.com/office/powerpoint/2010/main" val="30652302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 Shalimar Gardens , Lahore , Pakistán.-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43</a:t>
            </a:fld>
            <a:endParaRPr lang="es-ES" dirty="0"/>
          </a:p>
        </p:txBody>
      </p:sp>
    </p:spTree>
    <p:extLst>
      <p:ext uri="{BB962C8B-B14F-4D97-AF65-F5344CB8AC3E}">
        <p14:creationId xmlns:p14="http://schemas.microsoft.com/office/powerpoint/2010/main" val="14051492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 Shalimar Gardens , Lahore , Pakistán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44</a:t>
            </a:fld>
            <a:endParaRPr lang="es-ES" dirty="0"/>
          </a:p>
        </p:txBody>
      </p:sp>
    </p:spTree>
    <p:extLst>
      <p:ext uri="{BB962C8B-B14F-4D97-AF65-F5344CB8AC3E}">
        <p14:creationId xmlns:p14="http://schemas.microsoft.com/office/powerpoint/2010/main" val="29641211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 Shalimar Gardens , Lahore , Pakistán.-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45</a:t>
            </a:fld>
            <a:endParaRPr lang="es-ES" dirty="0"/>
          </a:p>
        </p:txBody>
      </p:sp>
    </p:spTree>
    <p:extLst>
      <p:ext uri="{BB962C8B-B14F-4D97-AF65-F5344CB8AC3E}">
        <p14:creationId xmlns:p14="http://schemas.microsoft.com/office/powerpoint/2010/main" val="9057305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 Shalimar Gardens , Lahore , Pakistán.-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46</a:t>
            </a:fld>
            <a:endParaRPr lang="es-ES" dirty="0"/>
          </a:p>
        </p:txBody>
      </p:sp>
    </p:spTree>
    <p:extLst>
      <p:ext uri="{BB962C8B-B14F-4D97-AF65-F5344CB8AC3E}">
        <p14:creationId xmlns:p14="http://schemas.microsoft.com/office/powerpoint/2010/main" val="23018503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 Shalimar Gardens , Lahore , Pakistán.-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47</a:t>
            </a:fld>
            <a:endParaRPr lang="es-ES" dirty="0"/>
          </a:p>
        </p:txBody>
      </p:sp>
    </p:spTree>
    <p:extLst>
      <p:ext uri="{BB962C8B-B14F-4D97-AF65-F5344CB8AC3E}">
        <p14:creationId xmlns:p14="http://schemas.microsoft.com/office/powerpoint/2010/main" val="21012673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 Shalimar Gardens , Lahore , Pakistán.-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48</a:t>
            </a:fld>
            <a:endParaRPr lang="es-ES" dirty="0"/>
          </a:p>
        </p:txBody>
      </p:sp>
    </p:spTree>
    <p:extLst>
      <p:ext uri="{BB962C8B-B14F-4D97-AF65-F5344CB8AC3E}">
        <p14:creationId xmlns:p14="http://schemas.microsoft.com/office/powerpoint/2010/main" val="3381442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 Shalimar Gardens , Lahore , Pakistán.-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49</a:t>
            </a:fld>
            <a:endParaRPr lang="es-ES" dirty="0"/>
          </a:p>
        </p:txBody>
      </p:sp>
    </p:spTree>
    <p:extLst>
      <p:ext uri="{BB962C8B-B14F-4D97-AF65-F5344CB8AC3E}">
        <p14:creationId xmlns:p14="http://schemas.microsoft.com/office/powerpoint/2010/main" val="35721733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 Shalimar Gardens , Lahore , Pakistán.-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50</a:t>
            </a:fld>
            <a:endParaRPr lang="es-ES" dirty="0"/>
          </a:p>
        </p:txBody>
      </p:sp>
    </p:spTree>
    <p:extLst>
      <p:ext uri="{BB962C8B-B14F-4D97-AF65-F5344CB8AC3E}">
        <p14:creationId xmlns:p14="http://schemas.microsoft.com/office/powerpoint/2010/main" val="1914789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 Shalimar Gardens , Lahore , Pakistán.-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51</a:t>
            </a:fld>
            <a:endParaRPr lang="es-ES" dirty="0"/>
          </a:p>
        </p:txBody>
      </p:sp>
    </p:spTree>
    <p:extLst>
      <p:ext uri="{BB962C8B-B14F-4D97-AF65-F5344CB8AC3E}">
        <p14:creationId xmlns:p14="http://schemas.microsoft.com/office/powerpoint/2010/main" val="39388728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Persa.-Bagh-e-Eram-of-Shiraz</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52</a:t>
            </a:fld>
            <a:endParaRPr lang="es-ES" dirty="0"/>
          </a:p>
        </p:txBody>
      </p:sp>
    </p:spTree>
    <p:extLst>
      <p:ext uri="{BB962C8B-B14F-4D97-AF65-F5344CB8AC3E}">
        <p14:creationId xmlns:p14="http://schemas.microsoft.com/office/powerpoint/2010/main" val="22207098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Persa.-Bagh-e-Eram-of-Shiraz</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53</a:t>
            </a:fld>
            <a:endParaRPr lang="es-ES" dirty="0"/>
          </a:p>
        </p:txBody>
      </p:sp>
    </p:spTree>
    <p:extLst>
      <p:ext uri="{BB962C8B-B14F-4D97-AF65-F5344CB8AC3E}">
        <p14:creationId xmlns:p14="http://schemas.microsoft.com/office/powerpoint/2010/main" val="16317893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Persa.-Bagh-e-Eram-of-Shiraz</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54</a:t>
            </a:fld>
            <a:endParaRPr lang="es-ES" dirty="0"/>
          </a:p>
        </p:txBody>
      </p:sp>
    </p:spTree>
    <p:extLst>
      <p:ext uri="{BB962C8B-B14F-4D97-AF65-F5344CB8AC3E}">
        <p14:creationId xmlns:p14="http://schemas.microsoft.com/office/powerpoint/2010/main" val="3145340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Persa.-Bagh-e-Eram-of-Shiraz</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55</a:t>
            </a:fld>
            <a:endParaRPr lang="es-ES" dirty="0"/>
          </a:p>
        </p:txBody>
      </p:sp>
    </p:spTree>
    <p:extLst>
      <p:ext uri="{BB962C8B-B14F-4D97-AF65-F5344CB8AC3E}">
        <p14:creationId xmlns:p14="http://schemas.microsoft.com/office/powerpoint/2010/main" val="29767981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Persa.-Bagh-e-Eram-of-Shiraz</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56</a:t>
            </a:fld>
            <a:endParaRPr lang="es-ES" dirty="0"/>
          </a:p>
        </p:txBody>
      </p:sp>
    </p:spTree>
    <p:extLst>
      <p:ext uri="{BB962C8B-B14F-4D97-AF65-F5344CB8AC3E}">
        <p14:creationId xmlns:p14="http://schemas.microsoft.com/office/powerpoint/2010/main" val="42547010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Persa.-Bagh-e-Eram-of-Shiraz</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57</a:t>
            </a:fld>
            <a:endParaRPr lang="es-ES" dirty="0"/>
          </a:p>
        </p:txBody>
      </p:sp>
    </p:spTree>
    <p:extLst>
      <p:ext uri="{BB962C8B-B14F-4D97-AF65-F5344CB8AC3E}">
        <p14:creationId xmlns:p14="http://schemas.microsoft.com/office/powerpoint/2010/main" val="26009867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Persa.-Bagh-e-Eram-of-Shiraz</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58</a:t>
            </a:fld>
            <a:endParaRPr lang="es-ES" dirty="0"/>
          </a:p>
        </p:txBody>
      </p:sp>
    </p:spTree>
    <p:extLst>
      <p:ext uri="{BB962C8B-B14F-4D97-AF65-F5344CB8AC3E}">
        <p14:creationId xmlns:p14="http://schemas.microsoft.com/office/powerpoint/2010/main" val="9224413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Persa.-Bagh-e-Eram-of-Shiraz</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59</a:t>
            </a:fld>
            <a:endParaRPr lang="es-ES" dirty="0"/>
          </a:p>
        </p:txBody>
      </p:sp>
    </p:spTree>
    <p:extLst>
      <p:ext uri="{BB962C8B-B14F-4D97-AF65-F5344CB8AC3E}">
        <p14:creationId xmlns:p14="http://schemas.microsoft.com/office/powerpoint/2010/main" val="20262687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Persa.-Bagh-e-Eram-of-Shiraz</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60</a:t>
            </a:fld>
            <a:endParaRPr lang="es-ES" dirty="0"/>
          </a:p>
        </p:txBody>
      </p:sp>
    </p:spTree>
    <p:extLst>
      <p:ext uri="{BB962C8B-B14F-4D97-AF65-F5344CB8AC3E}">
        <p14:creationId xmlns:p14="http://schemas.microsoft.com/office/powerpoint/2010/main" val="23478551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Persa.-Bagh-e-Eram-of-Shiraz</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61</a:t>
            </a:fld>
            <a:endParaRPr lang="es-ES" dirty="0"/>
          </a:p>
        </p:txBody>
      </p:sp>
    </p:spTree>
    <p:extLst>
      <p:ext uri="{BB962C8B-B14F-4D97-AF65-F5344CB8AC3E}">
        <p14:creationId xmlns:p14="http://schemas.microsoft.com/office/powerpoint/2010/main" val="37072069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Persa.-Bagh-e-Eram-of-Shiraz</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62</a:t>
            </a:fld>
            <a:endParaRPr lang="es-ES" dirty="0"/>
          </a:p>
        </p:txBody>
      </p:sp>
    </p:spTree>
    <p:extLst>
      <p:ext uri="{BB962C8B-B14F-4D97-AF65-F5344CB8AC3E}">
        <p14:creationId xmlns:p14="http://schemas.microsoft.com/office/powerpoint/2010/main" val="637403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Persa.-Bagh-e-Eram-of-Shiraz</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63</a:t>
            </a:fld>
            <a:endParaRPr lang="es-ES" dirty="0"/>
          </a:p>
        </p:txBody>
      </p:sp>
    </p:spTree>
    <p:extLst>
      <p:ext uri="{BB962C8B-B14F-4D97-AF65-F5344CB8AC3E}">
        <p14:creationId xmlns:p14="http://schemas.microsoft.com/office/powerpoint/2010/main" val="9399329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Persa.-Bagh-e-Eram-of-Shiraz</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64</a:t>
            </a:fld>
            <a:endParaRPr lang="es-ES" dirty="0"/>
          </a:p>
        </p:txBody>
      </p:sp>
    </p:spTree>
    <p:extLst>
      <p:ext uri="{BB962C8B-B14F-4D97-AF65-F5344CB8AC3E}">
        <p14:creationId xmlns:p14="http://schemas.microsoft.com/office/powerpoint/2010/main" val="4921641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Persa.-Chehel</a:t>
            </a:r>
            <a:r>
              <a:rPr lang="es-ES" baseline="0" dirty="0"/>
              <a:t> </a:t>
            </a:r>
            <a:r>
              <a:rPr lang="es-ES" dirty="0"/>
              <a:t>sotoun.-esfahan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65</a:t>
            </a:fld>
            <a:endParaRPr lang="es-ES" dirty="0"/>
          </a:p>
        </p:txBody>
      </p:sp>
    </p:spTree>
    <p:extLst>
      <p:ext uri="{BB962C8B-B14F-4D97-AF65-F5344CB8AC3E}">
        <p14:creationId xmlns:p14="http://schemas.microsoft.com/office/powerpoint/2010/main" val="27257761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Persa.-Chehelsotoun.-esfahan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66</a:t>
            </a:fld>
            <a:endParaRPr lang="es-ES" dirty="0"/>
          </a:p>
        </p:txBody>
      </p:sp>
    </p:spTree>
    <p:extLst>
      <p:ext uri="{BB962C8B-B14F-4D97-AF65-F5344CB8AC3E}">
        <p14:creationId xmlns:p14="http://schemas.microsoft.com/office/powerpoint/2010/main" val="24928645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Persa.-Chehel_sotoun_Isfahan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67</a:t>
            </a:fld>
            <a:endParaRPr lang="es-ES" dirty="0"/>
          </a:p>
        </p:txBody>
      </p:sp>
    </p:spTree>
    <p:extLst>
      <p:ext uri="{BB962C8B-B14F-4D97-AF65-F5344CB8AC3E}">
        <p14:creationId xmlns:p14="http://schemas.microsoft.com/office/powerpoint/2010/main" val="15038383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Persa.-Chehel sotoun Isfahan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68</a:t>
            </a:fld>
            <a:endParaRPr lang="es-ES" dirty="0"/>
          </a:p>
        </p:txBody>
      </p:sp>
    </p:spTree>
    <p:extLst>
      <p:ext uri="{BB962C8B-B14F-4D97-AF65-F5344CB8AC3E}">
        <p14:creationId xmlns:p14="http://schemas.microsoft.com/office/powerpoint/2010/main" val="17666236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Persa.-Chehel_sotoun_isfahan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69</a:t>
            </a:fld>
            <a:endParaRPr lang="es-ES" dirty="0"/>
          </a:p>
        </p:txBody>
      </p:sp>
    </p:spTree>
    <p:extLst>
      <p:ext uri="{BB962C8B-B14F-4D97-AF65-F5344CB8AC3E}">
        <p14:creationId xmlns:p14="http://schemas.microsoft.com/office/powerpoint/2010/main" val="179880494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Persa.-Chehel_sotoun_isfahan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70</a:t>
            </a:fld>
            <a:endParaRPr lang="es-ES" dirty="0"/>
          </a:p>
        </p:txBody>
      </p:sp>
    </p:spTree>
    <p:extLst>
      <p:ext uri="{BB962C8B-B14F-4D97-AF65-F5344CB8AC3E}">
        <p14:creationId xmlns:p14="http://schemas.microsoft.com/office/powerpoint/2010/main" val="18091678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Persa.-Chehel_sotoun_isfahan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71</a:t>
            </a:fld>
            <a:endParaRPr lang="es-ES" dirty="0"/>
          </a:p>
        </p:txBody>
      </p:sp>
    </p:spTree>
    <p:extLst>
      <p:ext uri="{BB962C8B-B14F-4D97-AF65-F5344CB8AC3E}">
        <p14:creationId xmlns:p14="http://schemas.microsoft.com/office/powerpoint/2010/main" val="10928674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Persa.-Chehel_sotoun_isfahan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72</a:t>
            </a:fld>
            <a:endParaRPr lang="es-ES" dirty="0"/>
          </a:p>
        </p:txBody>
      </p:sp>
    </p:spTree>
    <p:extLst>
      <p:ext uri="{BB962C8B-B14F-4D97-AF65-F5344CB8AC3E}">
        <p14:creationId xmlns:p14="http://schemas.microsoft.com/office/powerpoint/2010/main" val="211293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Persa.-Naghshe_Jahan_Square_Isfahan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73</a:t>
            </a:fld>
            <a:endParaRPr lang="es-ES" dirty="0"/>
          </a:p>
        </p:txBody>
      </p:sp>
    </p:spTree>
    <p:extLst>
      <p:ext uri="{BB962C8B-B14F-4D97-AF65-F5344CB8AC3E}">
        <p14:creationId xmlns:p14="http://schemas.microsoft.com/office/powerpoint/2010/main" val="33849944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Persa.-Naghshe_Jahan_Square_Isfahan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74</a:t>
            </a:fld>
            <a:endParaRPr lang="es-ES" dirty="0"/>
          </a:p>
        </p:txBody>
      </p:sp>
    </p:spTree>
    <p:extLst>
      <p:ext uri="{BB962C8B-B14F-4D97-AF65-F5344CB8AC3E}">
        <p14:creationId xmlns:p14="http://schemas.microsoft.com/office/powerpoint/2010/main" val="20240636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Persa.-Naghshe_Jahan_Square_Isfahan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75</a:t>
            </a:fld>
            <a:endParaRPr lang="es-ES" dirty="0"/>
          </a:p>
        </p:txBody>
      </p:sp>
    </p:spTree>
    <p:extLst>
      <p:ext uri="{BB962C8B-B14F-4D97-AF65-F5344CB8AC3E}">
        <p14:creationId xmlns:p14="http://schemas.microsoft.com/office/powerpoint/2010/main" val="36678540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Persa.-Naghshe_Jahan_Square_Isfahan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76</a:t>
            </a:fld>
            <a:endParaRPr lang="es-ES" dirty="0"/>
          </a:p>
        </p:txBody>
      </p:sp>
    </p:spTree>
    <p:extLst>
      <p:ext uri="{BB962C8B-B14F-4D97-AF65-F5344CB8AC3E}">
        <p14:creationId xmlns:p14="http://schemas.microsoft.com/office/powerpoint/2010/main" val="6338340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Persa.-Naghshe_Jahan_Square_Isfahan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77</a:t>
            </a:fld>
            <a:endParaRPr lang="es-ES" dirty="0"/>
          </a:p>
        </p:txBody>
      </p:sp>
    </p:spTree>
    <p:extLst>
      <p:ext uri="{BB962C8B-B14F-4D97-AF65-F5344CB8AC3E}">
        <p14:creationId xmlns:p14="http://schemas.microsoft.com/office/powerpoint/2010/main" val="283946567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Persa.-Naghshe_Jahan_Square_Isfahan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78</a:t>
            </a:fld>
            <a:endParaRPr lang="es-ES" dirty="0"/>
          </a:p>
        </p:txBody>
      </p:sp>
    </p:spTree>
    <p:extLst>
      <p:ext uri="{BB962C8B-B14F-4D97-AF65-F5344CB8AC3E}">
        <p14:creationId xmlns:p14="http://schemas.microsoft.com/office/powerpoint/2010/main" val="1111581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Hotel-Isfahan-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79</a:t>
            </a:fld>
            <a:endParaRPr lang="es-ES" dirty="0"/>
          </a:p>
        </p:txBody>
      </p:sp>
    </p:spTree>
    <p:extLst>
      <p:ext uri="{BB962C8B-B14F-4D97-AF65-F5344CB8AC3E}">
        <p14:creationId xmlns:p14="http://schemas.microsoft.com/office/powerpoint/2010/main" val="174065929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Persa.-Ram-bagh-mughal-garden-agra</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80</a:t>
            </a:fld>
            <a:endParaRPr lang="es-ES" dirty="0"/>
          </a:p>
        </p:txBody>
      </p:sp>
    </p:spTree>
    <p:extLst>
      <p:ext uri="{BB962C8B-B14F-4D97-AF65-F5344CB8AC3E}">
        <p14:creationId xmlns:p14="http://schemas.microsoft.com/office/powerpoint/2010/main" val="37412990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Persa.-Shazdeh_Garden_Mahan_Iran.-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81</a:t>
            </a:fld>
            <a:endParaRPr lang="es-ES" dirty="0"/>
          </a:p>
        </p:txBody>
      </p:sp>
    </p:spTree>
    <p:extLst>
      <p:ext uri="{BB962C8B-B14F-4D97-AF65-F5344CB8AC3E}">
        <p14:creationId xmlns:p14="http://schemas.microsoft.com/office/powerpoint/2010/main" val="42019586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Persa.-Shazdeh_Garden_Mahan_Iran.-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82</a:t>
            </a:fld>
            <a:endParaRPr lang="es-ES" dirty="0"/>
          </a:p>
        </p:txBody>
      </p:sp>
    </p:spTree>
    <p:extLst>
      <p:ext uri="{BB962C8B-B14F-4D97-AF65-F5344CB8AC3E}">
        <p14:creationId xmlns:p14="http://schemas.microsoft.com/office/powerpoint/2010/main" val="19035162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Persa.-Shazdeh_Garden_Mahan_Iran.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85</a:t>
            </a:fld>
            <a:endParaRPr lang="es-ES" dirty="0"/>
          </a:p>
        </p:txBody>
      </p:sp>
    </p:spTree>
    <p:extLst>
      <p:ext uri="{BB962C8B-B14F-4D97-AF65-F5344CB8AC3E}">
        <p14:creationId xmlns:p14="http://schemas.microsoft.com/office/powerpoint/2010/main" val="32543871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Persa.-Shazdeh_Garden_Mahan_Iran.-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86</a:t>
            </a:fld>
            <a:endParaRPr lang="es-ES" dirty="0"/>
          </a:p>
        </p:txBody>
      </p:sp>
    </p:spTree>
    <p:extLst>
      <p:ext uri="{BB962C8B-B14F-4D97-AF65-F5344CB8AC3E}">
        <p14:creationId xmlns:p14="http://schemas.microsoft.com/office/powerpoint/2010/main" val="39360702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Persa.-Shazdeh_Garden_Mahan_Iran.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87</a:t>
            </a:fld>
            <a:endParaRPr lang="es-ES" dirty="0"/>
          </a:p>
        </p:txBody>
      </p:sp>
    </p:spTree>
    <p:extLst>
      <p:ext uri="{BB962C8B-B14F-4D97-AF65-F5344CB8AC3E}">
        <p14:creationId xmlns:p14="http://schemas.microsoft.com/office/powerpoint/2010/main" val="8563394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Persa.-Shiraz-eram-garden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88</a:t>
            </a:fld>
            <a:endParaRPr lang="es-ES" dirty="0"/>
          </a:p>
        </p:txBody>
      </p:sp>
    </p:spTree>
    <p:extLst>
      <p:ext uri="{BB962C8B-B14F-4D97-AF65-F5344CB8AC3E}">
        <p14:creationId xmlns:p14="http://schemas.microsoft.com/office/powerpoint/2010/main" val="25656199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Persa.-Shiraz-eram-garden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89</a:t>
            </a:fld>
            <a:endParaRPr lang="es-ES" dirty="0"/>
          </a:p>
        </p:txBody>
      </p:sp>
    </p:spTree>
    <p:extLst>
      <p:ext uri="{BB962C8B-B14F-4D97-AF65-F5344CB8AC3E}">
        <p14:creationId xmlns:p14="http://schemas.microsoft.com/office/powerpoint/2010/main" val="340837795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Persa.-Shiraz-eram-garden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90</a:t>
            </a:fld>
            <a:endParaRPr lang="es-ES" dirty="0"/>
          </a:p>
        </p:txBody>
      </p:sp>
    </p:spTree>
    <p:extLst>
      <p:ext uri="{BB962C8B-B14F-4D97-AF65-F5344CB8AC3E}">
        <p14:creationId xmlns:p14="http://schemas.microsoft.com/office/powerpoint/2010/main" val="293635057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Persa.-Shiraz-eram-garden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91</a:t>
            </a:fld>
            <a:endParaRPr lang="es-ES" dirty="0"/>
          </a:p>
        </p:txBody>
      </p:sp>
    </p:spTree>
    <p:extLst>
      <p:ext uri="{BB962C8B-B14F-4D97-AF65-F5344CB8AC3E}">
        <p14:creationId xmlns:p14="http://schemas.microsoft.com/office/powerpoint/2010/main" val="311978620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Persa.-Shiraz-eram-garden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92</a:t>
            </a:fld>
            <a:endParaRPr lang="es-ES" dirty="0"/>
          </a:p>
        </p:txBody>
      </p:sp>
    </p:spTree>
    <p:extLst>
      <p:ext uri="{BB962C8B-B14F-4D97-AF65-F5344CB8AC3E}">
        <p14:creationId xmlns:p14="http://schemas.microsoft.com/office/powerpoint/2010/main" val="371959020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Persa.-Shiraz-eram-garden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93</a:t>
            </a:fld>
            <a:endParaRPr lang="es-ES" dirty="0"/>
          </a:p>
        </p:txBody>
      </p:sp>
    </p:spTree>
    <p:extLst>
      <p:ext uri="{BB962C8B-B14F-4D97-AF65-F5344CB8AC3E}">
        <p14:creationId xmlns:p14="http://schemas.microsoft.com/office/powerpoint/2010/main" val="263929240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Persa.-Shiraz-eram-garden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94</a:t>
            </a:fld>
            <a:endParaRPr lang="es-ES" dirty="0"/>
          </a:p>
        </p:txBody>
      </p:sp>
    </p:spTree>
    <p:extLst>
      <p:ext uri="{BB962C8B-B14F-4D97-AF65-F5344CB8AC3E}">
        <p14:creationId xmlns:p14="http://schemas.microsoft.com/office/powerpoint/2010/main" val="136300383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Persa.-Shiraz-eram-garden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95</a:t>
            </a:fld>
            <a:endParaRPr lang="es-ES" dirty="0"/>
          </a:p>
        </p:txBody>
      </p:sp>
    </p:spTree>
    <p:extLst>
      <p:ext uri="{BB962C8B-B14F-4D97-AF65-F5344CB8AC3E}">
        <p14:creationId xmlns:p14="http://schemas.microsoft.com/office/powerpoint/2010/main" val="26494418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Persa.-Shiraz-eram-garden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96</a:t>
            </a:fld>
            <a:endParaRPr lang="es-ES" dirty="0"/>
          </a:p>
        </p:txBody>
      </p:sp>
    </p:spTree>
    <p:extLst>
      <p:ext uri="{BB962C8B-B14F-4D97-AF65-F5344CB8AC3E}">
        <p14:creationId xmlns:p14="http://schemas.microsoft.com/office/powerpoint/2010/main" val="405639352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Persa.-Shiraz-eram-garden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97</a:t>
            </a:fld>
            <a:endParaRPr lang="es-ES" dirty="0"/>
          </a:p>
        </p:txBody>
      </p:sp>
    </p:spTree>
    <p:extLst>
      <p:ext uri="{BB962C8B-B14F-4D97-AF65-F5344CB8AC3E}">
        <p14:creationId xmlns:p14="http://schemas.microsoft.com/office/powerpoint/2010/main" val="220364550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Persa.-Shiraz-eram-garden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98</a:t>
            </a:fld>
            <a:endParaRPr lang="es-ES" dirty="0"/>
          </a:p>
        </p:txBody>
      </p:sp>
    </p:spTree>
    <p:extLst>
      <p:ext uri="{BB962C8B-B14F-4D97-AF65-F5344CB8AC3E}">
        <p14:creationId xmlns:p14="http://schemas.microsoft.com/office/powerpoint/2010/main" val="5177448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Persa.-Shiraz-eram-garden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99</a:t>
            </a:fld>
            <a:endParaRPr lang="es-ES" dirty="0"/>
          </a:p>
        </p:txBody>
      </p:sp>
    </p:spTree>
    <p:extLst>
      <p:ext uri="{BB962C8B-B14F-4D97-AF65-F5344CB8AC3E}">
        <p14:creationId xmlns:p14="http://schemas.microsoft.com/office/powerpoint/2010/main" val="402706264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Persa.-Shiraz-eram-garden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100</a:t>
            </a:fld>
            <a:endParaRPr lang="es-ES" dirty="0"/>
          </a:p>
        </p:txBody>
      </p:sp>
    </p:spTree>
    <p:extLst>
      <p:ext uri="{BB962C8B-B14F-4D97-AF65-F5344CB8AC3E}">
        <p14:creationId xmlns:p14="http://schemas.microsoft.com/office/powerpoint/2010/main" val="202724004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Persa.-Shiraz-eram-garden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101</a:t>
            </a:fld>
            <a:endParaRPr lang="es-ES" dirty="0"/>
          </a:p>
        </p:txBody>
      </p:sp>
    </p:spTree>
    <p:extLst>
      <p:ext uri="{BB962C8B-B14F-4D97-AF65-F5344CB8AC3E}">
        <p14:creationId xmlns:p14="http://schemas.microsoft.com/office/powerpoint/2010/main" val="208113914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Persa.-Shiraz-eram-garden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102</a:t>
            </a:fld>
            <a:endParaRPr lang="es-ES" dirty="0"/>
          </a:p>
        </p:txBody>
      </p:sp>
    </p:spTree>
    <p:extLst>
      <p:ext uri="{BB962C8B-B14F-4D97-AF65-F5344CB8AC3E}">
        <p14:creationId xmlns:p14="http://schemas.microsoft.com/office/powerpoint/2010/main" val="283154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Persa.-Shiraz-eram-garden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103</a:t>
            </a:fld>
            <a:endParaRPr lang="es-ES" dirty="0"/>
          </a:p>
        </p:txBody>
      </p:sp>
    </p:spTree>
    <p:extLst>
      <p:ext uri="{BB962C8B-B14F-4D97-AF65-F5344CB8AC3E}">
        <p14:creationId xmlns:p14="http://schemas.microsoft.com/office/powerpoint/2010/main" val="231182931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Persa.-Shiraz-eram-garden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104</a:t>
            </a:fld>
            <a:endParaRPr lang="es-ES" dirty="0"/>
          </a:p>
        </p:txBody>
      </p:sp>
    </p:spTree>
    <p:extLst>
      <p:ext uri="{BB962C8B-B14F-4D97-AF65-F5344CB8AC3E}">
        <p14:creationId xmlns:p14="http://schemas.microsoft.com/office/powerpoint/2010/main" val="159594088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Persa.-Shiraz-eram-garden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105</a:t>
            </a:fld>
            <a:endParaRPr lang="es-ES" dirty="0"/>
          </a:p>
        </p:txBody>
      </p:sp>
    </p:spTree>
    <p:extLst>
      <p:ext uri="{BB962C8B-B14F-4D97-AF65-F5344CB8AC3E}">
        <p14:creationId xmlns:p14="http://schemas.microsoft.com/office/powerpoint/2010/main" val="126231121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Persa.-Shiraz-eram-garden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106</a:t>
            </a:fld>
            <a:endParaRPr lang="es-ES" dirty="0"/>
          </a:p>
        </p:txBody>
      </p:sp>
    </p:spTree>
    <p:extLst>
      <p:ext uri="{BB962C8B-B14F-4D97-AF65-F5344CB8AC3E}">
        <p14:creationId xmlns:p14="http://schemas.microsoft.com/office/powerpoint/2010/main" val="317792101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Persa.-Shiraz-eram-garden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107</a:t>
            </a:fld>
            <a:endParaRPr lang="es-ES" dirty="0"/>
          </a:p>
        </p:txBody>
      </p:sp>
    </p:spTree>
    <p:extLst>
      <p:ext uri="{BB962C8B-B14F-4D97-AF65-F5344CB8AC3E}">
        <p14:creationId xmlns:p14="http://schemas.microsoft.com/office/powerpoint/2010/main" val="18525812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Persa.-Shiraz-eram-garden</a:t>
            </a:r>
          </a:p>
          <a:p>
            <a:endParaRPr lang="es-ES" dirty="0"/>
          </a:p>
        </p:txBody>
      </p:sp>
      <p:sp>
        <p:nvSpPr>
          <p:cNvPr id="4" name="3 Marcador de número de diapositiva"/>
          <p:cNvSpPr>
            <a:spLocks noGrp="1"/>
          </p:cNvSpPr>
          <p:nvPr>
            <p:ph type="sldNum" sz="quarter" idx="10"/>
          </p:nvPr>
        </p:nvSpPr>
        <p:spPr/>
        <p:txBody>
          <a:bodyPr/>
          <a:lstStyle/>
          <a:p>
            <a:fld id="{26457F44-30BE-49A2-811A-8F14A67BCE0C}" type="slidenum">
              <a:rPr lang="es-ES" smtClean="0"/>
              <a:t>108</a:t>
            </a:fld>
            <a:endParaRPr lang="es-ES" dirty="0"/>
          </a:p>
        </p:txBody>
      </p:sp>
    </p:spTree>
    <p:extLst>
      <p:ext uri="{BB962C8B-B14F-4D97-AF65-F5344CB8AC3E}">
        <p14:creationId xmlns:p14="http://schemas.microsoft.com/office/powerpoint/2010/main" val="6095750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Persa.-Taj Mahal , Agra , India.</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109</a:t>
            </a:fld>
            <a:endParaRPr lang="es-ES" dirty="0"/>
          </a:p>
        </p:txBody>
      </p:sp>
    </p:spTree>
    <p:extLst>
      <p:ext uri="{BB962C8B-B14F-4D97-AF65-F5344CB8AC3E}">
        <p14:creationId xmlns:p14="http://schemas.microsoft.com/office/powerpoint/2010/main" val="402304946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Persa.-Taj Mahal , Agra , India.</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110</a:t>
            </a:fld>
            <a:endParaRPr lang="es-ES" dirty="0"/>
          </a:p>
        </p:txBody>
      </p:sp>
    </p:spTree>
    <p:extLst>
      <p:ext uri="{BB962C8B-B14F-4D97-AF65-F5344CB8AC3E}">
        <p14:creationId xmlns:p14="http://schemas.microsoft.com/office/powerpoint/2010/main" val="94267307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Persa.-Taj Mahal , Agra , India.</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111</a:t>
            </a:fld>
            <a:endParaRPr lang="es-ES" dirty="0"/>
          </a:p>
        </p:txBody>
      </p:sp>
    </p:spTree>
    <p:extLst>
      <p:ext uri="{BB962C8B-B14F-4D97-AF65-F5344CB8AC3E}">
        <p14:creationId xmlns:p14="http://schemas.microsoft.com/office/powerpoint/2010/main" val="422240016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Persa.-Taj Mahal , Agra , India.</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112</a:t>
            </a:fld>
            <a:endParaRPr lang="es-ES" dirty="0"/>
          </a:p>
        </p:txBody>
      </p:sp>
    </p:spTree>
    <p:extLst>
      <p:ext uri="{BB962C8B-B14F-4D97-AF65-F5344CB8AC3E}">
        <p14:creationId xmlns:p14="http://schemas.microsoft.com/office/powerpoint/2010/main" val="582833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Persa.-Tumba de Humayun , New Delhi , India</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113</a:t>
            </a:fld>
            <a:endParaRPr lang="es-ES" dirty="0"/>
          </a:p>
        </p:txBody>
      </p:sp>
    </p:spTree>
    <p:extLst>
      <p:ext uri="{BB962C8B-B14F-4D97-AF65-F5344CB8AC3E}">
        <p14:creationId xmlns:p14="http://schemas.microsoft.com/office/powerpoint/2010/main" val="389272029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Delhi , India .-Lodi-garden</a:t>
            </a:r>
          </a:p>
        </p:txBody>
      </p:sp>
      <p:sp>
        <p:nvSpPr>
          <p:cNvPr id="4" name="3 Marcador de número de diapositiva"/>
          <p:cNvSpPr>
            <a:spLocks noGrp="1"/>
          </p:cNvSpPr>
          <p:nvPr>
            <p:ph type="sldNum" sz="quarter" idx="10"/>
          </p:nvPr>
        </p:nvSpPr>
        <p:spPr/>
        <p:txBody>
          <a:bodyPr/>
          <a:lstStyle/>
          <a:p>
            <a:fld id="{26457F44-30BE-49A2-811A-8F14A67BCE0C}" type="slidenum">
              <a:rPr lang="es-ES" smtClean="0"/>
              <a:t>114</a:t>
            </a:fld>
            <a:endParaRPr lang="es-ES" dirty="0"/>
          </a:p>
        </p:txBody>
      </p:sp>
    </p:spTree>
    <p:extLst>
      <p:ext uri="{BB962C8B-B14F-4D97-AF65-F5344CB8AC3E}">
        <p14:creationId xmlns:p14="http://schemas.microsoft.com/office/powerpoint/2010/main" val="3842917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B4D74A82-1AF4-4AB4-B531-667594A7A178}" type="datetimeFigureOut">
              <a:rPr lang="es-ES" smtClean="0"/>
              <a:t>23/03/2018</a:t>
            </a:fld>
            <a:endParaRPr lang="es-ES" dirty="0"/>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s-ES" dirty="0"/>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0350F992-922E-41E0-8974-6A808770D79A}" type="slidenum">
              <a:rPr lang="es-ES" smtClean="0"/>
              <a:t>‹Nº›</a:t>
            </a:fld>
            <a:endParaRPr lang="es-ES" dirty="0"/>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409634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4D74A82-1AF4-4AB4-B531-667594A7A178}" type="datetimeFigureOut">
              <a:rPr lang="es-ES" smtClean="0"/>
              <a:t>23/03/2018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0350F992-922E-41E0-8974-6A808770D79A}" type="slidenum">
              <a:rPr lang="es-ES" smtClean="0"/>
              <a:t>‹Nº›</a:t>
            </a:fld>
            <a:endParaRPr lang="es-ES" dirty="0"/>
          </a:p>
        </p:txBody>
      </p:sp>
    </p:spTree>
    <p:extLst>
      <p:ext uri="{BB962C8B-B14F-4D97-AF65-F5344CB8AC3E}">
        <p14:creationId xmlns:p14="http://schemas.microsoft.com/office/powerpoint/2010/main" val="413472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B4D74A82-1AF4-4AB4-B531-667594A7A178}" type="datetimeFigureOut">
              <a:rPr lang="es-ES" smtClean="0"/>
              <a:t>23/03/2018</a:t>
            </a:fld>
            <a:endParaRPr lang="es-ES" dirty="0"/>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s-ES" dirty="0"/>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0350F992-922E-41E0-8974-6A808770D79A}" type="slidenum">
              <a:rPr lang="es-ES" smtClean="0"/>
              <a:t>‹Nº›</a:t>
            </a:fld>
            <a:endParaRPr lang="es-ES" dirty="0"/>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67376625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4D74A82-1AF4-4AB4-B531-667594A7A178}" type="datetimeFigureOut">
              <a:rPr lang="es-ES" smtClean="0"/>
              <a:t>23/03/2018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0350F992-922E-41E0-8974-6A808770D79A}" type="slidenum">
              <a:rPr lang="es-ES" smtClean="0"/>
              <a:t>‹Nº›</a:t>
            </a:fld>
            <a:endParaRPr lang="es-ES" dirty="0"/>
          </a:p>
        </p:txBody>
      </p:sp>
    </p:spTree>
    <p:extLst>
      <p:ext uri="{BB962C8B-B14F-4D97-AF65-F5344CB8AC3E}">
        <p14:creationId xmlns:p14="http://schemas.microsoft.com/office/powerpoint/2010/main" val="204787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los estilos de texto del patrón</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los estilos de texto del patrón</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4D74A82-1AF4-4AB4-B531-667594A7A178}" type="datetimeFigureOut">
              <a:rPr lang="es-ES" smtClean="0"/>
              <a:t>23/03/2018</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0350F992-922E-41E0-8974-6A808770D79A}" type="slidenum">
              <a:rPr lang="es-ES" smtClean="0"/>
              <a:t>‹Nº›</a:t>
            </a:fld>
            <a:endParaRPr lang="es-ES" dirty="0"/>
          </a:p>
        </p:txBody>
      </p:sp>
    </p:spTree>
    <p:extLst>
      <p:ext uri="{BB962C8B-B14F-4D97-AF65-F5344CB8AC3E}">
        <p14:creationId xmlns:p14="http://schemas.microsoft.com/office/powerpoint/2010/main" val="1019441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4D74A82-1AF4-4AB4-B531-667594A7A178}" type="datetimeFigureOut">
              <a:rPr lang="es-ES" smtClean="0"/>
              <a:t>23/03/2018</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5" name="Slide Number Placeholder 4"/>
          <p:cNvSpPr>
            <a:spLocks noGrp="1"/>
          </p:cNvSpPr>
          <p:nvPr>
            <p:ph type="sldNum" sz="quarter" idx="12"/>
          </p:nvPr>
        </p:nvSpPr>
        <p:spPr/>
        <p:txBody>
          <a:bodyPr/>
          <a:lstStyle/>
          <a:p>
            <a:fld id="{0350F992-922E-41E0-8974-6A808770D79A}" type="slidenum">
              <a:rPr lang="es-ES" smtClean="0"/>
              <a:t>‹Nº›</a:t>
            </a:fld>
            <a:endParaRPr lang="es-ES" dirty="0"/>
          </a:p>
        </p:txBody>
      </p:sp>
    </p:spTree>
    <p:extLst>
      <p:ext uri="{BB962C8B-B14F-4D97-AF65-F5344CB8AC3E}">
        <p14:creationId xmlns:p14="http://schemas.microsoft.com/office/powerpoint/2010/main" val="2002268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D74A82-1AF4-4AB4-B531-667594A7A178}" type="datetimeFigureOut">
              <a:rPr lang="es-ES" smtClean="0"/>
              <a:t>23/03/2018</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4" name="Slide Number Placeholder 3"/>
          <p:cNvSpPr>
            <a:spLocks noGrp="1"/>
          </p:cNvSpPr>
          <p:nvPr>
            <p:ph type="sldNum" sz="quarter" idx="12"/>
          </p:nvPr>
        </p:nvSpPr>
        <p:spPr/>
        <p:txBody>
          <a:bodyPr/>
          <a:lstStyle/>
          <a:p>
            <a:fld id="{0350F992-922E-41E0-8974-6A808770D79A}" type="slidenum">
              <a:rPr lang="es-ES" smtClean="0"/>
              <a:t>‹Nº›</a:t>
            </a:fld>
            <a:endParaRPr lang="es-ES" dirty="0"/>
          </a:p>
        </p:txBody>
      </p:sp>
    </p:spTree>
    <p:extLst>
      <p:ext uri="{BB962C8B-B14F-4D97-AF65-F5344CB8AC3E}">
        <p14:creationId xmlns:p14="http://schemas.microsoft.com/office/powerpoint/2010/main" val="1338786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B4D74A82-1AF4-4AB4-B531-667594A7A178}" type="datetimeFigureOut">
              <a:rPr lang="es-ES" smtClean="0"/>
              <a:t>23/03/2018</a:t>
            </a:fld>
            <a:endParaRPr lang="es-E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s-E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0350F992-922E-41E0-8974-6A808770D79A}" type="slidenum">
              <a:rPr lang="es-ES" smtClean="0"/>
              <a:t>‹Nº›</a:t>
            </a:fld>
            <a:endParaRPr lang="es-E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51781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B4D74A82-1AF4-4AB4-B531-667594A7A178}" type="datetimeFigureOut">
              <a:rPr lang="es-ES" smtClean="0"/>
              <a:t>23/03/2018</a:t>
            </a:fld>
            <a:endParaRPr lang="es-E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s-E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0350F992-922E-41E0-8974-6A808770D79A}" type="slidenum">
              <a:rPr lang="es-ES" smtClean="0"/>
              <a:t>‹Nº›</a:t>
            </a:fld>
            <a:endParaRPr lang="es-E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32843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4D74A82-1AF4-4AB4-B531-667594A7A178}" type="datetimeFigureOut">
              <a:rPr lang="es-ES" smtClean="0"/>
              <a:t>23/03/2018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0350F992-922E-41E0-8974-6A808770D79A}" type="slidenum">
              <a:rPr lang="es-ES" smtClean="0"/>
              <a:t>‹Nº›</a:t>
            </a:fld>
            <a:endParaRPr lang="es-ES" dirty="0"/>
          </a:p>
        </p:txBody>
      </p:sp>
    </p:spTree>
    <p:extLst>
      <p:ext uri="{BB962C8B-B14F-4D97-AF65-F5344CB8AC3E}">
        <p14:creationId xmlns:p14="http://schemas.microsoft.com/office/powerpoint/2010/main" val="2386574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4D74A82-1AF4-4AB4-B531-667594A7A178}" type="datetimeFigureOut">
              <a:rPr lang="es-ES" smtClean="0"/>
              <a:t>23/03/2018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0350F992-922E-41E0-8974-6A808770D79A}" type="slidenum">
              <a:rPr lang="es-ES" smtClean="0"/>
              <a:t>‹Nº›</a:t>
            </a:fld>
            <a:endParaRPr lang="es-ES" dirty="0"/>
          </a:p>
        </p:txBody>
      </p:sp>
    </p:spTree>
    <p:extLst>
      <p:ext uri="{BB962C8B-B14F-4D97-AF65-F5344CB8AC3E}">
        <p14:creationId xmlns:p14="http://schemas.microsoft.com/office/powerpoint/2010/main" val="967983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B4D74A82-1AF4-4AB4-B531-667594A7A178}" type="datetimeFigureOut">
              <a:rPr lang="es-ES" smtClean="0"/>
              <a:t>23/03/2018</a:t>
            </a:fld>
            <a:endParaRPr lang="es-ES" dirty="0"/>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s-E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0350F992-922E-41E0-8974-6A808770D79A}" type="slidenum">
              <a:rPr lang="es-ES" smtClean="0"/>
              <a:t>‹Nº›</a:t>
            </a:fld>
            <a:endParaRPr lang="es-ES" dirty="0"/>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963738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0" orient="horz" pos="1368">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4.jpg"/></Relationships>
</file>

<file path=ppt/slides/_rels/slide3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g"/><Relationship Id="rId4" Type="http://schemas.openxmlformats.org/officeDocument/2006/relationships/image" Target="../media/image25.jpg"/></Relationships>
</file>

<file path=ppt/slides/_rels/slide4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4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g"/><Relationship Id="rId7" Type="http://schemas.openxmlformats.org/officeDocument/2006/relationships/image" Target="../media/image44.jp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s>
</file>

<file path=ppt/slides/_rels/slide5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3.xml"/><Relationship Id="rId1" Type="http://schemas.openxmlformats.org/officeDocument/2006/relationships/slideLayout" Target="../slideLayouts/slideLayout7.xml"/><Relationship Id="rId6" Type="http://schemas.openxmlformats.org/officeDocument/2006/relationships/image" Target="../media/image99.jpg"/><Relationship Id="rId5" Type="http://schemas.openxmlformats.org/officeDocument/2006/relationships/image" Target="../media/image98.jpeg"/><Relationship Id="rId4" Type="http://schemas.openxmlformats.org/officeDocument/2006/relationships/image" Target="../media/image97.jpg"/></Relationships>
</file>

<file path=ppt/slides/_rels/slide10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a:t>EL JARDIN PERSA </a:t>
            </a:r>
          </a:p>
        </p:txBody>
      </p:sp>
      <p:sp>
        <p:nvSpPr>
          <p:cNvPr id="3" name="2 Subtítulo"/>
          <p:cNvSpPr>
            <a:spLocks noGrp="1"/>
          </p:cNvSpPr>
          <p:nvPr>
            <p:ph type="subTitle" idx="1"/>
          </p:nvPr>
        </p:nvSpPr>
        <p:spPr>
          <a:xfrm>
            <a:off x="2286000" y="5003322"/>
            <a:ext cx="5598368" cy="1371600"/>
          </a:xfrm>
        </p:spPr>
        <p:txBody>
          <a:bodyPr/>
          <a:lstStyle/>
          <a:p>
            <a:r>
              <a:rPr lang="es-ES" dirty="0"/>
              <a:t>Selección de textos y fotografías por</a:t>
            </a:r>
          </a:p>
          <a:p>
            <a:r>
              <a:rPr lang="es-ES" dirty="0"/>
              <a:t>JOSE ELIAS BONELLS</a:t>
            </a:r>
          </a:p>
          <a:p>
            <a:r>
              <a:rPr lang="es-ES" dirty="0"/>
              <a:t> </a:t>
            </a:r>
          </a:p>
        </p:txBody>
      </p:sp>
    </p:spTree>
    <p:extLst>
      <p:ext uri="{BB962C8B-B14F-4D97-AF65-F5344CB8AC3E}">
        <p14:creationId xmlns:p14="http://schemas.microsoft.com/office/powerpoint/2010/main" val="1383611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jardín persa</a:t>
            </a:r>
          </a:p>
        </p:txBody>
      </p:sp>
      <p:sp>
        <p:nvSpPr>
          <p:cNvPr id="3" name="2 Marcador de contenido"/>
          <p:cNvSpPr>
            <a:spLocks noGrp="1"/>
          </p:cNvSpPr>
          <p:nvPr>
            <p:ph idx="1"/>
          </p:nvPr>
        </p:nvSpPr>
        <p:spPr/>
        <p:txBody>
          <a:bodyPr/>
          <a:lstStyle/>
          <a:p>
            <a:r>
              <a:rPr lang="es-ES" dirty="0"/>
              <a:t>La tradición y el estilo en el diseño de jardines persa ha influido en el diseño de los jardines desde Andalucía a India y más allá. </a:t>
            </a:r>
          </a:p>
          <a:p>
            <a:r>
              <a:rPr lang="es-ES" dirty="0"/>
              <a:t>Los jardines de la Alhambra muestran la influencia de la filosofía del Jardín Persa y estilo en un palacio morisco de la época de Al-Andalus en España .</a:t>
            </a:r>
          </a:p>
          <a:p>
            <a:r>
              <a:rPr lang="es-ES" dirty="0"/>
              <a:t> El Taj Mahal es una de las interpretaciones más grandes de jardín persa en el mundo, desde la época del Imperio mogol en la India.</a:t>
            </a:r>
          </a:p>
        </p:txBody>
      </p:sp>
    </p:spTree>
    <p:extLst>
      <p:ext uri="{BB962C8B-B14F-4D97-AF65-F5344CB8AC3E}">
        <p14:creationId xmlns:p14="http://schemas.microsoft.com/office/powerpoint/2010/main" val="2504678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Concepto y etimología </a:t>
            </a:r>
          </a:p>
        </p:txBody>
      </p:sp>
      <p:sp>
        <p:nvSpPr>
          <p:cNvPr id="3" name="2 Marcador de contenido"/>
          <p:cNvSpPr>
            <a:spLocks noGrp="1"/>
          </p:cNvSpPr>
          <p:nvPr>
            <p:ph idx="1"/>
          </p:nvPr>
        </p:nvSpPr>
        <p:spPr/>
        <p:txBody>
          <a:bodyPr>
            <a:normAutofit/>
          </a:bodyPr>
          <a:lstStyle/>
          <a:p>
            <a:r>
              <a:rPr lang="es-ES" dirty="0"/>
              <a:t>Desde la época de la dinastía aqueménida la idea de un paraíso terrenal se extendió a través de la literatura persa y un ejemplo para otras culturas, tanto los helenistas jardines de los seléucidas y los Ptolomeos en Alejandría .</a:t>
            </a:r>
          </a:p>
          <a:p>
            <a:r>
              <a:rPr lang="es-ES" dirty="0"/>
              <a:t> El Avestan palabra pairidaeza, antiguo persa * paridaida.</a:t>
            </a:r>
          </a:p>
          <a:p>
            <a:r>
              <a:rPr lang="es-ES" dirty="0"/>
              <a:t> La mediana * paridaiza-(de paredes alrededor, es decir, un jardín vallado ), fue tomado en griego antiguo : Paradeisos a continuación, prestados a los latinos Paradisus, y desde allí entró en lenguas europeas, por ejemplo, francés Paradis, alemanes y Paradies inglés paraíso . </a:t>
            </a:r>
          </a:p>
        </p:txBody>
      </p:sp>
    </p:spTree>
    <p:extLst>
      <p:ext uri="{BB962C8B-B14F-4D97-AF65-F5344CB8AC3E}">
        <p14:creationId xmlns:p14="http://schemas.microsoft.com/office/powerpoint/2010/main" val="2052546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7467600" cy="5781256"/>
          </a:xfrm>
        </p:spPr>
        <p:txBody>
          <a:bodyPr/>
          <a:lstStyle/>
          <a:p>
            <a:r>
              <a:rPr lang="es-ES" dirty="0"/>
              <a:t>La palabra entró en lenguas semíticas , así: acadio pardesu, hebreo pardes y árabes Firdaws</a:t>
            </a:r>
          </a:p>
          <a:p>
            <a:r>
              <a:rPr lang="es-ES" dirty="0"/>
              <a:t>A medida que la palabra expresa, tales jardines habrían sido encerrados. </a:t>
            </a:r>
          </a:p>
          <a:p>
            <a:r>
              <a:rPr lang="es-ES" dirty="0"/>
              <a:t>El propósito del jardín era, y es, para proporcionar un lugar para la relajación protegida en una variedad de formas: espiritual , y sin prisa (como las reuniones con amigos), esencialmente un paraíso en la tierra.</a:t>
            </a:r>
          </a:p>
          <a:p>
            <a:r>
              <a:rPr lang="es-ES" dirty="0"/>
              <a:t> La palabra común iraní  "espacio cerrado", fue * pari-daiza-(Avestan pairi-daeza-), un término que fue adoptado por la mitología cristiana para describir el jardín del Edén o Paraíso en la tierra. </a:t>
            </a:r>
          </a:p>
          <a:p>
            <a:endParaRPr lang="es-ES" dirty="0"/>
          </a:p>
        </p:txBody>
      </p:sp>
    </p:spTree>
    <p:extLst>
      <p:ext uri="{BB962C8B-B14F-4D97-AF65-F5344CB8AC3E}">
        <p14:creationId xmlns:p14="http://schemas.microsoft.com/office/powerpoint/2010/main" val="37725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La construcción del jardín pueden ser formal (con un énfasis en la estructura) o informal (con énfasis en la naturaleza), siguiendo algunas reglas simples de diseño.</a:t>
            </a:r>
          </a:p>
          <a:p>
            <a:r>
              <a:rPr lang="es-ES" dirty="0"/>
              <a:t> Esto permite una maximización, en términos de función y emoción, de lo que se puede hacer en el jardín.</a:t>
            </a:r>
          </a:p>
        </p:txBody>
      </p:sp>
    </p:spTree>
    <p:extLst>
      <p:ext uri="{BB962C8B-B14F-4D97-AF65-F5344CB8AC3E}">
        <p14:creationId xmlns:p14="http://schemas.microsoft.com/office/powerpoint/2010/main" val="271588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850106"/>
          </a:xfrm>
        </p:spPr>
        <p:txBody>
          <a:bodyPr/>
          <a:lstStyle/>
          <a:p>
            <a:r>
              <a:rPr lang="es-ES" dirty="0"/>
              <a:t>Historia</a:t>
            </a:r>
          </a:p>
        </p:txBody>
      </p:sp>
      <p:sp>
        <p:nvSpPr>
          <p:cNvPr id="3" name="2 Marcador de contenido"/>
          <p:cNvSpPr>
            <a:spLocks noGrp="1"/>
          </p:cNvSpPr>
          <p:nvPr>
            <p:ph idx="1"/>
          </p:nvPr>
        </p:nvSpPr>
        <p:spPr>
          <a:xfrm>
            <a:off x="457200" y="1124744"/>
            <a:ext cx="7467600" cy="5544616"/>
          </a:xfrm>
        </p:spPr>
        <p:txBody>
          <a:bodyPr>
            <a:normAutofit/>
          </a:bodyPr>
          <a:lstStyle/>
          <a:p>
            <a:r>
              <a:rPr lang="es-ES" dirty="0"/>
              <a:t>Los jardines persas pueden originarse desde el 4000 antes de Cristo. Cerámica decorada de la época muestra la planta de cruz típico del jardín persa. El contorno del Jardín Pasargad persa , construido alrededor del año 500 aC, se puede ver hoy en día. </a:t>
            </a:r>
          </a:p>
          <a:p>
            <a:r>
              <a:rPr lang="es-ES" dirty="0"/>
              <a:t>Durante el reinado de los sasánidas (tercer siglo VII dC), y bajo la influencia del zoroastrismo , el agua en el arte creció cada vez más importante.</a:t>
            </a:r>
          </a:p>
          <a:p>
            <a:r>
              <a:rPr lang="es-ES" dirty="0"/>
              <a:t> Esta tendencia se manifiesta en el diseño de jardines, con un mayor énfasis en las fuentes y estanques en los jardines. </a:t>
            </a:r>
          </a:p>
          <a:p>
            <a:r>
              <a:rPr lang="es-ES" dirty="0"/>
              <a:t>Durante la ocupación árabe, el aspecto estético del jardín aumento en la utilidad de adelantamiento importancia.</a:t>
            </a:r>
          </a:p>
          <a:p>
            <a:endParaRPr lang="es-ES" dirty="0"/>
          </a:p>
        </p:txBody>
      </p:sp>
    </p:spTree>
    <p:extLst>
      <p:ext uri="{BB962C8B-B14F-4D97-AF65-F5344CB8AC3E}">
        <p14:creationId xmlns:p14="http://schemas.microsoft.com/office/powerpoint/2010/main" val="3737386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t>Durante este tiempo, las reglas estéticas que rigen el jardín creció en importancia. </a:t>
            </a:r>
          </a:p>
          <a:p>
            <a:r>
              <a:rPr lang="es-ES" dirty="0"/>
              <a:t>Un ejemplo de esto es el Shar Begh una forma de jardín que intenta emular el Eden , con cuatro ríos y cuatro cuadrantes que representan el mundo.</a:t>
            </a:r>
          </a:p>
          <a:p>
            <a:r>
              <a:rPr lang="es-ES" dirty="0"/>
              <a:t> El diseño a veces se extiende un eje más largo que el eje transversal, y se pueden encontrar los canales de agua que atraviesan cada uno de los cuatro jardines y se conectan a una piscina central. </a:t>
            </a:r>
          </a:p>
          <a:p>
            <a:r>
              <a:rPr lang="es-ES" dirty="0"/>
              <a:t>La invasión de Persia por los mongoles en el siglo XIII llevó a un nuevo énfasis en la muy ornamentada estructura en el jardín.</a:t>
            </a:r>
          </a:p>
          <a:p>
            <a:r>
              <a:rPr lang="es-ES" dirty="0"/>
              <a:t>  El Imperio Mongol ha llevado la tradición del jardín persa a otras partes de su imperio (especialmente en la India ). </a:t>
            </a:r>
          </a:p>
          <a:p>
            <a:endParaRPr lang="es-ES" dirty="0"/>
          </a:p>
        </p:txBody>
      </p:sp>
    </p:spTree>
    <p:extLst>
      <p:ext uri="{BB962C8B-B14F-4D97-AF65-F5344CB8AC3E}">
        <p14:creationId xmlns:p14="http://schemas.microsoft.com/office/powerpoint/2010/main" val="985116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Babur introdujo el jardín persa en la India . </a:t>
            </a:r>
          </a:p>
          <a:p>
            <a:r>
              <a:rPr lang="es-ES" dirty="0"/>
              <a:t>El ahora descuidado Aram Bāgh jardín en Agra fue el primero de los muchos jardines persas que él creó. </a:t>
            </a:r>
          </a:p>
          <a:p>
            <a:r>
              <a:rPr lang="es-ES" dirty="0"/>
              <a:t>El Taj Mahal incorpora el concepto persa de un ideal, paradisíaco jardín . </a:t>
            </a:r>
          </a:p>
          <a:p>
            <a:r>
              <a:rPr lang="es-ES" dirty="0"/>
              <a:t>La dinastía Safávida (XVII al siglo XVIII), ha construido y desarrollado diseños grandes y épicos que iban más allá de una simple extensión de un palacio y se convirtieron en una parte integral estética y funcional del mismo.</a:t>
            </a:r>
          </a:p>
          <a:p>
            <a:r>
              <a:rPr lang="es-ES" dirty="0"/>
              <a:t> En los siglos siguientes, el diseño europeo del jardín comenzó a influir en Persia, en particular los designios de Francia , y en segundo lugar el de Rusia y el Reino Unido . Lo occidental influye dando lugar a cambios en el uso del agua y las especies utilizadas en los arriates.. </a:t>
            </a:r>
          </a:p>
          <a:p>
            <a:endParaRPr lang="es-ES" dirty="0"/>
          </a:p>
        </p:txBody>
      </p:sp>
    </p:spTree>
    <p:extLst>
      <p:ext uri="{BB962C8B-B14F-4D97-AF65-F5344CB8AC3E}">
        <p14:creationId xmlns:p14="http://schemas.microsoft.com/office/powerpoint/2010/main" val="1574024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lstStyle/>
          <a:p>
            <a:r>
              <a:rPr lang="es-ES" dirty="0"/>
              <a:t>Las formas tradicionales y el estilo que se sigue aplicando en los modernos jardines iraníes. También aparecen en sitios históricos , en museos y pegados a las casas de los ricos.</a:t>
            </a:r>
          </a:p>
          <a:p>
            <a:r>
              <a:rPr lang="es-ES" dirty="0"/>
              <a:t> </a:t>
            </a:r>
          </a:p>
          <a:p>
            <a:endParaRPr lang="es-ES" dirty="0"/>
          </a:p>
          <a:p>
            <a:endParaRPr lang="es-ES" dirty="0"/>
          </a:p>
        </p:txBody>
      </p:sp>
    </p:spTree>
    <p:extLst>
      <p:ext uri="{BB962C8B-B14F-4D97-AF65-F5344CB8AC3E}">
        <p14:creationId xmlns:p14="http://schemas.microsoft.com/office/powerpoint/2010/main" val="1736932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Elementos del jardín persa </a:t>
            </a:r>
          </a:p>
        </p:txBody>
      </p:sp>
      <p:sp>
        <p:nvSpPr>
          <p:cNvPr id="3" name="2 Marcador de contenido"/>
          <p:cNvSpPr>
            <a:spLocks noGrp="1"/>
          </p:cNvSpPr>
          <p:nvPr>
            <p:ph idx="1"/>
          </p:nvPr>
        </p:nvSpPr>
        <p:spPr/>
        <p:txBody>
          <a:bodyPr>
            <a:normAutofit/>
          </a:bodyPr>
          <a:lstStyle/>
          <a:p>
            <a:r>
              <a:rPr lang="es-ES" dirty="0"/>
              <a:t>La luz del sol y sus efectos fueron un factor importante en el diseño estructural en los jardines persas. </a:t>
            </a:r>
          </a:p>
          <a:p>
            <a:r>
              <a:rPr lang="es-ES" dirty="0"/>
              <a:t>Texturas y formas fueron elegidos específicamente por los arquitectos para aprovechar la luz.  </a:t>
            </a:r>
          </a:p>
          <a:p>
            <a:r>
              <a:rPr lang="es-ES" dirty="0"/>
              <a:t>El calor seco del Irán hace que la sombra sea importante en los jardines, lo que sería casi inútil sin ella. </a:t>
            </a:r>
          </a:p>
          <a:p>
            <a:r>
              <a:rPr lang="es-ES" dirty="0"/>
              <a:t>Los árboles y los enrejados en gran parte tienen como bióticos sombra, pabellones y paredes también son estructuralmente importante en el bloqueo del sol. </a:t>
            </a:r>
          </a:p>
          <a:p>
            <a:r>
              <a:rPr lang="es-ES" dirty="0"/>
              <a:t>. </a:t>
            </a:r>
          </a:p>
        </p:txBody>
      </p:sp>
    </p:spTree>
    <p:extLst>
      <p:ext uri="{BB962C8B-B14F-4D97-AF65-F5344CB8AC3E}">
        <p14:creationId xmlns:p14="http://schemas.microsoft.com/office/powerpoint/2010/main" val="638624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t>El calor también hace importante del agua, tanto en el diseño ,como en el mantenimiento del jardín.</a:t>
            </a:r>
          </a:p>
          <a:p>
            <a:r>
              <a:rPr lang="es-ES" dirty="0"/>
              <a:t>El riego puede ser necesario, y puede ser proporcionado a través de una forma de túnel subterráneo llamado un qanat , que transporta el agua desde un acuífero local.</a:t>
            </a:r>
          </a:p>
          <a:p>
            <a:r>
              <a:rPr lang="es-ES" dirty="0"/>
              <a:t> Bien -como las estructuras a continuación, conectarse al qanat, lo que permite la extracción de agua. </a:t>
            </a:r>
          </a:p>
          <a:p>
            <a:r>
              <a:rPr lang="es-ES" dirty="0"/>
              <a:t>Alternativamente, un animal-manejado sacaba  agua a la superficie. </a:t>
            </a:r>
          </a:p>
          <a:p>
            <a:r>
              <a:rPr lang="es-ES" dirty="0"/>
              <a:t>Tales sistemas de ruedas también se trasladaron  alrededor de los sistemas de agua de superficie, tales como los del estilo Chahar Bagh. </a:t>
            </a:r>
          </a:p>
        </p:txBody>
      </p:sp>
    </p:spTree>
    <p:extLst>
      <p:ext uri="{BB962C8B-B14F-4D97-AF65-F5344CB8AC3E}">
        <p14:creationId xmlns:p14="http://schemas.microsoft.com/office/powerpoint/2010/main" val="819826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lstStyle/>
          <a:p>
            <a:r>
              <a:rPr lang="es-ES" dirty="0"/>
              <a:t>Los árboles se plantan a menudo en una zanja denominada jub , lo que impidió agua evaporación y permitió que el acceso al agua rápida de los árboles raíces .</a:t>
            </a:r>
          </a:p>
          <a:p>
            <a:r>
              <a:rPr lang="es-ES" dirty="0"/>
              <a:t>El estilo persa a menudo trata de integrar en el interior con exterior a través de la conexión de un jardín interior con un patio . </a:t>
            </a:r>
          </a:p>
          <a:p>
            <a:r>
              <a:rPr lang="es-ES" dirty="0"/>
              <a:t>Los diseñadores suelen colocar elementos arquitectónicos como arcos abovedados entre las áreas exteriores e interiores para abrir la brecha entre ambos .</a:t>
            </a:r>
          </a:p>
          <a:p>
            <a:endParaRPr lang="es-ES" dirty="0"/>
          </a:p>
        </p:txBody>
      </p:sp>
    </p:spTree>
    <p:extLst>
      <p:ext uri="{BB962C8B-B14F-4D97-AF65-F5344CB8AC3E}">
        <p14:creationId xmlns:p14="http://schemas.microsoft.com/office/powerpoint/2010/main" val="2517715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Descripción </a:t>
            </a:r>
          </a:p>
        </p:txBody>
      </p:sp>
      <p:sp>
        <p:nvSpPr>
          <p:cNvPr id="3" name="2 Marcador de contenido"/>
          <p:cNvSpPr>
            <a:spLocks noGrp="1"/>
          </p:cNvSpPr>
          <p:nvPr>
            <p:ph idx="1"/>
          </p:nvPr>
        </p:nvSpPr>
        <p:spPr/>
        <p:txBody>
          <a:bodyPr>
            <a:normAutofit/>
          </a:bodyPr>
          <a:lstStyle/>
          <a:p>
            <a:r>
              <a:rPr lang="es-ES" dirty="0"/>
              <a:t>Las descripciones más antiguas de representación e ilustraciones de los jardines persas vienen de los viajeros que llegaron a Irán desde el oeste. </a:t>
            </a:r>
          </a:p>
          <a:p>
            <a:r>
              <a:rPr lang="es-ES" dirty="0"/>
              <a:t>Estas cuentas incluyen Ibn Battuta en el siglo XIV, Ruy González de Clavijo en el siglo XV y Engelbert Kaempfer en el siglo XVII.</a:t>
            </a:r>
          </a:p>
          <a:p>
            <a:r>
              <a:rPr lang="es-ES" dirty="0"/>
              <a:t> Battuta y Clavijo hizo sólo ligeras referencias a los jardines y no describió su diseño, pero Kaempfer hizo dibujos minuciosos y los convirtió en los grabados detallados después de su regreso a Europa. </a:t>
            </a:r>
          </a:p>
        </p:txBody>
      </p:sp>
    </p:spTree>
    <p:extLst>
      <p:ext uri="{BB962C8B-B14F-4D97-AF65-F5344CB8AC3E}">
        <p14:creationId xmlns:p14="http://schemas.microsoft.com/office/powerpoint/2010/main" val="2110584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Muestran  el tipo Chahar Bagh Gardens  que contó con un muro de cierre, piscinas rectangulares, una red interna de canales, pabellones de jardín y exuberante plantación. </a:t>
            </a:r>
          </a:p>
          <a:p>
            <a:r>
              <a:rPr lang="es-ES" dirty="0"/>
              <a:t>No están sobreviviendo ejemplos de este tipo de jardín en Yazd (Dowlatabad) y en Kashan ( Bagh-e Fin ). </a:t>
            </a:r>
          </a:p>
          <a:p>
            <a:r>
              <a:rPr lang="es-ES" dirty="0"/>
              <a:t>La ubicación de las ilustraciones de jardines Kaempfer en Isfahan pueden ser identificados algunos de ellos. </a:t>
            </a:r>
          </a:p>
          <a:p>
            <a:endParaRPr lang="es-ES" dirty="0"/>
          </a:p>
        </p:txBody>
      </p:sp>
    </p:spTree>
    <p:extLst>
      <p:ext uri="{BB962C8B-B14F-4D97-AF65-F5344CB8AC3E}">
        <p14:creationId xmlns:p14="http://schemas.microsoft.com/office/powerpoint/2010/main" val="352070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 </a:t>
            </a:r>
            <a:br>
              <a:rPr lang="es-ES" dirty="0"/>
            </a:br>
            <a:r>
              <a:rPr lang="es-ES" dirty="0"/>
              <a:t>Estilos </a:t>
            </a:r>
          </a:p>
        </p:txBody>
      </p:sp>
      <p:sp>
        <p:nvSpPr>
          <p:cNvPr id="3" name="2 Marcador de contenido"/>
          <p:cNvSpPr>
            <a:spLocks noGrp="1"/>
          </p:cNvSpPr>
          <p:nvPr>
            <p:ph idx="1"/>
          </p:nvPr>
        </p:nvSpPr>
        <p:spPr/>
        <p:txBody>
          <a:bodyPr>
            <a:normAutofit lnSpcReduction="10000"/>
          </a:bodyPr>
          <a:lstStyle/>
          <a:p>
            <a:r>
              <a:rPr lang="es-ES" dirty="0"/>
              <a:t>Los seis estilos principales del jardín persa se puede observar en la siguiente tabla, que los sitúa en el contexto de su función y estilo. </a:t>
            </a:r>
          </a:p>
          <a:p>
            <a:r>
              <a:rPr lang="es-ES" dirty="0"/>
              <a:t>Los jardines no se limitan a un estilo particular, pero a menudo integrar estilos diferentes, o tienen áreas con diferentes funciones y estilos.</a:t>
            </a:r>
          </a:p>
          <a:p>
            <a:endParaRPr lang="es-ES" dirty="0"/>
          </a:p>
          <a:p>
            <a:r>
              <a:rPr lang="es-ES" dirty="0"/>
              <a:t>Clásico    Formal    Casual </a:t>
            </a:r>
          </a:p>
          <a:p>
            <a:r>
              <a:rPr lang="es-ES" dirty="0"/>
              <a:t>Público    Hayat Meidan     Parque </a:t>
            </a:r>
          </a:p>
          <a:p>
            <a:r>
              <a:rPr lang="es-ES" dirty="0"/>
              <a:t>Privado    Hayat Chahar    Bagh Bāgh </a:t>
            </a:r>
          </a:p>
          <a:p>
            <a:endParaRPr lang="es-ES" dirty="0"/>
          </a:p>
        </p:txBody>
      </p:sp>
    </p:spTree>
    <p:extLst>
      <p:ext uri="{BB962C8B-B14F-4D97-AF65-F5344CB8AC3E}">
        <p14:creationId xmlns:p14="http://schemas.microsoft.com/office/powerpoint/2010/main" val="40044008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Hayat </a:t>
            </a:r>
          </a:p>
        </p:txBody>
      </p:sp>
      <p:sp>
        <p:nvSpPr>
          <p:cNvPr id="3" name="2 Marcador de contenido"/>
          <p:cNvSpPr>
            <a:spLocks noGrp="1"/>
          </p:cNvSpPr>
          <p:nvPr>
            <p:ph idx="1"/>
          </p:nvPr>
        </p:nvSpPr>
        <p:spPr>
          <a:xfrm>
            <a:off x="457200" y="1600200"/>
            <a:ext cx="7787208" cy="5141168"/>
          </a:xfrm>
        </p:spPr>
        <p:txBody>
          <a:bodyPr>
            <a:normAutofit/>
          </a:bodyPr>
          <a:lstStyle/>
          <a:p>
            <a:r>
              <a:rPr lang="es-ES" dirty="0"/>
              <a:t>En público, se trata de un diseño clásico persa con fuerte énfasis en la estética sobre la función. Las estructuras artificiales en el jardín son particularmente importantes, con los arcos y las piscinas (que pueden ser utilizados para bañarse). El suelo está a menudo cubierto de grava marcados con piedra. Las plantaciones suelen ser muy simples - como una línea de árboles, que también proporcionan sombra. </a:t>
            </a:r>
          </a:p>
          <a:p>
            <a:r>
              <a:rPr lang="es-ES" dirty="0"/>
              <a:t>En privado, estos jardines están a menudo centrados en la piscina y, de nuevo la estructura. La piscina sirve como un foco y una fuente de humedad para la atmósfera circundante. Hay pocas plantas, a menudo debido a la poca agua disponible en las zonas urbanas.</a:t>
            </a:r>
          </a:p>
          <a:p>
            <a:endParaRPr lang="es-ES" dirty="0"/>
          </a:p>
        </p:txBody>
      </p:sp>
    </p:spTree>
    <p:extLst>
      <p:ext uri="{BB962C8B-B14F-4D97-AF65-F5344CB8AC3E}">
        <p14:creationId xmlns:p14="http://schemas.microsoft.com/office/powerpoint/2010/main" val="2831201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Meidan </a:t>
            </a:r>
          </a:p>
        </p:txBody>
      </p:sp>
      <p:sp>
        <p:nvSpPr>
          <p:cNvPr id="3" name="2 Marcador de contenido"/>
          <p:cNvSpPr>
            <a:spLocks noGrp="1"/>
          </p:cNvSpPr>
          <p:nvPr>
            <p:ph idx="1"/>
          </p:nvPr>
        </p:nvSpPr>
        <p:spPr/>
        <p:txBody>
          <a:bodyPr/>
          <a:lstStyle/>
          <a:p>
            <a:r>
              <a:rPr lang="es-ES" dirty="0"/>
              <a:t>Se trata de un jardín público formal que pone más énfasis en el elemento biótico de la estructura de Hayat y que la minimiza. </a:t>
            </a:r>
          </a:p>
          <a:p>
            <a:r>
              <a:rPr lang="es-ES" dirty="0"/>
              <a:t>Las plantas varían desde los árboles , a los arbustos , a plantas de los arriates , a los pastos . Una vez más, hay elementos, como una piscina y senderos de grava que dividen el césped .</a:t>
            </a:r>
          </a:p>
          <a:p>
            <a:r>
              <a:rPr lang="es-ES" dirty="0"/>
              <a:t> Cuando las estructuras se utilizan, a menudo se construyen, como en el caso de pabellones, para dar sombra. </a:t>
            </a:r>
          </a:p>
        </p:txBody>
      </p:sp>
    </p:spTree>
    <p:extLst>
      <p:ext uri="{BB962C8B-B14F-4D97-AF65-F5344CB8AC3E}">
        <p14:creationId xmlns:p14="http://schemas.microsoft.com/office/powerpoint/2010/main" val="8594437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Chahar Bagh </a:t>
            </a:r>
          </a:p>
        </p:txBody>
      </p:sp>
      <p:sp>
        <p:nvSpPr>
          <p:cNvPr id="3" name="2 Marcador de contenido"/>
          <p:cNvSpPr>
            <a:spLocks noGrp="1"/>
          </p:cNvSpPr>
          <p:nvPr>
            <p:ph idx="1"/>
          </p:nvPr>
        </p:nvSpPr>
        <p:spPr/>
        <p:txBody>
          <a:bodyPr/>
          <a:lstStyle/>
          <a:p>
            <a:r>
              <a:rPr lang="es-ES" dirty="0"/>
              <a:t>Estos jardines son privados y formales. </a:t>
            </a:r>
          </a:p>
          <a:p>
            <a:r>
              <a:rPr lang="es-ES" dirty="0"/>
              <a:t>La estructura básica consiste en cuatro cuadrantes divididos por vías o caminos. </a:t>
            </a:r>
          </a:p>
          <a:p>
            <a:r>
              <a:rPr lang="es-ES" dirty="0"/>
              <a:t>Tradicionalmente, los ricos utilizan estos jardines en las funciones relacionadas con el trabajo (como entretenimiento embajadores ).</a:t>
            </a:r>
          </a:p>
          <a:p>
            <a:r>
              <a:rPr lang="es-ES" dirty="0"/>
              <a:t> Estas estructuras dan equilibrio a los jardines con zonas verdes, con las plantas a menudo alrededor de la periferia de una piscina y una estructura de ruta basada en el jardín de crucero. </a:t>
            </a:r>
          </a:p>
          <a:p>
            <a:endParaRPr lang="es-ES" dirty="0"/>
          </a:p>
        </p:txBody>
      </p:sp>
    </p:spTree>
    <p:extLst>
      <p:ext uri="{BB962C8B-B14F-4D97-AF65-F5344CB8AC3E}">
        <p14:creationId xmlns:p14="http://schemas.microsoft.com/office/powerpoint/2010/main" val="1746389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Park</a:t>
            </a:r>
          </a:p>
        </p:txBody>
      </p:sp>
      <p:sp>
        <p:nvSpPr>
          <p:cNvPr id="3" name="2 Marcador de contenido"/>
          <p:cNvSpPr>
            <a:spLocks noGrp="1"/>
          </p:cNvSpPr>
          <p:nvPr>
            <p:ph idx="1"/>
          </p:nvPr>
        </p:nvSpPr>
        <p:spPr/>
        <p:txBody>
          <a:bodyPr/>
          <a:lstStyle/>
          <a:p>
            <a:r>
              <a:rPr lang="es-ES" dirty="0"/>
              <a:t>Al igual que muchos otros parques , el parque persa tiene una función ocasional público con énfasis en la vida de las plantas. </a:t>
            </a:r>
          </a:p>
          <a:p>
            <a:r>
              <a:rPr lang="es-ES" dirty="0"/>
              <a:t>Ellos proporcionan paseos y los bancos, pero de otro modo se limitan generalmente en términos de elementos estructurales.</a:t>
            </a:r>
          </a:p>
          <a:p>
            <a:r>
              <a:rPr lang="es-ES" dirty="0"/>
              <a:t> El propósito de estos lugares es la relajación y la socialización. </a:t>
            </a:r>
          </a:p>
        </p:txBody>
      </p:sp>
    </p:spTree>
    <p:extLst>
      <p:ext uri="{BB962C8B-B14F-4D97-AF65-F5344CB8AC3E}">
        <p14:creationId xmlns:p14="http://schemas.microsoft.com/office/powerpoint/2010/main" val="6485341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Bāgh </a:t>
            </a:r>
          </a:p>
        </p:txBody>
      </p:sp>
      <p:sp>
        <p:nvSpPr>
          <p:cNvPr id="3" name="2 Marcador de contenido"/>
          <p:cNvSpPr>
            <a:spLocks noGrp="1"/>
          </p:cNvSpPr>
          <p:nvPr>
            <p:ph idx="1"/>
          </p:nvPr>
        </p:nvSpPr>
        <p:spPr/>
        <p:txBody>
          <a:bodyPr/>
          <a:lstStyle/>
          <a:p>
            <a:r>
              <a:rPr lang="es-ES" dirty="0"/>
              <a:t>Al igual que el jardín informal por otra parte, el parque, Bagh enfatiza el aspecto natural y verde del jardín. </a:t>
            </a:r>
          </a:p>
          <a:p>
            <a:r>
              <a:rPr lang="es-ES" dirty="0"/>
              <a:t>A diferencia del parque es una zona privada a menudo colocada en las casas y, a menudo compuesto por césped , árboles y plantas terrestres. </a:t>
            </a:r>
          </a:p>
          <a:p>
            <a:r>
              <a:rPr lang="es-ES" dirty="0"/>
              <a:t>Los cursos de agua y paseos destacan menos que en las contrapartes más formales y son en gran medida funcionales.</a:t>
            </a:r>
          </a:p>
          <a:p>
            <a:r>
              <a:rPr lang="es-ES" dirty="0"/>
              <a:t> La función principal de estas zonas es la relajación familiar.</a:t>
            </a:r>
          </a:p>
        </p:txBody>
      </p:sp>
    </p:spTree>
    <p:extLst>
      <p:ext uri="{BB962C8B-B14F-4D97-AF65-F5344CB8AC3E}">
        <p14:creationId xmlns:p14="http://schemas.microsoft.com/office/powerpoint/2010/main" val="2411964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persas.- Patrimonio de la Humanidad </a:t>
            </a:r>
          </a:p>
        </p:txBody>
      </p:sp>
      <p:sp>
        <p:nvSpPr>
          <p:cNvPr id="3" name="2 Marcador de contenido"/>
          <p:cNvSpPr>
            <a:spLocks noGrp="1"/>
          </p:cNvSpPr>
          <p:nvPr>
            <p:ph idx="1"/>
          </p:nvPr>
        </p:nvSpPr>
        <p:spPr>
          <a:xfrm>
            <a:off x="395536" y="1556792"/>
            <a:ext cx="8075240" cy="4873752"/>
          </a:xfrm>
        </p:spPr>
        <p:txBody>
          <a:bodyPr>
            <a:normAutofit fontScale="92500" lnSpcReduction="10000"/>
          </a:bodyPr>
          <a:lstStyle/>
          <a:p>
            <a:r>
              <a:rPr lang="es-ES" dirty="0"/>
              <a:t>1. Pasargad persa Garden en Pasargada , Irán </a:t>
            </a:r>
          </a:p>
          <a:p>
            <a:r>
              <a:rPr lang="es-ES" dirty="0"/>
              <a:t>2. Chehel Sotoun , Isfahan , Irán </a:t>
            </a:r>
          </a:p>
          <a:p>
            <a:r>
              <a:rPr lang="es-ES" dirty="0"/>
              <a:t>3. Fin Garden , Kashan , Irán </a:t>
            </a:r>
          </a:p>
          <a:p>
            <a:r>
              <a:rPr lang="es-ES" dirty="0"/>
              <a:t>4. Eram Garden , Shiraz , Irán </a:t>
            </a:r>
          </a:p>
          <a:p>
            <a:r>
              <a:rPr lang="es-ES" dirty="0"/>
              <a:t>5. Shazdeh Garden , Mahan , Kerman , Irán </a:t>
            </a:r>
          </a:p>
          <a:p>
            <a:r>
              <a:rPr lang="es-ES" dirty="0"/>
              <a:t>6. Dolatabad Garden , Yazd , Irán </a:t>
            </a:r>
          </a:p>
          <a:p>
            <a:r>
              <a:rPr lang="es-ES" dirty="0"/>
              <a:t>7. Abbasabad Garden , Abbasabad , Mazandaran , Irán</a:t>
            </a:r>
          </a:p>
          <a:p>
            <a:r>
              <a:rPr lang="es-ES" dirty="0"/>
              <a:t> 8. Akbarieh Garden . Khorasan provincia del Sur , Irán </a:t>
            </a:r>
          </a:p>
          <a:p>
            <a:r>
              <a:rPr lang="es-ES" dirty="0"/>
              <a:t>9. Pahlevanpour Garden Irán  </a:t>
            </a:r>
          </a:p>
          <a:p>
            <a:r>
              <a:rPr lang="es-ES" dirty="0"/>
              <a:t>10. Taj Mahal , Agra , India </a:t>
            </a:r>
          </a:p>
          <a:p>
            <a:r>
              <a:rPr lang="es-ES" dirty="0"/>
              <a:t>11. Tumba de Humayun , New Delhi , India </a:t>
            </a:r>
          </a:p>
          <a:p>
            <a:r>
              <a:rPr lang="es-ES" dirty="0"/>
              <a:t>12. Shalimar Gardens , Lahore , Pakistán</a:t>
            </a:r>
          </a:p>
          <a:p>
            <a:endParaRPr lang="es-ES" dirty="0"/>
          </a:p>
          <a:p>
            <a:endParaRPr lang="es-ES" dirty="0"/>
          </a:p>
        </p:txBody>
      </p:sp>
    </p:spTree>
    <p:extLst>
      <p:ext uri="{BB962C8B-B14F-4D97-AF65-F5344CB8AC3E}">
        <p14:creationId xmlns:p14="http://schemas.microsoft.com/office/powerpoint/2010/main" val="26631399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68465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07203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95250"/>
            <a:ext cx="8890000" cy="6667500"/>
          </a:xfrm>
          <a:prstGeom prst="rect">
            <a:avLst/>
          </a:prstGeom>
        </p:spPr>
      </p:pic>
    </p:spTree>
    <p:extLst>
      <p:ext uri="{BB962C8B-B14F-4D97-AF65-F5344CB8AC3E}">
        <p14:creationId xmlns:p14="http://schemas.microsoft.com/office/powerpoint/2010/main" val="26751677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97743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64770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3330711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7029400"/>
          </a:xfrm>
          <a:prstGeom prst="rect">
            <a:avLst/>
          </a:prstGeom>
        </p:spPr>
      </p:pic>
    </p:spTree>
    <p:extLst>
      <p:ext uri="{BB962C8B-B14F-4D97-AF65-F5344CB8AC3E}">
        <p14:creationId xmlns:p14="http://schemas.microsoft.com/office/powerpoint/2010/main" val="16217210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283968"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5934" y="3428999"/>
            <a:ext cx="5140679" cy="3403431"/>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95935" y="-142977"/>
            <a:ext cx="5155867" cy="357197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428998"/>
            <a:ext cx="3995934" cy="3387407"/>
          </a:xfrm>
          <a:prstGeom prst="rect">
            <a:avLst/>
          </a:prstGeom>
        </p:spPr>
      </p:pic>
    </p:spTree>
    <p:extLst>
      <p:ext uri="{BB962C8B-B14F-4D97-AF65-F5344CB8AC3E}">
        <p14:creationId xmlns:p14="http://schemas.microsoft.com/office/powerpoint/2010/main" val="37223241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7518379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93016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52"/>
            <a:ext cx="9144000" cy="6848695"/>
          </a:xfrm>
          <a:prstGeom prst="rect">
            <a:avLst/>
          </a:prstGeom>
        </p:spPr>
      </p:pic>
    </p:spTree>
    <p:extLst>
      <p:ext uri="{BB962C8B-B14F-4D97-AF65-F5344CB8AC3E}">
        <p14:creationId xmlns:p14="http://schemas.microsoft.com/office/powerpoint/2010/main" val="42450369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09253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31340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23818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00991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3491880" y="6525344"/>
            <a:ext cx="5652120" cy="369332"/>
          </a:xfrm>
          <a:prstGeom prst="rect">
            <a:avLst/>
          </a:prstGeom>
          <a:solidFill>
            <a:schemeClr val="bg1"/>
          </a:solidFill>
        </p:spPr>
        <p:txBody>
          <a:bodyPr wrap="square" rtlCol="0">
            <a:spAutoFit/>
          </a:bodyPr>
          <a:lstStyle/>
          <a:p>
            <a:r>
              <a:rPr lang="es-ES" dirty="0"/>
              <a:t>Persa. Shalimar Gardens , Lahore , Pakistán.-</a:t>
            </a:r>
          </a:p>
        </p:txBody>
      </p:sp>
    </p:spTree>
    <p:extLst>
      <p:ext uri="{BB962C8B-B14F-4D97-AF65-F5344CB8AC3E}">
        <p14:creationId xmlns:p14="http://schemas.microsoft.com/office/powerpoint/2010/main" val="53152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56894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788"/>
            <a:ext cx="9144000" cy="6858000"/>
          </a:xfrm>
          <a:prstGeom prst="rect">
            <a:avLst/>
          </a:prstGeom>
        </p:spPr>
      </p:pic>
    </p:spTree>
    <p:extLst>
      <p:ext uri="{BB962C8B-B14F-4D97-AF65-F5344CB8AC3E}">
        <p14:creationId xmlns:p14="http://schemas.microsoft.com/office/powerpoint/2010/main" val="14031174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39355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90568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0303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355976"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5896" y="16931"/>
            <a:ext cx="5507650" cy="3584721"/>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01652"/>
            <a:ext cx="3635896" cy="3256348"/>
          </a:xfrm>
          <a:prstGeom prst="rect">
            <a:avLst/>
          </a:prstGeom>
        </p:spPr>
      </p:pic>
      <p:pic>
        <p:nvPicPr>
          <p:cNvPr id="8" name="7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35896" y="3601652"/>
            <a:ext cx="5507650" cy="3256348"/>
          </a:xfrm>
          <a:prstGeom prst="rect">
            <a:avLst/>
          </a:prstGeom>
        </p:spPr>
      </p:pic>
    </p:spTree>
    <p:extLst>
      <p:ext uri="{BB962C8B-B14F-4D97-AF65-F5344CB8AC3E}">
        <p14:creationId xmlns:p14="http://schemas.microsoft.com/office/powerpoint/2010/main" val="394203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12145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3 CuadroTexto"/>
          <p:cNvSpPr txBox="1"/>
          <p:nvPr/>
        </p:nvSpPr>
        <p:spPr>
          <a:xfrm>
            <a:off x="3779912" y="6488668"/>
            <a:ext cx="5256584" cy="369332"/>
          </a:xfrm>
          <a:prstGeom prst="rect">
            <a:avLst/>
          </a:prstGeom>
          <a:solidFill>
            <a:schemeClr val="bg1"/>
          </a:solidFill>
        </p:spPr>
        <p:txBody>
          <a:bodyPr wrap="square" rtlCol="0">
            <a:spAutoFit/>
          </a:bodyPr>
          <a:lstStyle/>
          <a:p>
            <a:r>
              <a:rPr lang="es-ES" dirty="0"/>
              <a:t>Persa. Shalimar Gardens , Lahore , Pakistán.-</a:t>
            </a:r>
          </a:p>
        </p:txBody>
      </p:sp>
    </p:spTree>
    <p:extLst>
      <p:ext uri="{BB962C8B-B14F-4D97-AF65-F5344CB8AC3E}">
        <p14:creationId xmlns:p14="http://schemas.microsoft.com/office/powerpoint/2010/main" val="8070778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716016" cy="37170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427984" cy="3501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520" y="3501008"/>
            <a:ext cx="4824536" cy="335699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6016" y="3501008"/>
            <a:ext cx="4427984" cy="3356992"/>
          </a:xfrm>
          <a:prstGeom prst="rect">
            <a:avLst/>
          </a:prstGeom>
        </p:spPr>
      </p:pic>
    </p:spTree>
    <p:extLst>
      <p:ext uri="{BB962C8B-B14F-4D97-AF65-F5344CB8AC3E}">
        <p14:creationId xmlns:p14="http://schemas.microsoft.com/office/powerpoint/2010/main" val="23677694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47630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11405654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67712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610759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13162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55088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724127" y="6205954"/>
            <a:ext cx="3312369" cy="369332"/>
          </a:xfrm>
          <a:prstGeom prst="rect">
            <a:avLst/>
          </a:prstGeom>
          <a:solidFill>
            <a:schemeClr val="bg1"/>
          </a:solidFill>
        </p:spPr>
        <p:txBody>
          <a:bodyPr wrap="square" rtlCol="0">
            <a:spAutoFit/>
          </a:bodyPr>
          <a:lstStyle/>
          <a:p>
            <a:r>
              <a:rPr lang="es-ES" dirty="0"/>
              <a:t>Persa.-Bagh-e-Eram-of-Shiraz</a:t>
            </a:r>
          </a:p>
        </p:txBody>
      </p:sp>
    </p:spTree>
    <p:extLst>
      <p:ext uri="{BB962C8B-B14F-4D97-AF65-F5344CB8AC3E}">
        <p14:creationId xmlns:p14="http://schemas.microsoft.com/office/powerpoint/2010/main" val="20076853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191250" cy="3933056"/>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41132" y="2564904"/>
            <a:ext cx="2902867" cy="244524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717032"/>
            <a:ext cx="6191250" cy="318859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41133" y="116632"/>
            <a:ext cx="2902865" cy="2376264"/>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41132" y="5010150"/>
            <a:ext cx="2795364" cy="1847850"/>
          </a:xfrm>
          <a:prstGeom prst="rect">
            <a:avLst/>
          </a:prstGeom>
        </p:spPr>
      </p:pic>
    </p:spTree>
    <p:extLst>
      <p:ext uri="{BB962C8B-B14F-4D97-AF65-F5344CB8AC3E}">
        <p14:creationId xmlns:p14="http://schemas.microsoft.com/office/powerpoint/2010/main" val="32549399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51373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81901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40071"/>
          </a:xfrm>
          <a:prstGeom prst="rect">
            <a:avLst/>
          </a:prstGeom>
        </p:spPr>
      </p:pic>
    </p:spTree>
    <p:extLst>
      <p:ext uri="{BB962C8B-B14F-4D97-AF65-F5344CB8AC3E}">
        <p14:creationId xmlns:p14="http://schemas.microsoft.com/office/powerpoint/2010/main" val="21157813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70994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77939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22866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065663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57302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63557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7101408"/>
          </a:xfrm>
          <a:prstGeom prst="rect">
            <a:avLst/>
          </a:prstGeom>
        </p:spPr>
      </p:pic>
    </p:spTree>
    <p:extLst>
      <p:ext uri="{BB962C8B-B14F-4D97-AF65-F5344CB8AC3E}">
        <p14:creationId xmlns:p14="http://schemas.microsoft.com/office/powerpoint/2010/main" val="20488151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68436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69651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7740352" y="5445224"/>
            <a:ext cx="1403648" cy="1200329"/>
          </a:xfrm>
          <a:prstGeom prst="rect">
            <a:avLst/>
          </a:prstGeom>
          <a:solidFill>
            <a:schemeClr val="bg1"/>
          </a:solidFill>
        </p:spPr>
        <p:txBody>
          <a:bodyPr wrap="square" rtlCol="0">
            <a:spAutoFit/>
          </a:bodyPr>
          <a:lstStyle/>
          <a:p>
            <a:r>
              <a:rPr lang="es-ES" dirty="0"/>
              <a:t>Persa.-Chehel_sotoun_esfahan</a:t>
            </a:r>
          </a:p>
        </p:txBody>
      </p:sp>
    </p:spTree>
    <p:extLst>
      <p:ext uri="{BB962C8B-B14F-4D97-AF65-F5344CB8AC3E}">
        <p14:creationId xmlns:p14="http://schemas.microsoft.com/office/powerpoint/2010/main" val="30353429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
        <p:nvSpPr>
          <p:cNvPr id="3" name="2 CuadroTexto"/>
          <p:cNvSpPr txBox="1"/>
          <p:nvPr/>
        </p:nvSpPr>
        <p:spPr>
          <a:xfrm>
            <a:off x="0" y="6488668"/>
            <a:ext cx="3635896" cy="369332"/>
          </a:xfrm>
          <a:prstGeom prst="rect">
            <a:avLst/>
          </a:prstGeom>
          <a:solidFill>
            <a:schemeClr val="bg1"/>
          </a:solidFill>
        </p:spPr>
        <p:txBody>
          <a:bodyPr wrap="square" rtlCol="0">
            <a:spAutoFit/>
          </a:bodyPr>
          <a:lstStyle/>
          <a:p>
            <a:r>
              <a:rPr lang="es-ES" dirty="0"/>
              <a:t>Persa.-Chehel_sotoun_Isfahan</a:t>
            </a:r>
          </a:p>
        </p:txBody>
      </p:sp>
    </p:spTree>
    <p:extLst>
      <p:ext uri="{BB962C8B-B14F-4D97-AF65-F5344CB8AC3E}">
        <p14:creationId xmlns:p14="http://schemas.microsoft.com/office/powerpoint/2010/main" val="20456816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82113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50855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37164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20520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91233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64706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90" y="0"/>
            <a:ext cx="9108420" cy="6858000"/>
          </a:xfrm>
          <a:prstGeom prst="rect">
            <a:avLst/>
          </a:prstGeom>
        </p:spPr>
      </p:pic>
      <p:sp>
        <p:nvSpPr>
          <p:cNvPr id="3" name="2 CuadroTexto"/>
          <p:cNvSpPr txBox="1"/>
          <p:nvPr/>
        </p:nvSpPr>
        <p:spPr>
          <a:xfrm>
            <a:off x="17790" y="6488668"/>
            <a:ext cx="4554210" cy="369332"/>
          </a:xfrm>
          <a:prstGeom prst="rect">
            <a:avLst/>
          </a:prstGeom>
          <a:solidFill>
            <a:schemeClr val="bg1"/>
          </a:solidFill>
        </p:spPr>
        <p:txBody>
          <a:bodyPr wrap="square" rtlCol="0">
            <a:spAutoFit/>
          </a:bodyPr>
          <a:lstStyle/>
          <a:p>
            <a:r>
              <a:rPr lang="es-ES" dirty="0"/>
              <a:t>Persa.-Naghshe_Jahan_Square_Isfahan</a:t>
            </a:r>
          </a:p>
        </p:txBody>
      </p:sp>
    </p:spTree>
    <p:extLst>
      <p:ext uri="{BB962C8B-B14F-4D97-AF65-F5344CB8AC3E}">
        <p14:creationId xmlns:p14="http://schemas.microsoft.com/office/powerpoint/2010/main" val="24541138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41019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32959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6459695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753392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44407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34217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330157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0" y="5115676"/>
            <a:ext cx="1187624" cy="1477328"/>
          </a:xfrm>
          <a:prstGeom prst="rect">
            <a:avLst/>
          </a:prstGeom>
          <a:solidFill>
            <a:schemeClr val="bg1"/>
          </a:solidFill>
        </p:spPr>
        <p:txBody>
          <a:bodyPr wrap="square" rtlCol="0">
            <a:spAutoFit/>
          </a:bodyPr>
          <a:lstStyle/>
          <a:p>
            <a:r>
              <a:rPr lang="es-ES" dirty="0"/>
              <a:t>Persa.-Shazdeh_Garden_Mahan_Iran.-1</a:t>
            </a:r>
          </a:p>
        </p:txBody>
      </p:sp>
    </p:spTree>
    <p:extLst>
      <p:ext uri="{BB962C8B-B14F-4D97-AF65-F5344CB8AC3E}">
        <p14:creationId xmlns:p14="http://schemas.microsoft.com/office/powerpoint/2010/main" val="6953240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636657"/>
          </a:xfrm>
          <a:prstGeom prst="rect">
            <a:avLst/>
          </a:prstGeom>
        </p:spPr>
      </p:pic>
      <p:sp>
        <p:nvSpPr>
          <p:cNvPr id="3" name="2 CuadroTexto"/>
          <p:cNvSpPr txBox="1"/>
          <p:nvPr/>
        </p:nvSpPr>
        <p:spPr>
          <a:xfrm>
            <a:off x="251520" y="5657671"/>
            <a:ext cx="2088232" cy="923330"/>
          </a:xfrm>
          <a:prstGeom prst="rect">
            <a:avLst/>
          </a:prstGeom>
          <a:solidFill>
            <a:schemeClr val="bg1"/>
          </a:solidFill>
        </p:spPr>
        <p:txBody>
          <a:bodyPr wrap="square" rtlCol="0">
            <a:spAutoFit/>
          </a:bodyPr>
          <a:lstStyle/>
          <a:p>
            <a:r>
              <a:rPr lang="es-ES" dirty="0"/>
              <a:t>Persa.-Shazdeh_Garden_Mahan_Iran.</a:t>
            </a:r>
          </a:p>
        </p:txBody>
      </p:sp>
    </p:spTree>
    <p:extLst>
      <p:ext uri="{BB962C8B-B14F-4D97-AF65-F5344CB8AC3E}">
        <p14:creationId xmlns:p14="http://schemas.microsoft.com/office/powerpoint/2010/main" val="193210537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0455048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7"/>
            <a:ext cx="9144000" cy="6679406"/>
          </a:xfrm>
          <a:prstGeom prst="rect">
            <a:avLst/>
          </a:prstGeom>
        </p:spPr>
      </p:pic>
    </p:spTree>
    <p:extLst>
      <p:ext uri="{BB962C8B-B14F-4D97-AF65-F5344CB8AC3E}">
        <p14:creationId xmlns:p14="http://schemas.microsoft.com/office/powerpoint/2010/main" val="23030157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837177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654422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2615"/>
          <a:stretch/>
        </p:blipFill>
        <p:spPr>
          <a:xfrm>
            <a:off x="0" y="0"/>
            <a:ext cx="9144000" cy="6858000"/>
          </a:xfrm>
          <a:prstGeom prst="rect">
            <a:avLst/>
          </a:prstGeom>
        </p:spPr>
      </p:pic>
    </p:spTree>
    <p:extLst>
      <p:ext uri="{BB962C8B-B14F-4D97-AF65-F5344CB8AC3E}">
        <p14:creationId xmlns:p14="http://schemas.microsoft.com/office/powerpoint/2010/main" val="2452282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292080" y="6349970"/>
            <a:ext cx="3744416" cy="369332"/>
          </a:xfrm>
          <a:prstGeom prst="rect">
            <a:avLst/>
          </a:prstGeom>
          <a:solidFill>
            <a:schemeClr val="bg1"/>
          </a:solidFill>
        </p:spPr>
        <p:txBody>
          <a:bodyPr wrap="square" rtlCol="0">
            <a:spAutoFit/>
          </a:bodyPr>
          <a:lstStyle/>
          <a:p>
            <a:r>
              <a:rPr lang="es-ES" dirty="0"/>
              <a:t>Persa.-Shiraz-eram-garden</a:t>
            </a:r>
          </a:p>
        </p:txBody>
      </p:sp>
    </p:spTree>
    <p:extLst>
      <p:ext uri="{BB962C8B-B14F-4D97-AF65-F5344CB8AC3E}">
        <p14:creationId xmlns:p14="http://schemas.microsoft.com/office/powerpoint/2010/main" val="285352946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960454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5989318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119960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476675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082480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426981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826789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26250528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39543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403124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79791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372200" y="6021288"/>
            <a:ext cx="2088232" cy="646331"/>
          </a:xfrm>
          <a:prstGeom prst="rect">
            <a:avLst/>
          </a:prstGeom>
          <a:solidFill>
            <a:schemeClr val="bg1"/>
          </a:solidFill>
        </p:spPr>
        <p:txBody>
          <a:bodyPr wrap="square" rtlCol="0">
            <a:spAutoFit/>
          </a:bodyPr>
          <a:lstStyle/>
          <a:p>
            <a:r>
              <a:rPr lang="es-ES" dirty="0"/>
              <a:t>Persa.-Shiraz-eram-garden</a:t>
            </a:r>
          </a:p>
        </p:txBody>
      </p:sp>
    </p:spTree>
    <p:extLst>
      <p:ext uri="{BB962C8B-B14F-4D97-AF65-F5344CB8AC3E}">
        <p14:creationId xmlns:p14="http://schemas.microsoft.com/office/powerpoint/2010/main" val="329487779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342"/>
          <a:stretch/>
        </p:blipFill>
        <p:spPr>
          <a:xfrm>
            <a:off x="0" y="0"/>
            <a:ext cx="9144000" cy="6858000"/>
          </a:xfrm>
          <a:prstGeom prst="rect">
            <a:avLst/>
          </a:prstGeom>
        </p:spPr>
      </p:pic>
    </p:spTree>
    <p:extLst>
      <p:ext uri="{BB962C8B-B14F-4D97-AF65-F5344CB8AC3E}">
        <p14:creationId xmlns:p14="http://schemas.microsoft.com/office/powerpoint/2010/main" val="42286028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824541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904940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026162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169336"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69335" y="0"/>
            <a:ext cx="4940563" cy="3429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429000"/>
            <a:ext cx="4169335" cy="342900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69335" y="3429000"/>
            <a:ext cx="4978003" cy="3429000"/>
          </a:xfrm>
          <a:prstGeom prst="rect">
            <a:avLst/>
          </a:prstGeom>
        </p:spPr>
      </p:pic>
    </p:spTree>
    <p:extLst>
      <p:ext uri="{BB962C8B-B14F-4D97-AF65-F5344CB8AC3E}">
        <p14:creationId xmlns:p14="http://schemas.microsoft.com/office/powerpoint/2010/main" val="410916938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572506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80933947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68677034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144625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836418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687717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1696097128"/>
      </p:ext>
    </p:extLst>
  </p:cSld>
  <p:clrMapOvr>
    <a:masterClrMapping/>
  </p:clrMapOvr>
</p:sld>
</file>

<file path=ppt/theme/theme1.xml><?xml version="1.0" encoding="utf-8"?>
<a:theme xmlns:a="http://schemas.openxmlformats.org/drawingml/2006/main" name="Recorte">
  <a:themeElements>
    <a:clrScheme name="Recorte">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Recorte">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cort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Recorte</Template>
  <TotalTime>378</TotalTime>
  <Words>2545</Words>
  <Application>Microsoft Office PowerPoint</Application>
  <PresentationFormat>Presentación en pantalla (4:3)</PresentationFormat>
  <Paragraphs>287</Paragraphs>
  <Slides>114</Slides>
  <Notes>90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114</vt:i4>
      </vt:variant>
    </vt:vector>
  </HeadingPairs>
  <TitlesOfParts>
    <vt:vector size="117" baseType="lpstr">
      <vt:lpstr>Calibri</vt:lpstr>
      <vt:lpstr>Franklin Gothic Book</vt:lpstr>
      <vt:lpstr>Recorte</vt:lpstr>
      <vt:lpstr>EL JARDIN PERSA </vt:lpstr>
      <vt:lpstr>El jardín persa</vt:lpstr>
      <vt:lpstr>Concepto y etimología </vt:lpstr>
      <vt:lpstr>Presentación de PowerPoint</vt:lpstr>
      <vt:lpstr>Presentación de PowerPoint</vt:lpstr>
      <vt:lpstr>Historia</vt:lpstr>
      <vt:lpstr>Presentación de PowerPoint</vt:lpstr>
      <vt:lpstr>Presentación de PowerPoint</vt:lpstr>
      <vt:lpstr>Presentación de PowerPoint</vt:lpstr>
      <vt:lpstr>Elementos del jardín persa </vt:lpstr>
      <vt:lpstr>Presentación de PowerPoint</vt:lpstr>
      <vt:lpstr>Presentación de PowerPoint</vt:lpstr>
      <vt:lpstr>Descripción </vt:lpstr>
      <vt:lpstr>Presentación de PowerPoint</vt:lpstr>
      <vt:lpstr>.  Estilos </vt:lpstr>
      <vt:lpstr>Hayat </vt:lpstr>
      <vt:lpstr>Meidan </vt:lpstr>
      <vt:lpstr>Chahar Bagh </vt:lpstr>
      <vt:lpstr>Park</vt:lpstr>
      <vt:lpstr>Bāgh </vt:lpstr>
      <vt:lpstr>Jardines persas.- Patrimonio de la Humanidad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JARDIN PERSA</dc:title>
  <dc:creator>Josep</dc:creator>
  <cp:lastModifiedBy>Usuario</cp:lastModifiedBy>
  <cp:revision>16</cp:revision>
  <dcterms:created xsi:type="dcterms:W3CDTF">2013-02-27T16:13:59Z</dcterms:created>
  <dcterms:modified xsi:type="dcterms:W3CDTF">2018-03-23T08:10:47Z</dcterms:modified>
</cp:coreProperties>
</file>