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368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795B95-1ABC-417C-B67E-FB7C99E7AC0A}"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158B3A-DC24-4BC6-95AD-295C7511413C}" type="slidenum">
              <a:rPr lang="es-ES" smtClean="0"/>
              <a:t>‹Nº›</a:t>
            </a:fld>
            <a:endParaRPr lang="es-ES" dirty="0"/>
          </a:p>
        </p:txBody>
      </p:sp>
    </p:spTree>
    <p:extLst>
      <p:ext uri="{BB962C8B-B14F-4D97-AF65-F5344CB8AC3E}">
        <p14:creationId xmlns:p14="http://schemas.microsoft.com/office/powerpoint/2010/main" val="1679510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10B518-071C-4024-96BA-940400D35AB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0236DC-F748-4AC7-AC9D-F560DEA0D52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D0EF06-F101-43F4-9DD7-CB69C147411B}"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F10A1C-A222-4E34-A145-C95CE2AE3D33}"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41E3F2-3C08-4783-8DFC-87D4186F233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249946-CF8E-46DB-9600-A05A5C219C7C}"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771247-5E9E-42C1-8269-9A0A4F635DF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E82C29-90BE-40E1-AEC9-96FCC42255E8}"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EC3403-6CEA-4C83-8651-9D06747005B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F6599E-0E3F-438B-BFD9-35D7ACC51F7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1A45F8-39AA-476A-808D-4B0B619DDFAB}"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61E066-D947-4D0A-9D45-18A357D7AC2D}"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8A9705-EC3A-4A39-928C-DDDD4ABB6976}"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4D934B-85F5-448F-A6AC-051661E44448}"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F6DB2C-B366-4D5F-9283-13BA4E4EDA4A}"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A39629-4D24-48AF-9377-DD4D211B2503}"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7B75FD-0F20-4B64-A94E-432E4C7D7DAB}"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400251-BB67-4457-BC51-DE040738AEC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AFB023-28BB-417C-AC90-00960451B8EA}"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F53701-93BA-477B-94EF-2B00D49DDC83}"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9CEF48-39D7-424D-8E3B-4A705FA8022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4198A4-E1AA-46BB-B7C8-B172FD85ECB2}"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B17929-743E-46FA-AE6B-A7333CFAF58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8DB2D9-A011-4745-9C97-1EF55CBBC07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D66269-1432-4F08-8F7E-ED9BAFD6B6A1}"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7DF92-A449-4EE1-8CCA-C2298312B2CD}"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FEF8F1-FDC3-46E4-A946-3A72915BA332}"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ABBA64-CA44-4F61-AA0B-10484F9E789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CB8244-BD50-42B0-AF43-31717C07CC5B}"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B4BCFF-470C-4AB0-863D-F2DC7F2CE705}"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Tortugas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3917E5-A341-464F-9E01-A49F158C858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BEB8B0-1028-4032-9B55-12E31DA08BFA}"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9D6721-F3D9-4CFD-B819-FC25A09EA3EF}"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773EC3-B1BF-47CF-B1A1-E2CF63913D98}"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D6DB86-7BB8-403B-B08B-FBFC2FB86F48}"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2A1B22-5D32-40EF-91DB-228B80A3B00B}"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A3CE9C-A335-4675-8654-66F6633BEED2}"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51CE72-EE99-4641-83BB-EC151D2260D0}"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0A21CC-BD45-4207-9620-C3647C79037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404EDE-5E1A-4A00-9F6E-54C92ADD37C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F31035-31DD-4CFF-9AA7-D991E50E72E6}"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0AD90E-49AF-41FC-8C9F-622B170686BF}"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472E55-6B37-4C40-9705-C793FB1635F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417C60-1DA0-4691-8910-98B927B4FD7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1F9A39-49B6-4B4D-8EFE-C690399AB40E}"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E447FA-0B43-4DF6-91FA-2DCA55F0ECAE}"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0297B1-0C8B-4E47-A31F-58C556E2A69F}"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FDE45F-8B78-441E-90E4-D8FF91E4315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5CED71-B7D3-4C7F-8B51-A75E0F850C83}"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D9F5DD-40A6-4D64-B1DE-A5DC918BE9A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A37CD9-8CD9-48CA-ABBF-35E5ED20CF8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F9F42E-D191-4CDD-BF17-900416901C9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867DF5-C98E-476E-96C8-3C115BABB8A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3CF203-9B0C-40C2-AD15-56BF7E1C785B}"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46E0DC-9A25-4C30-9881-6C6EC4D592F1}"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72E805-1E95-48A7-8461-CF5D655D41C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768116-B39F-4EA1-A751-FDEEACBF937D}"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EB6A5D-EF75-433D-A046-78B817210EBF}"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C50215-F64F-44EA-B4FE-8C55110BB35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1719B3-BBF3-4E98-96CE-E7B018013216}"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0C85D6-DE44-4AA6-AC40-45A9415D9DB3}"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C90A2-9494-4DBE-BAD6-2E19B9C129AE}"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9D788A-DBA2-4FAC-BD31-D62F767D47F2}"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22458E-A75D-4B11-9DC0-1BC8B569B91B}"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CC700F-19BB-497B-A811-1426BC0285E0}"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920EB3-6DEB-48FC-8758-DAB845C68EFA}"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CC10F4-B683-4775-97EF-ACD39EAE10E6}"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2A7936-BD6C-4C2E-B2CA-B4E477F367AC}"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9B4B60-EFCA-430D-96EF-5CA29EC2D8EC}"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146545-440B-4B22-84D1-7213027CBCE8}"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2CCBD9-7474-4B83-9B7E-E6F7DFCAC7F1}"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B2DC38-2772-4AC3-AE35-D26C24FEF93B}"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A6DCC9-3771-49D4-BA42-2A9ACF5103DC}"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9DDD73-630B-4E20-86BE-C084D37C2D6F}"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4FCD9D-C6B8-499E-939D-52073ECD77FB}"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9E6F1B-6B0C-460F-8FED-BE902C5B531A}"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868315-173A-4BAA-B21F-6E709FFED51F}"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C86016-DCBF-49D5-9167-B8FA9DD83377}"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5D69AB-077E-4729-BA07-8C66FD3FB5D3}"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92A83B-9DD6-41E6-B2AB-C58445EA46A6}"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4C2DE2-3EC8-4984-96A6-50F4228F9580}"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E8BA60-8FBD-4954-9DA2-FC359A85EF0B}" type="slidenum">
              <a:rPr lang="es-ES">
                <a:solidFill>
                  <a:prstClr val="black"/>
                </a:solidFill>
              </a:rPr>
              <a:pPr>
                <a:defRPr/>
              </a:pPr>
              <a:t>139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3456384"/>
          </a:xfrm>
        </p:spPr>
        <p:txBody>
          <a:bodyPr>
            <a:normAutofit fontScale="90000"/>
          </a:bodyPr>
          <a:lstStyle/>
          <a:p>
            <a:r>
              <a:rPr lang="es-ES" sz="3600" dirty="0"/>
              <a:t>ESTADOS UNIDOS.-LA VUELTA AL MUNDO EN 885 JARDINES.</a:t>
            </a:r>
            <a:r>
              <a:rPr lang="es-ES" sz="3100" dirty="0"/>
              <a:t>-</a:t>
            </a:r>
            <a:r>
              <a:rPr lang="es-ES" dirty="0"/>
              <a:t>Shofu-su Japanese G.-Tyler Rose .-Blithebold Mansion G Arboretum.-Animals Green  Topiary.-Seattle Japanese .-Washington Park Arboretum</a:t>
            </a:r>
          </a:p>
        </p:txBody>
      </p:sp>
      <p:sp>
        <p:nvSpPr>
          <p:cNvPr id="3" name="2 Subtítulo"/>
          <p:cNvSpPr>
            <a:spLocks noGrp="1"/>
          </p:cNvSpPr>
          <p:nvPr>
            <p:ph type="subTitle" idx="1"/>
          </p:nvPr>
        </p:nvSpPr>
        <p:spPr>
          <a:xfrm>
            <a:off x="2555776" y="525928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b="1" dirty="0"/>
              <a:t>PENNSYLVANIA.-</a:t>
            </a:r>
            <a:br>
              <a:rPr lang="es-ES" dirty="0"/>
            </a:br>
            <a:r>
              <a:rPr lang="es-ES" dirty="0"/>
              <a:t>Shofu-su Japanese Garden</a:t>
            </a:r>
          </a:p>
        </p:txBody>
      </p:sp>
      <p:sp>
        <p:nvSpPr>
          <p:cNvPr id="7171" name="2 Marcador de contenido"/>
          <p:cNvSpPr>
            <a:spLocks noGrp="1"/>
          </p:cNvSpPr>
          <p:nvPr>
            <p:ph sz="quarter" idx="1"/>
          </p:nvPr>
        </p:nvSpPr>
        <p:spPr>
          <a:xfrm>
            <a:off x="914400" y="1844675"/>
            <a:ext cx="6897960" cy="4752677"/>
          </a:xfrm>
        </p:spPr>
        <p:txBody>
          <a:bodyPr>
            <a:normAutofit lnSpcReduction="10000"/>
          </a:bodyPr>
          <a:lstStyle/>
          <a:p>
            <a:pPr eaLnBrk="1" hangingPunct="1"/>
            <a:r>
              <a:rPr lang="es-ES" altLang="es-ES" dirty="0"/>
              <a:t>Shofuso casa y el jardín japonés es una casa tradicional japonesa de estilo con jardín del ranking nacional en el Parque Fairmount de Filadelfia Oeste que refleja la historia de la cultura japonesa en Filadelfia, de la Exposición del Centenario de 1876 a la instalación de sus pinturas contemporáneas en el año 2007.</a:t>
            </a:r>
          </a:p>
          <a:p>
            <a:pPr eaLnBrk="1" hangingPunct="1"/>
            <a:r>
              <a:rPr lang="es-ES" altLang="es-ES" dirty="0"/>
              <a:t>Shofuso fue construido en Japón en 1953, utilizando técnicas y materiales tradicionales y expuesto en el patio del Museo de Arte Moderno de Nueva York.</a:t>
            </a:r>
          </a:p>
          <a:p>
            <a:pPr eaLnBrk="1" hangingPunct="1">
              <a:buFont typeface="Wingdings 2" pitchFamily="18" charset="2"/>
              <a:buNone/>
            </a:pPr>
            <a:r>
              <a:rPr lang="es-ES" altLang="es-ES" dirty="0"/>
              <a:t>.</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1240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6897960" cy="5470525"/>
          </a:xfrm>
        </p:spPr>
        <p:txBody>
          <a:bodyPr/>
          <a:lstStyle/>
          <a:p>
            <a:pPr eaLnBrk="1" hangingPunct="1"/>
            <a:r>
              <a:rPr lang="es-ES" altLang="es-ES" dirty="0"/>
              <a:t>Se trasladó a Filadelfia en 1958, en el lugar de varias estructuras anteriores japonesas que databan de la Exposición del Centenario de 1876.</a:t>
            </a:r>
          </a:p>
          <a:p>
            <a:pPr eaLnBrk="1" hangingPunct="1"/>
            <a:r>
              <a:rPr lang="es-ES" altLang="es-ES" dirty="0"/>
              <a:t>En 2007, el internacionalmente reconocido artista Hiroshi Senju, inspirado en la cascada, donó 20 murales a Shofuso.</a:t>
            </a:r>
          </a:p>
          <a:p>
            <a:pPr eaLnBrk="1" hangingPunct="1"/>
            <a:r>
              <a:rPr lang="es-ES" altLang="es-ES" dirty="0"/>
              <a:t>Un jardín de visualización con un estanque con carpas , la isla, un jardín de té, y un patio con jardín del siglo XVII, el jardín de estilo japonés de paredes ,el cercado de este sitio histórico y el  museo. </a:t>
            </a:r>
          </a:p>
        </p:txBody>
      </p:sp>
    </p:spTree>
    <p:extLst>
      <p:ext uri="{BB962C8B-B14F-4D97-AF65-F5344CB8AC3E}">
        <p14:creationId xmlns:p14="http://schemas.microsoft.com/office/powerpoint/2010/main" val="4219158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Pennsylvania.-Shofuso-japanese-house-and-garden-philadelphia-united-stat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297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Pennsylvania.-Shofu-su Japanese Garden.-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247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Pennsylvania.-Shofu_so_pennsylvania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7697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Pennsylvania.-Shofu-su Japanese 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465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ennsylvania.-Shofu-su Japanese Garden.-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71675"/>
            <a:ext cx="9144000" cy="882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61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ennsylvania.-Shofu-su Japanese Garden.-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609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ennsylvania.-Shofu-su Japanese Garden.-w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151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ennsylvania.-Shofu-su Japanese Garden.-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75" y="-458788"/>
            <a:ext cx="95408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395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ennsylvania.-Shofu-su Japanese Garden.-w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173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ennsylvania.-Shofu-su Japanese Garden.-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2 Imagen" descr="Pennsylvania.-Shofu-su Japanese Gardens.-w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407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914400" y="274638"/>
            <a:ext cx="7772400" cy="1425575"/>
          </a:xfrm>
        </p:spPr>
        <p:txBody>
          <a:bodyPr/>
          <a:lstStyle/>
          <a:p>
            <a:pPr eaLnBrk="1" hangingPunct="1"/>
            <a:r>
              <a:rPr lang="es-ES" altLang="es-ES" dirty="0"/>
              <a:t>PENNSYLVANIA.-</a:t>
            </a:r>
            <a:br>
              <a:rPr lang="es-ES" altLang="es-ES" dirty="0"/>
            </a:br>
            <a:r>
              <a:rPr lang="es-ES" altLang="es-ES" dirty="0"/>
              <a:t>Tyler Rose Garden</a:t>
            </a:r>
          </a:p>
        </p:txBody>
      </p:sp>
      <p:sp>
        <p:nvSpPr>
          <p:cNvPr id="19459" name="2 Marcador de contenido"/>
          <p:cNvSpPr>
            <a:spLocks noGrp="1"/>
          </p:cNvSpPr>
          <p:nvPr>
            <p:ph sz="quarter" idx="1"/>
          </p:nvPr>
        </p:nvSpPr>
        <p:spPr>
          <a:xfrm>
            <a:off x="914400" y="2492375"/>
            <a:ext cx="6897960" cy="4105275"/>
          </a:xfrm>
        </p:spPr>
        <p:txBody>
          <a:bodyPr/>
          <a:lstStyle/>
          <a:p>
            <a:pPr eaLnBrk="1" hangingPunct="1"/>
            <a:r>
              <a:rPr lang="es-ES" altLang="es-ES" dirty="0"/>
              <a:t>El </a:t>
            </a:r>
            <a:r>
              <a:rPr lang="es-ES" altLang="es-ES" b="1" dirty="0"/>
              <a:t>Texas Rose Festival,</a:t>
            </a:r>
            <a:r>
              <a:rPr lang="es-ES" altLang="es-ES" dirty="0"/>
              <a:t> un evento de cuatro días se celebra anualmente en Tyler, Texas , celebra el papel de la industria de cultivo de rosas en la economía local. </a:t>
            </a:r>
          </a:p>
          <a:p>
            <a:pPr eaLnBrk="1" hangingPunct="1"/>
            <a:r>
              <a:rPr lang="es-ES" altLang="es-ES" dirty="0"/>
              <a:t>Los festejos, que tienen lugar durante la tercera semana de octubre y atraen a miles de turistas a la ciudad cada año.</a:t>
            </a:r>
          </a:p>
        </p:txBody>
      </p:sp>
    </p:spTree>
    <p:extLst>
      <p:ext uri="{BB962C8B-B14F-4D97-AF65-F5344CB8AC3E}">
        <p14:creationId xmlns:p14="http://schemas.microsoft.com/office/powerpoint/2010/main" val="2863878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908050"/>
            <a:ext cx="6753944" cy="5111750"/>
          </a:xfrm>
        </p:spPr>
        <p:txBody>
          <a:bodyPr/>
          <a:lstStyle/>
          <a:p>
            <a:r>
              <a:rPr lang="es-ES" altLang="es-ES" dirty="0"/>
              <a:t>El primer Tyler Rose Festival fue organizado en 1933 por miembros del Club local cultivadores de rosas y la Cámara de Comercio en octubre  con el propósito de centrar la atención en la importancia de la industria y pasó a denominarse Festival de Texas Rose durante el Centenario de Texas en 1936.</a:t>
            </a:r>
          </a:p>
          <a:p>
            <a:r>
              <a:rPr lang="es-ES" altLang="es-ES" dirty="0"/>
              <a:t>El centro de la fiesta es el Queen Rose ( la reina de la fiesta ) y su corte, que llevan vestidos lujosos y trajes que suelen estar en consonancia con el tema de la fiesta del año.. </a:t>
            </a:r>
          </a:p>
          <a:p>
            <a:endParaRPr lang="es-ES" altLang="es-ES" dirty="0"/>
          </a:p>
        </p:txBody>
      </p:sp>
    </p:spTree>
    <p:extLst>
      <p:ext uri="{BB962C8B-B14F-4D97-AF65-F5344CB8AC3E}">
        <p14:creationId xmlns:p14="http://schemas.microsoft.com/office/powerpoint/2010/main" val="3214652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333375"/>
            <a:ext cx="6609928" cy="5686425"/>
          </a:xfrm>
        </p:spPr>
        <p:txBody>
          <a:bodyPr/>
          <a:lstStyle/>
          <a:p>
            <a:pPr eaLnBrk="1" hangingPunct="1"/>
            <a:r>
              <a:rPr lang="es-ES" altLang="es-ES" dirty="0"/>
              <a:t>Estos participantes generalmente provienen de familias acomodadas y, a menudo tienen una larga historia de la familia con el festival, y otras muchas han jugado papeles diferentes en los eventos desde la infancia.</a:t>
            </a:r>
          </a:p>
          <a:p>
            <a:pPr eaLnBrk="1" hangingPunct="1"/>
            <a:r>
              <a:rPr lang="es-ES" altLang="es-ES" dirty="0"/>
              <a:t>La reina y su corte son elegidas por el Presidente de la Asociación de Texas Festival de las Rosas, que trabaja en la organización desde hace 4 años antes de asumir el cargo de Presidente.</a:t>
            </a:r>
          </a:p>
          <a:p>
            <a:pPr eaLnBrk="1" hangingPunct="1"/>
            <a:r>
              <a:rPr lang="es-ES" altLang="es-ES" dirty="0"/>
              <a:t>El Rose Tyler Festival se celebra anualmente.</a:t>
            </a:r>
          </a:p>
        </p:txBody>
      </p:sp>
    </p:spTree>
    <p:extLst>
      <p:ext uri="{BB962C8B-B14F-4D97-AF65-F5344CB8AC3E}">
        <p14:creationId xmlns:p14="http://schemas.microsoft.com/office/powerpoint/2010/main" val="3187105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Tyler Rose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531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Tyler Municipal Rose Gardeb.-Texa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584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Tyler  Ros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649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Tyler Municipal Rose Gardeb.-Texa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833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Tyler Municipal Rose Gardeb.-Texa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015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Tyler Municipal Rose Gardeb.-Texa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5861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Tyler Municipal Rose Gardeb.-Texa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351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Tyler Municipal Rose Gardeb.-Texa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290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Tyler Municipal Rose Gardeb.-Texa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849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Tyler Municipal Rose Gardeb.-Texa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300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Tyler Municipal Rose Gardeb.-Tex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790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Tyler Ros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847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Tyler Ros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96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Tyler Rose Garden.-1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907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Tyler Rose Garden.-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895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Tyler Ros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388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Tyler Ros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250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Tyler Rose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907713" cy="818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10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Tyler Rose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799763" cy="809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267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Tyler Rose Gardens.-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146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Tyler Rose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5696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Tyler Rose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0712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2 Imagen" descr="Tyler Rose Gardens.-Tex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550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a:xfrm>
            <a:off x="914400" y="274638"/>
            <a:ext cx="7772400" cy="1641475"/>
          </a:xfrm>
        </p:spPr>
        <p:txBody>
          <a:bodyPr/>
          <a:lstStyle/>
          <a:p>
            <a:pPr eaLnBrk="1" hangingPunct="1"/>
            <a:r>
              <a:rPr lang="es-ES" altLang="es-ES" sz="3200" b="1" dirty="0"/>
              <a:t>RHODE ISLAND</a:t>
            </a:r>
            <a:br>
              <a:rPr lang="es-ES" altLang="es-ES" sz="3200" dirty="0"/>
            </a:br>
            <a:r>
              <a:rPr lang="es-ES" altLang="es-ES" sz="3200" dirty="0"/>
              <a:t>Blithebold Mansion Garden Arboretum</a:t>
            </a:r>
          </a:p>
        </p:txBody>
      </p:sp>
      <p:sp>
        <p:nvSpPr>
          <p:cNvPr id="46083" name="4 Marcador de contenido"/>
          <p:cNvSpPr>
            <a:spLocks noGrp="1"/>
          </p:cNvSpPr>
          <p:nvPr>
            <p:ph sz="quarter" idx="1"/>
          </p:nvPr>
        </p:nvSpPr>
        <p:spPr>
          <a:xfrm>
            <a:off x="914400" y="2060575"/>
            <a:ext cx="6897960" cy="3959225"/>
          </a:xfrm>
        </p:spPr>
        <p:txBody>
          <a:bodyPr>
            <a:normAutofit lnSpcReduction="10000"/>
          </a:bodyPr>
          <a:lstStyle/>
          <a:p>
            <a:pPr eaLnBrk="1" hangingPunct="1"/>
            <a:r>
              <a:rPr lang="es-ES" altLang="es-ES" dirty="0"/>
              <a:t>La mansión Blithewold, jardines y Arboretum es un jardín botánico de 13 hectáreas , situado en Ferry Road 101, Bristol, Rhode Island , a mitad de camino entre Newport y Providence, Rhode Island , el puerto de Bristol , con vistas a la bahía de Narragansett .</a:t>
            </a:r>
          </a:p>
          <a:p>
            <a:pPr eaLnBrk="1" hangingPunct="1"/>
            <a:r>
              <a:rPr lang="es-ES" altLang="es-ES" dirty="0"/>
              <a:t>Incluye una mansión, con un 4 hectáreas  de césped y más de 300 especies de plantas leñosas con su arboleda y jardines, tanto de especies nativas  como  exóticas.</a:t>
            </a:r>
          </a:p>
        </p:txBody>
      </p:sp>
    </p:spTree>
    <p:extLst>
      <p:ext uri="{BB962C8B-B14F-4D97-AF65-F5344CB8AC3E}">
        <p14:creationId xmlns:p14="http://schemas.microsoft.com/office/powerpoint/2010/main" val="22523007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836613"/>
            <a:ext cx="6825952" cy="5183187"/>
          </a:xfrm>
        </p:spPr>
        <p:txBody>
          <a:bodyPr/>
          <a:lstStyle/>
          <a:p>
            <a:r>
              <a:rPr lang="es-ES" altLang="es-ES" dirty="0"/>
              <a:t>La mansión y sus jardines fueron establecidos en 1890 por Augusto y Bessie Van Wickle como su lugar de veraneo.</a:t>
            </a:r>
          </a:p>
          <a:p>
            <a:r>
              <a:rPr lang="es-ES" altLang="es-ES" dirty="0"/>
              <a:t>Augustus Van Wickle fue de Hazleton, Pennsylvania , con una fortuna ganada en el negocio de la minería del carbón,  el fue el donante de las puertas de Van Wickle en la Universidad de Brown . </a:t>
            </a:r>
          </a:p>
          <a:p>
            <a:r>
              <a:rPr lang="es-ES" altLang="es-ES" dirty="0"/>
              <a:t> Blithwold incluye especies de América del Norte, Europa, China y Japón. </a:t>
            </a:r>
          </a:p>
          <a:p>
            <a:endParaRPr lang="es-ES" altLang="es-ES" dirty="0"/>
          </a:p>
          <a:p>
            <a:endParaRPr lang="es-ES" altLang="es-ES" dirty="0"/>
          </a:p>
        </p:txBody>
      </p:sp>
    </p:spTree>
    <p:extLst>
      <p:ext uri="{BB962C8B-B14F-4D97-AF65-F5344CB8AC3E}">
        <p14:creationId xmlns:p14="http://schemas.microsoft.com/office/powerpoint/2010/main" val="1176393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908050"/>
            <a:ext cx="6825952" cy="5111750"/>
          </a:xfrm>
        </p:spPr>
        <p:txBody>
          <a:bodyPr/>
          <a:lstStyle/>
          <a:p>
            <a:pPr eaLnBrk="1" hangingPunct="1"/>
            <a:r>
              <a:rPr lang="es-ES" altLang="es-ES" dirty="0"/>
              <a:t>Especies de árboles incluyen magnolia </a:t>
            </a:r>
            <a:r>
              <a:rPr lang="es-ES" altLang="es-ES" i="1" dirty="0"/>
              <a:t>(Magnolia</a:t>
            </a:r>
            <a:r>
              <a:rPr lang="es-ES" altLang="es-ES" dirty="0"/>
              <a:t> spp.), tilo </a:t>
            </a:r>
            <a:r>
              <a:rPr lang="es-ES" altLang="es-ES" i="1" dirty="0"/>
              <a:t>(Tilia</a:t>
            </a:r>
            <a:r>
              <a:rPr lang="es-ES" altLang="es-ES" dirty="0"/>
              <a:t> spp.), Ginkgo </a:t>
            </a:r>
            <a:r>
              <a:rPr lang="es-ES" altLang="es-ES" i="1" dirty="0"/>
              <a:t>(Ginkgo biloba),</a:t>
            </a:r>
            <a:r>
              <a:rPr lang="es-ES" altLang="es-ES" dirty="0"/>
              <a:t> Negro Tupelo </a:t>
            </a:r>
            <a:r>
              <a:rPr lang="es-ES" altLang="es-ES" i="1" dirty="0"/>
              <a:t>(Nyssa sylvatica),</a:t>
            </a:r>
            <a:r>
              <a:rPr lang="es-ES" altLang="es-ES" dirty="0"/>
              <a:t> Amanecer de Redwood </a:t>
            </a:r>
            <a:r>
              <a:rPr lang="es-ES" altLang="es-ES" i="1" dirty="0"/>
              <a:t>(Metasequoia glyptostroboides),</a:t>
            </a:r>
            <a:r>
              <a:rPr lang="es-ES" altLang="es-ES" dirty="0"/>
              <a:t> Franklinia </a:t>
            </a:r>
            <a:r>
              <a:rPr lang="es-ES" altLang="es-ES" i="1" dirty="0"/>
              <a:t>(Franklinia alatamaha),</a:t>
            </a:r>
            <a:r>
              <a:rPr lang="es-ES" altLang="es-ES" dirty="0"/>
              <a:t> Hemlock oriental </a:t>
            </a:r>
            <a:r>
              <a:rPr lang="es-ES" altLang="es-ES" i="1" dirty="0"/>
              <a:t>(Tsuga canadensis),</a:t>
            </a:r>
            <a:r>
              <a:rPr lang="es-ES" altLang="es-ES" dirty="0"/>
              <a:t> diversos robles </a:t>
            </a:r>
            <a:r>
              <a:rPr lang="es-ES" altLang="es-ES" i="1" dirty="0"/>
              <a:t>(Quercus</a:t>
            </a:r>
            <a:r>
              <a:rPr lang="es-ES" altLang="es-ES" dirty="0"/>
              <a:t> spp.) y hayas </a:t>
            </a:r>
            <a:r>
              <a:rPr lang="es-ES" altLang="es-ES" i="1" dirty="0"/>
              <a:t>(Fagus</a:t>
            </a:r>
            <a:r>
              <a:rPr lang="es-ES" altLang="es-ES" dirty="0"/>
              <a:t> spp.). </a:t>
            </a:r>
          </a:p>
          <a:p>
            <a:pPr eaLnBrk="1" hangingPunct="1"/>
            <a:r>
              <a:rPr lang="es-ES" altLang="es-ES" dirty="0"/>
              <a:t>Otros árboles notables incluyen un arbol Pagoda  ('Pendula' Styphnolobium japonicum), Hiba (Thujopsis dolobrata), Katsura (Cercidiphyllum japonicum) y Sugi (Cryptomeria japonica). </a:t>
            </a:r>
          </a:p>
          <a:p>
            <a:pPr eaLnBrk="1" hangingPunct="1"/>
            <a:endParaRPr lang="es-ES" altLang="es-ES" dirty="0"/>
          </a:p>
        </p:txBody>
      </p:sp>
    </p:spTree>
    <p:extLst>
      <p:ext uri="{BB962C8B-B14F-4D97-AF65-F5344CB8AC3E}">
        <p14:creationId xmlns:p14="http://schemas.microsoft.com/office/powerpoint/2010/main" val="62593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476250"/>
            <a:ext cx="6681936" cy="5543550"/>
          </a:xfrm>
        </p:spPr>
        <p:txBody>
          <a:bodyPr/>
          <a:lstStyle/>
          <a:p>
            <a:pPr eaLnBrk="1" hangingPunct="1"/>
            <a:r>
              <a:rPr lang="es-ES" altLang="es-ES" dirty="0"/>
              <a:t>Los jardines incluyen  tejos </a:t>
            </a:r>
            <a:r>
              <a:rPr lang="es-ES" altLang="es-ES" i="1" dirty="0"/>
              <a:t>(Taxus baccata)</a:t>
            </a:r>
            <a:r>
              <a:rPr lang="es-ES" altLang="es-ES" dirty="0"/>
              <a:t> y enebros del Este </a:t>
            </a:r>
            <a:r>
              <a:rPr lang="es-ES" altLang="es-ES" i="1" dirty="0"/>
              <a:t>(Juniperus virginiana),</a:t>
            </a:r>
            <a:r>
              <a:rPr lang="es-ES" altLang="es-ES" dirty="0"/>
              <a:t> así como lo que se afirma que es la más grande de la secoya gigantes </a:t>
            </a:r>
            <a:r>
              <a:rPr lang="es-ES" altLang="es-ES" i="1" dirty="0"/>
              <a:t>(Sequoiadendron giganteum)</a:t>
            </a:r>
            <a:r>
              <a:rPr lang="es-ES" altLang="es-ES" dirty="0"/>
              <a:t> de la costa este, plantado en 1911, y en la actualidad mida alrededor de 30 m de altura.</a:t>
            </a:r>
          </a:p>
          <a:p>
            <a:pPr eaLnBrk="1" hangingPunct="1"/>
            <a:endParaRPr lang="es-ES" altLang="es-ES" dirty="0"/>
          </a:p>
        </p:txBody>
      </p:sp>
    </p:spTree>
    <p:extLst>
      <p:ext uri="{BB962C8B-B14F-4D97-AF65-F5344CB8AC3E}">
        <p14:creationId xmlns:p14="http://schemas.microsoft.com/office/powerpoint/2010/main" val="1455369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Rhode Island.-Blitebold.-rock-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065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Rhode Island.-Blithebold moon-g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292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Rhode Island.-Blithewold-01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4367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Rhode Island.-Blithewold_Mansion_-_Water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335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a:xfrm>
            <a:off x="914400" y="274638"/>
            <a:ext cx="7772400" cy="1498600"/>
          </a:xfrm>
        </p:spPr>
        <p:txBody>
          <a:bodyPr/>
          <a:lstStyle/>
          <a:p>
            <a:pPr eaLnBrk="1" hangingPunct="1"/>
            <a:r>
              <a:rPr lang="es-ES" altLang="es-ES" b="1" dirty="0"/>
              <a:t>RHODE ISLAND</a:t>
            </a:r>
            <a:br>
              <a:rPr lang="es-ES" altLang="es-ES" dirty="0"/>
            </a:br>
            <a:r>
              <a:rPr lang="es-ES" altLang="es-ES" dirty="0"/>
              <a:t>Animals Green Garden Topiary</a:t>
            </a:r>
          </a:p>
        </p:txBody>
      </p:sp>
      <p:sp>
        <p:nvSpPr>
          <p:cNvPr id="54275" name="2 Marcador de contenido"/>
          <p:cNvSpPr>
            <a:spLocks noGrp="1"/>
          </p:cNvSpPr>
          <p:nvPr>
            <p:ph sz="quarter" idx="1"/>
          </p:nvPr>
        </p:nvSpPr>
        <p:spPr>
          <a:xfrm>
            <a:off x="914400" y="1916113"/>
            <a:ext cx="7185992" cy="4681537"/>
          </a:xfrm>
        </p:spPr>
        <p:txBody>
          <a:bodyPr>
            <a:normAutofit lnSpcReduction="10000"/>
          </a:bodyPr>
          <a:lstStyle/>
          <a:p>
            <a:pPr eaLnBrk="1" hangingPunct="1"/>
            <a:r>
              <a:rPr lang="es-ES" altLang="es-ES" b="1" dirty="0"/>
              <a:t>The</a:t>
            </a:r>
            <a:r>
              <a:rPr lang="es-ES" altLang="es-ES" dirty="0"/>
              <a:t> Animals </a:t>
            </a:r>
            <a:r>
              <a:rPr lang="es-ES" altLang="es-ES" b="1" dirty="0"/>
              <a:t>Green Garden Topiary,</a:t>
            </a:r>
            <a:r>
              <a:rPr lang="es-ES" altLang="es-ES" dirty="0"/>
              <a:t> ubicado en Portsmouth, Rhode Island , es el más antiguo y jardín topiario del norte en los Estados Unidos. </a:t>
            </a:r>
          </a:p>
          <a:p>
            <a:pPr eaLnBrk="1" hangingPunct="1"/>
            <a:r>
              <a:rPr lang="es-ES" altLang="es-ES" dirty="0"/>
              <a:t>Tiene 28.000 m </a:t>
            </a:r>
            <a:r>
              <a:rPr lang="es-ES" altLang="es-ES" baseline="30000" dirty="0"/>
              <a:t>2</a:t>
            </a:r>
            <a:r>
              <a:rPr lang="es-ES" altLang="es-ES" dirty="0"/>
              <a:t> de superficie con vistas al la Bahía de Narragansett .</a:t>
            </a:r>
          </a:p>
          <a:p>
            <a:pPr eaLnBrk="1" hangingPunct="1"/>
            <a:r>
              <a:rPr lang="es-ES" altLang="es-ES" dirty="0"/>
              <a:t>Contiene una gran colección de topiarios incluyendo ochenta árboles esculpidos. </a:t>
            </a:r>
          </a:p>
          <a:p>
            <a:pPr eaLnBrk="1" hangingPunct="1"/>
            <a:r>
              <a:rPr lang="es-ES" altLang="es-ES" dirty="0"/>
              <a:t>Los favoritos incluyen los osos de peluche, un camello, una jirafa, un avestruz, un elefante y dos osos  esculpidos con ligustro de California,  tejo y boj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2741866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755651" y="1268413"/>
            <a:ext cx="7128718" cy="5329237"/>
          </a:xfrm>
        </p:spPr>
        <p:txBody>
          <a:bodyPr/>
          <a:lstStyle/>
          <a:p>
            <a:pPr eaLnBrk="1" hangingPunct="1"/>
            <a:r>
              <a:rPr lang="es-ES" altLang="es-ES" dirty="0"/>
              <a:t>También hay piñas, un unicornio, un reno, un perro y  un caballo con su jinete. </a:t>
            </a:r>
          </a:p>
          <a:p>
            <a:pPr eaLnBrk="1" hangingPunct="1"/>
            <a:r>
              <a:rPr lang="es-ES" altLang="es-ES" dirty="0"/>
              <a:t>Hay más de 35 arriates formal, caminos geométricos, rosales de jardín, parral, frutales y hortalizas y jardines de hierbas.</a:t>
            </a:r>
          </a:p>
          <a:p>
            <a:pPr eaLnBrk="1" hangingPunct="1"/>
            <a:r>
              <a:rPr lang="es-ES" altLang="es-ES" dirty="0"/>
              <a:t>Un invernadero es utilizado ampliamente para proporcionar plantas utilizadas en la finca.</a:t>
            </a:r>
          </a:p>
          <a:p>
            <a:pPr eaLnBrk="1" hangingPunct="1"/>
            <a:r>
              <a:rPr lang="es-ES" altLang="es-ES" dirty="0"/>
              <a:t>Una casa museo Victoria Brayton  de 1859 contiene una pequeña muestra de juguetes de niños  y el mobiliario original de la familia. </a:t>
            </a:r>
          </a:p>
          <a:p>
            <a:pPr eaLnBrk="1" hangingPunct="1"/>
            <a:endParaRPr lang="es-ES" altLang="es-ES" dirty="0"/>
          </a:p>
        </p:txBody>
      </p:sp>
    </p:spTree>
    <p:extLst>
      <p:ext uri="{BB962C8B-B14F-4D97-AF65-F5344CB8AC3E}">
        <p14:creationId xmlns:p14="http://schemas.microsoft.com/office/powerpoint/2010/main" val="26466038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549275"/>
            <a:ext cx="6969968" cy="5470525"/>
          </a:xfrm>
        </p:spPr>
        <p:txBody>
          <a:bodyPr/>
          <a:lstStyle/>
          <a:p>
            <a:r>
              <a:rPr lang="es-ES" altLang="es-ES" dirty="0"/>
              <a:t>Cintas para el premio de ganador de las dalias y las verduras, que datan de 1915, prenden en las paredes de la tienda de regalos. </a:t>
            </a:r>
          </a:p>
          <a:p>
            <a:r>
              <a:rPr lang="es-ES" altLang="es-ES" dirty="0"/>
              <a:t>La sociedad de la preservación de Condado de Newport la  mantiene.</a:t>
            </a:r>
          </a:p>
          <a:p>
            <a:r>
              <a:rPr lang="es-ES" altLang="es-ES" dirty="0"/>
              <a:t>Era jardinero José Carreiro, superintendente de la propiedad desde 1905 hasta 1945 que poco a poco se transformó en un museo de esculturas vivientes . </a:t>
            </a:r>
          </a:p>
          <a:p>
            <a:r>
              <a:rPr lang="es-ES" altLang="es-ES" dirty="0"/>
              <a:t>Carreiro fue contratado para diseñar y mantener jardines ornamentales y comestibles, como parte de una finca autosuficiente.</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163526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620713"/>
            <a:ext cx="6969968" cy="5399087"/>
          </a:xfrm>
        </p:spPr>
        <p:txBody>
          <a:bodyPr/>
          <a:lstStyle/>
          <a:p>
            <a:pPr eaLnBrk="1" hangingPunct="1"/>
            <a:r>
              <a:rPr lang="es-ES" altLang="es-ES" dirty="0"/>
              <a:t>Además de plantar árboles frutales, arriates de perennes, hierbas y huertas, Carreiro ha experimentado con algunos arbustos de rápido crecimiento de formas únicas. </a:t>
            </a:r>
          </a:p>
          <a:p>
            <a:pPr eaLnBrk="1" hangingPunct="1"/>
            <a:r>
              <a:rPr lang="es-ES" altLang="es-ES" dirty="0"/>
              <a:t>La primeras topiaries se iniciaron en el invernadero de la finca en 1912 . </a:t>
            </a:r>
          </a:p>
          <a:p>
            <a:pPr eaLnBrk="1" hangingPunct="1"/>
            <a:r>
              <a:rPr lang="es-ES" altLang="es-ES" dirty="0"/>
              <a:t>Sr. Brayton murió en 1939 y su hija Alice Brayton fijó su residencia en 1940. </a:t>
            </a:r>
          </a:p>
          <a:p>
            <a:pPr eaLnBrk="1" hangingPunct="1"/>
            <a:r>
              <a:rPr lang="es-ES" altLang="es-ES" dirty="0"/>
              <a:t>José Carreiro fue asistido por su hijo-en-ley, George Mendonca.</a:t>
            </a:r>
          </a:p>
          <a:p>
            <a:pPr eaLnBrk="1" hangingPunct="1"/>
            <a:r>
              <a:rPr lang="es-ES" altLang="es-ES" dirty="0"/>
              <a:t>Ambos jardineros fueron los responsables de la creación de las topiaries. </a:t>
            </a:r>
          </a:p>
          <a:p>
            <a:pPr eaLnBrk="1" hangingPunct="1"/>
            <a:endParaRPr lang="es-ES" altLang="es-ES" dirty="0"/>
          </a:p>
        </p:txBody>
      </p:sp>
    </p:spTree>
    <p:extLst>
      <p:ext uri="{BB962C8B-B14F-4D97-AF65-F5344CB8AC3E}">
        <p14:creationId xmlns:p14="http://schemas.microsoft.com/office/powerpoint/2010/main" val="40580326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549275"/>
            <a:ext cx="6969968" cy="5470525"/>
          </a:xfrm>
        </p:spPr>
        <p:txBody>
          <a:bodyPr/>
          <a:lstStyle/>
          <a:p>
            <a:pPr marL="0" indent="0" eaLnBrk="1" hangingPunct="1">
              <a:buFont typeface="Wingdings 2" pitchFamily="18" charset="2"/>
              <a:buNone/>
              <a:defRPr/>
            </a:pPr>
            <a:r>
              <a:rPr lang="es-ES" dirty="0"/>
              <a:t> </a:t>
            </a:r>
          </a:p>
          <a:p>
            <a:pPr eaLnBrk="1" hangingPunct="1">
              <a:defRPr/>
            </a:pPr>
            <a:r>
              <a:rPr lang="es-ES" dirty="0"/>
              <a:t>Mendonca, el hijo de un campesino cultivador y lechero, fue contratado para hacer reparaciones en el jardín Brayton después de que un huracán lo dañara en 1938. </a:t>
            </a:r>
          </a:p>
          <a:p>
            <a:pPr eaLnBrk="1" hangingPunct="1">
              <a:defRPr/>
            </a:pPr>
            <a:r>
              <a:rPr lang="es-ES" dirty="0"/>
              <a:t>Mendonca casó con la hija Carreiro, María, y juntos han vivido en el terreno con vistas a la bahía de Narragansett. George y María Mendonca murieron con  menos de un día de diferencia. María el 1 de febrero de 2011 y George en el 02 de febrero 2011 .</a:t>
            </a:r>
          </a:p>
          <a:p>
            <a:pPr eaLnBrk="1" hangingPunct="1">
              <a:defRPr/>
            </a:pPr>
            <a:endParaRPr lang="es-ES" dirty="0"/>
          </a:p>
          <a:p>
            <a:pPr eaLnBrk="1" hangingPunct="1">
              <a:defRPr/>
            </a:pPr>
            <a:endParaRPr lang="es-ES" dirty="0"/>
          </a:p>
        </p:txBody>
      </p:sp>
    </p:spTree>
    <p:extLst>
      <p:ext uri="{BB962C8B-B14F-4D97-AF65-F5344CB8AC3E}">
        <p14:creationId xmlns:p14="http://schemas.microsoft.com/office/powerpoint/2010/main" val="4593629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Rhode Island.-greenanimals-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14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Rhode Island.-Green animals.-w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5509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Rhode Island.-greenanimal.-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151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Rhode Island.-greenanimals.-w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8444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Rhode Island.-greenanimals.-w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875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Rhode Island.-greenanimals-w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1025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Rodhe Island.-Green_animals_topiary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1356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Rhode Island.-greenanimals-w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746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altLang="es-ES" sz="3600" dirty="0"/>
              <a:t>SEATTLE JAPANESE GARDEN</a:t>
            </a:r>
          </a:p>
        </p:txBody>
      </p:sp>
      <p:sp>
        <p:nvSpPr>
          <p:cNvPr id="67587" name="2 Marcador de contenido"/>
          <p:cNvSpPr>
            <a:spLocks noGrp="1"/>
          </p:cNvSpPr>
          <p:nvPr>
            <p:ph sz="quarter" idx="1"/>
          </p:nvPr>
        </p:nvSpPr>
        <p:spPr/>
        <p:txBody>
          <a:bodyPr/>
          <a:lstStyle/>
          <a:p>
            <a:pPr eaLnBrk="1" hangingPunct="1"/>
            <a:r>
              <a:rPr lang="es-ES" altLang="es-ES" dirty="0"/>
              <a:t>El </a:t>
            </a:r>
            <a:r>
              <a:rPr lang="es-ES" altLang="es-ES" b="1" dirty="0"/>
              <a:t>jardín japonés de Seattle</a:t>
            </a:r>
            <a:r>
              <a:rPr lang="es-ES" altLang="es-ES" dirty="0"/>
              <a:t> tiene 14.000 m² en Seattle, Washington , situado en la esquina suroeste de la Washington Park Arboretum a lo largo de Lake Washington Boulevard E. </a:t>
            </a:r>
          </a:p>
          <a:p>
            <a:pPr eaLnBrk="1" hangingPunct="1"/>
            <a:r>
              <a:rPr lang="es-ES" altLang="es-ES" dirty="0"/>
              <a:t>La decisión había sido tomada para incluir un jardín japonés en el Arboretum en 1937, pero se tardo 20 años en la recaudación de fondos para comenzar. </a:t>
            </a:r>
          </a:p>
          <a:p>
            <a:pPr eaLnBrk="1" hangingPunct="1"/>
            <a:r>
              <a:rPr lang="es-ES" altLang="es-ES" dirty="0"/>
              <a:t> Kiyoshi Inoshita Iida y Juki fueron nombrados como los diseñadores y completaron sus planes en 1959. </a:t>
            </a:r>
          </a:p>
        </p:txBody>
      </p:sp>
    </p:spTree>
    <p:extLst>
      <p:ext uri="{BB962C8B-B14F-4D97-AF65-F5344CB8AC3E}">
        <p14:creationId xmlns:p14="http://schemas.microsoft.com/office/powerpoint/2010/main" val="30928076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620713"/>
            <a:ext cx="6969968" cy="5399087"/>
          </a:xfrm>
        </p:spPr>
        <p:txBody>
          <a:bodyPr/>
          <a:lstStyle/>
          <a:p>
            <a:r>
              <a:rPr lang="es-ES" altLang="es-ES" dirty="0"/>
              <a:t>Lida selecciono a  William Yorozu como contratista principal para las plantas, Richard Yamasaki para el establecimiento de piedra, y Kei Ishimitsu de las estructuras.</a:t>
            </a:r>
          </a:p>
          <a:p>
            <a:r>
              <a:rPr lang="es-ES" altLang="es-ES" dirty="0"/>
              <a:t>La construcción se inició y se terminó al año siguiente, 1960. </a:t>
            </a:r>
          </a:p>
          <a:p>
            <a:r>
              <a:rPr lang="es-ES" altLang="es-ES" dirty="0"/>
              <a:t>La Casa de té del jardín, donada por la ciudad de Tokio en 1959, fue quemada por los vándalos en el año 1973 y reconstruida por Yasunori "Fred" Sugita en 1980 y 1981. </a:t>
            </a:r>
          </a:p>
          <a:p>
            <a:r>
              <a:rPr lang="es-ES" altLang="es-ES" dirty="0"/>
              <a:t>Durante 2001 y 2002, una renovación se llevó a cabo bajo la dirección de Koichi Kobayashi. </a:t>
            </a:r>
          </a:p>
          <a:p>
            <a:endParaRPr lang="es-ES" altLang="es-ES" dirty="0"/>
          </a:p>
          <a:p>
            <a:endParaRPr lang="es-ES" altLang="es-ES" dirty="0"/>
          </a:p>
        </p:txBody>
      </p:sp>
    </p:spTree>
    <p:extLst>
      <p:ext uri="{BB962C8B-B14F-4D97-AF65-F5344CB8AC3E}">
        <p14:creationId xmlns:p14="http://schemas.microsoft.com/office/powerpoint/2010/main" val="23149795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404813"/>
            <a:ext cx="6753944" cy="5761037"/>
          </a:xfrm>
        </p:spPr>
        <p:txBody>
          <a:bodyPr/>
          <a:lstStyle/>
          <a:p>
            <a:pPr eaLnBrk="1" hangingPunct="1"/>
            <a:r>
              <a:rPr lang="es-ES" altLang="es-ES" dirty="0"/>
              <a:t>En la ceremonia de bendición del jardín de 2 de marzo de 2008, Steve Garber, presidente de la Jardín Japonés del Consejo Consultivo y el japonés Mitsunori Namba Cónsul General rindieron homenaje al paisajista Yamasaki Richard, un residente de Seattle que murió 18 de febrero 2008. Yamasaki, nacido en 1921, en Medina, Washington, ayudó a construir el jardín en 1959 y 1960 y se mantuvo como asesor hasta 1988. </a:t>
            </a:r>
          </a:p>
          <a:p>
            <a:pPr eaLnBrk="1" hangingPunct="1"/>
            <a:r>
              <a:rPr lang="es-ES" altLang="es-ES" dirty="0"/>
              <a:t>Además de su trabajo en el jardín japonés, sus clientes incluyen el Nordstrom y las familias Boeing, Paul Allen y Bill Gates. </a:t>
            </a:r>
          </a:p>
          <a:p>
            <a:pPr eaLnBrk="1" hangingPunct="1"/>
            <a:endParaRPr lang="es-ES" altLang="es-ES" dirty="0"/>
          </a:p>
        </p:txBody>
      </p:sp>
    </p:spTree>
    <p:extLst>
      <p:ext uri="{BB962C8B-B14F-4D97-AF65-F5344CB8AC3E}">
        <p14:creationId xmlns:p14="http://schemas.microsoft.com/office/powerpoint/2010/main" val="18321304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76250"/>
            <a:ext cx="6969968" cy="5543550"/>
          </a:xfrm>
        </p:spPr>
        <p:txBody>
          <a:bodyPr/>
          <a:lstStyle/>
          <a:p>
            <a:pPr eaLnBrk="1" hangingPunct="1"/>
            <a:r>
              <a:rPr lang="es-ES" altLang="es-ES" dirty="0"/>
              <a:t>El jardín se cierra durante varios meses en invierno.</a:t>
            </a:r>
          </a:p>
          <a:p>
            <a:pPr eaLnBrk="1" hangingPunct="1"/>
            <a:r>
              <a:rPr lang="es-ES" altLang="es-ES" dirty="0"/>
              <a:t>El jardín está abierto al público desde el amanecer hasta el anochecer aproximadamente, dependiendo de la temporada. </a:t>
            </a:r>
          </a:p>
          <a:p>
            <a:pPr eaLnBrk="1" hangingPunct="1"/>
            <a:r>
              <a:rPr lang="es-ES" altLang="es-ES" dirty="0"/>
              <a:t>La entrada es gratuita para los niños menores de cinco años, $ 4,00 para los jóvenes, estudiantes, jubilados y discapacitados, y $ 6.00 para adultos.</a:t>
            </a:r>
          </a:p>
        </p:txBody>
      </p:sp>
    </p:spTree>
    <p:extLst>
      <p:ext uri="{BB962C8B-B14F-4D97-AF65-F5344CB8AC3E}">
        <p14:creationId xmlns:p14="http://schemas.microsoft.com/office/powerpoint/2010/main" val="32128386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Seattle_Japanes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3468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eattle Japanese 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6843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eattle Japanese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190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eattle Japanese 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8226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eattle.-Japanese Garden.-Miniature Pin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8832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eattle.-Japanese_Garden_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3865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eattle.-JapaneseGardenWi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7406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eattle Japanese Gardens.-.-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6800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eattle Japanese Gardens.-Trel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4340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eattle Japanese Gardens.-Turtle Briga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48797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eattle Japanese Gardens.-Turtle Island with Lilly Pa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0846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eattle Japanese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1951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eattle Japanese Strea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5939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eattle Japanese_Garden_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64247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eattle.-Japanese_Garden_-_Seattle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3877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eattle.-Japanese_Garden_-_Seattle_05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5896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eattle.--Japanese_Garden_-_Seattle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3596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eattle-Japanes-Gdn-turtles-40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4200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sz="2800" dirty="0"/>
              <a:t>SEATTLE.</a:t>
            </a:r>
            <a:br>
              <a:rPr lang="es-ES" b="1" dirty="0"/>
            </a:br>
            <a:r>
              <a:rPr lang="es-ES" dirty="0"/>
              <a:t>Washington Park Arboretum</a:t>
            </a:r>
          </a:p>
        </p:txBody>
      </p:sp>
      <p:sp>
        <p:nvSpPr>
          <p:cNvPr id="90115" name="2 Marcador de contenido"/>
          <p:cNvSpPr>
            <a:spLocks noGrp="1"/>
          </p:cNvSpPr>
          <p:nvPr>
            <p:ph sz="quarter" idx="1"/>
          </p:nvPr>
        </p:nvSpPr>
        <p:spPr>
          <a:xfrm>
            <a:off x="914400" y="2141734"/>
            <a:ext cx="6897960" cy="4536232"/>
          </a:xfrm>
        </p:spPr>
        <p:txBody>
          <a:bodyPr/>
          <a:lstStyle/>
          <a:p>
            <a:pPr eaLnBrk="1" hangingPunct="1"/>
            <a:r>
              <a:rPr lang="es-ES" altLang="es-ES" dirty="0"/>
              <a:t>El </a:t>
            </a:r>
            <a:r>
              <a:rPr lang="es-ES" altLang="es-ES" b="1" dirty="0"/>
              <a:t>Arboreto de Washington Park</a:t>
            </a:r>
            <a:r>
              <a:rPr lang="es-ES" altLang="es-ES" dirty="0"/>
              <a:t> es un arboreto de 0.8 kilómetros cuadrados de extensión, que alberga a más de 1,000 especies de plantas raras y nativas del estado de Washington. </a:t>
            </a:r>
          </a:p>
          <a:p>
            <a:pPr eaLnBrk="1" hangingPunct="1"/>
            <a:r>
              <a:rPr lang="es-ES" altLang="es-ES" dirty="0"/>
              <a:t>Su administración es el resultado del proyecto de colaboración entre la Universidad de Washington, el « Seattle Department of Parks and Recreation », y la asociación sin ánimo de lucro « Arboretum Foundation »</a:t>
            </a:r>
          </a:p>
          <a:p>
            <a:pPr eaLnBrk="1" hangingPunct="1"/>
            <a:r>
              <a:rPr lang="es-ES" altLang="es-ES" dirty="0"/>
              <a:t> </a:t>
            </a:r>
          </a:p>
        </p:txBody>
      </p:sp>
    </p:spTree>
    <p:extLst>
      <p:ext uri="{BB962C8B-B14F-4D97-AF65-F5344CB8AC3E}">
        <p14:creationId xmlns:p14="http://schemas.microsoft.com/office/powerpoint/2010/main" val="16129945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549275"/>
            <a:ext cx="7185992" cy="5470525"/>
          </a:xfrm>
        </p:spPr>
        <p:txBody>
          <a:bodyPr>
            <a:normAutofit lnSpcReduction="10000"/>
          </a:bodyPr>
          <a:lstStyle/>
          <a:p>
            <a:r>
              <a:rPr lang="es-ES" altLang="es-ES" dirty="0"/>
              <a:t>El Arboreto de Washington Park es miembro del North American Plant Collections Consortium (por su colección de ámbito nacional del género Ilex, con 47 taxones) y del BGCI.</a:t>
            </a:r>
          </a:p>
          <a:p>
            <a:r>
              <a:rPr lang="es-ES" altLang="es-ES" dirty="0"/>
              <a:t>El parque de Washington fue desarrollado en la tierra que había sido registrada por la « Puget Mill Company » para un periodo de sesenta años.</a:t>
            </a:r>
          </a:p>
          <a:p>
            <a:r>
              <a:rPr lang="es-ES" altLang="es-ES" dirty="0"/>
              <a:t> En 1920, la propiedad estuvo partida en dos. Los (0.8 kilómetros cuadrados) del este fueron desarrollados como Broadmoor Golf Club por un grupo de hombres de negocios entre los que se encontraba E.G. Ames, director general del Puget Mill.</a:t>
            </a:r>
          </a:p>
          <a:p>
            <a:endParaRPr lang="es-ES" altLang="es-ES" dirty="0"/>
          </a:p>
          <a:p>
            <a:endParaRPr lang="es-ES" altLang="es-ES" dirty="0"/>
          </a:p>
        </p:txBody>
      </p:sp>
    </p:spTree>
    <p:extLst>
      <p:ext uri="{BB962C8B-B14F-4D97-AF65-F5344CB8AC3E}">
        <p14:creationId xmlns:p14="http://schemas.microsoft.com/office/powerpoint/2010/main" val="38319955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611188" y="404813"/>
            <a:ext cx="7489204" cy="5761037"/>
          </a:xfrm>
        </p:spPr>
        <p:txBody>
          <a:bodyPr>
            <a:normAutofit fontScale="92500" lnSpcReduction="10000"/>
          </a:bodyPr>
          <a:lstStyle/>
          <a:p>
            <a:pPr eaLnBrk="1" hangingPunct="1"/>
            <a:r>
              <a:rPr lang="es-ES" altLang="es-ES" dirty="0"/>
              <a:t>Los  occidentales fueron donados a la ciudad, que desarrolló un parque y un arboreto en el lugar.</a:t>
            </a:r>
          </a:p>
          <a:p>
            <a:pPr eaLnBrk="1" hangingPunct="1"/>
            <a:r>
              <a:rPr lang="es-ES" altLang="es-ES" dirty="0"/>
              <a:t>El impacto potencial de los planes recientes a reacondicionar y ampliar la State Route 520 y substituir al Evergreen Point Floating Bridge,  ha despertado inquietudes entre los usuarios del parque y el personal del arboreto.</a:t>
            </a:r>
          </a:p>
          <a:p>
            <a:pPr eaLnBrk="1" hangingPunct="1"/>
            <a:r>
              <a:rPr lang="es-ES" altLang="es-ES" sz="4000" baseline="30000" dirty="0"/>
              <a:t>Como los miembros de la comunidad del arboreto notificaban en su carta colectiva al Washington State Department of Transportation, "Las plantas nativas, los humedales, y la fauna silvestre… serían afectados no sólo por la tierra que se tomaría sino por las sombras que se crearían por los nuevos caminos".</a:t>
            </a:r>
          </a:p>
          <a:p>
            <a:pPr eaLnBrk="1" hangingPunct="1"/>
            <a:endParaRPr lang="es-ES" altLang="es-ES" baseline="30000" dirty="0"/>
          </a:p>
          <a:p>
            <a:pPr eaLnBrk="1" hangingPunct="1"/>
            <a:r>
              <a:rPr lang="es-ES" altLang="es-ES" dirty="0"/>
              <a:t> </a:t>
            </a:r>
          </a:p>
        </p:txBody>
      </p:sp>
    </p:spTree>
    <p:extLst>
      <p:ext uri="{BB962C8B-B14F-4D97-AF65-F5344CB8AC3E}">
        <p14:creationId xmlns:p14="http://schemas.microsoft.com/office/powerpoint/2010/main" val="16850562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836613"/>
            <a:ext cx="6897960" cy="5183187"/>
          </a:xfrm>
        </p:spPr>
        <p:txBody>
          <a:bodyPr/>
          <a:lstStyle/>
          <a:p>
            <a:pPr eaLnBrk="1" hangingPunct="1"/>
            <a:r>
              <a:rPr lang="es-ES" altLang="es-ES" dirty="0"/>
              <a:t>Entre las alternativas propuestas se encuentra el "Arboretum Bypass Plan, "construyendo la nueva autopista elevada sobre la Unión Bay en un punto más al norte que el trazado actual.</a:t>
            </a:r>
          </a:p>
          <a:p>
            <a:pPr eaLnBrk="1" hangingPunct="1"/>
            <a:endParaRPr lang="es-ES" altLang="es-ES" dirty="0"/>
          </a:p>
        </p:txBody>
      </p:sp>
    </p:spTree>
    <p:extLst>
      <p:ext uri="{BB962C8B-B14F-4D97-AF65-F5344CB8AC3E}">
        <p14:creationId xmlns:p14="http://schemas.microsoft.com/office/powerpoint/2010/main" val="5946325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eattle.-Washington Park Arboret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4015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eattle.-Washington Park Arboretum.-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34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eattle.-Washington Park Arboretum.-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7523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eattle.-Washington Park Arboretum.-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6576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eattle.-Washington Park Arboretum.-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8781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eattle.-Washington Park Arboretum.-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8194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eattle.-Washington Park Arboretum.-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6669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sz="3100" dirty="0"/>
              <a:t>SOUTH CAROLINA</a:t>
            </a:r>
            <a:br>
              <a:rPr lang="es-ES" sz="3100" dirty="0"/>
            </a:br>
            <a:r>
              <a:rPr lang="es-ES" dirty="0"/>
              <a:t>Bellingrath Gardens </a:t>
            </a:r>
          </a:p>
        </p:txBody>
      </p:sp>
      <p:sp>
        <p:nvSpPr>
          <p:cNvPr id="101379" name="2 Marcador de contenido"/>
          <p:cNvSpPr>
            <a:spLocks noGrp="1"/>
          </p:cNvSpPr>
          <p:nvPr>
            <p:ph sz="quarter" idx="1"/>
          </p:nvPr>
        </p:nvSpPr>
        <p:spPr>
          <a:xfrm>
            <a:off x="914400" y="1447800"/>
            <a:ext cx="6969968" cy="5005388"/>
          </a:xfrm>
        </p:spPr>
        <p:txBody>
          <a:bodyPr>
            <a:normAutofit fontScale="92500"/>
          </a:bodyPr>
          <a:lstStyle/>
          <a:p>
            <a:pPr eaLnBrk="1" hangingPunct="1"/>
            <a:r>
              <a:rPr lang="es-ES" altLang="es-ES" b="1" dirty="0"/>
              <a:t>Jardines Bellingrath es un jardin botánico de </a:t>
            </a:r>
            <a:r>
              <a:rPr lang="es-ES" altLang="es-ES" dirty="0"/>
              <a:t>26 ha.  y la mansión ubicada en el Río Ave en Theodore , un suburbio de Mobile, Alabama .</a:t>
            </a:r>
          </a:p>
          <a:p>
            <a:pPr eaLnBrk="1" hangingPunct="1"/>
            <a:r>
              <a:rPr lang="es-ES" altLang="es-ES" dirty="0"/>
              <a:t>El sitio fue incluido en el Registro de Monumentos Alabama  el 14 de septiembre de 1977 y en el Registro Nacional de Lugares Históricos el 19 de octubre de 1982.</a:t>
            </a:r>
          </a:p>
          <a:p>
            <a:pPr eaLnBrk="1" hangingPunct="1"/>
            <a:r>
              <a:rPr lang="es-ES" altLang="es-ES" dirty="0"/>
              <a:t>Los jardines incluyen un jardín para bodas, un invernadero, un gran césped, un paseo por la naturaleza, un jardín oriental, un jardín de rosas, una capilla, la piscina de la sirena, Lago Espejo, una torre de observación, y un pabellón de río, donde se proporcionan cruceros fluviales a través del </a:t>
            </a:r>
            <a:r>
              <a:rPr lang="es-ES" altLang="es-ES" i="1" dirty="0"/>
              <a:t>Southern Belle</a:t>
            </a:r>
            <a:r>
              <a:rPr lang="es-ES" altLang="es-ES" dirty="0"/>
              <a:t> y el "Kingfisher.</a:t>
            </a:r>
          </a:p>
        </p:txBody>
      </p:sp>
    </p:spTree>
    <p:extLst>
      <p:ext uri="{BB962C8B-B14F-4D97-AF65-F5344CB8AC3E}">
        <p14:creationId xmlns:p14="http://schemas.microsoft.com/office/powerpoint/2010/main" val="23149810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692150"/>
            <a:ext cx="6969968" cy="5327650"/>
          </a:xfrm>
        </p:spPr>
        <p:txBody>
          <a:bodyPr>
            <a:normAutofit lnSpcReduction="10000"/>
          </a:bodyPr>
          <a:lstStyle/>
          <a:p>
            <a:r>
              <a:rPr lang="es-ES" altLang="es-ES" dirty="0"/>
              <a:t>El lago Espejo, una torre de observación, y un pabellón de río, donde se proporcionan cruceros fluviales a través del Southern Belle y el "Kingfisher.</a:t>
            </a:r>
          </a:p>
          <a:p>
            <a:r>
              <a:rPr lang="es-ES" altLang="es-ES" dirty="0"/>
              <a:t>Los paseos del jardín están compuestos de lajas que habían sido obtenidas a partir de las aceras de la ciudad vieja , en el que habían estado vigentes desde que llegaron como lastre en los buques de vela en la recogida de cargas de algodón para la molinos en Manchester , Inglaterra . </a:t>
            </a:r>
          </a:p>
          <a:p>
            <a:r>
              <a:rPr lang="es-ES" altLang="es-ES" dirty="0"/>
              <a:t>Los jardines cuentan con robles , camelias , azaleas , rosas y crisantemos durante todo el año.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3658789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899592" y="476672"/>
            <a:ext cx="7113984" cy="6381328"/>
          </a:xfrm>
        </p:spPr>
        <p:txBody>
          <a:bodyPr>
            <a:normAutofit lnSpcReduction="10000"/>
          </a:bodyPr>
          <a:lstStyle/>
          <a:p>
            <a:pPr eaLnBrk="1" hangingPunct="1"/>
            <a:r>
              <a:rPr lang="es-ES" altLang="es-ES" dirty="0"/>
              <a:t>Las plantas que aparecen en el invierno son los tulipanes , boca de dragón , pensamientos , col ornamental y col rizada , los narcisos , las amapolas , las primaveras , y muchas variedades de narcisos . </a:t>
            </a:r>
          </a:p>
          <a:p>
            <a:pPr eaLnBrk="1" hangingPunct="1"/>
            <a:r>
              <a:rPr lang="es-ES" altLang="es-ES" dirty="0"/>
              <a:t>Las plantas que aparecen en primavera son las más de 250.000 azaleas , hortensias , lirios de Pascua , impatiens , salvia , fucsia , y Pelargonium geranios. </a:t>
            </a:r>
          </a:p>
          <a:p>
            <a:r>
              <a:rPr lang="es-ES" altLang="es-ES" dirty="0"/>
              <a:t>Las plantas aparecen en el verano son los más de 2.000 rosas , allamandas , hibiscos , las plantas de cobre , begonias , pimientos ornamentales , buganvillas , caladios , coleus , vincas , y caléndulas</a:t>
            </a:r>
          </a:p>
          <a:p>
            <a:r>
              <a:rPr lang="es-ES" altLang="es-ES" dirty="0"/>
              <a:t>Las plantas aparecen en otoño son más de 8.000 m2 de  parterres, macetas y en cascada, crisantemos , hibiscus , y plantas de cobre </a:t>
            </a:r>
          </a:p>
          <a:p>
            <a:pPr eaLnBrk="1" hangingPunct="1"/>
            <a:endParaRPr lang="es-ES" altLang="es-ES" dirty="0"/>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24013701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ellingrath Mansion.-Mobile Alabam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1323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ellingrath Gardens.-U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5359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ellingrath Gardens.-m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0990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ellingrath Gardens.-Alabam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0137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ellingrath Gardens.-m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5480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ellingrath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6117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ellingrath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602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ellingrath Gardens.-19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9789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outh Carolina.-Bellingrath Garden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9327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Bellingrath 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0904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ellingrath Gardens.-8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2167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ellingrath Gardens.-7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23734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ellingrath Gardens.-9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87175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ellingrath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9573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ellingrath Gardens.-0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062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2 Imagen" descr="Bellingrath Gardens.-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4490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Bellingrath Gardens.-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03638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ellingrath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323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ellingrath Gardens.-5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23192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ellingrath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4631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ellingrath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7688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ellingrath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6678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ellingrath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48504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ellingrath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620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ellingrath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12232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ellingrath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9838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ellingrath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312237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2 Imagen" descr="Bellingrath Gardens.-Alabam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77396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ellingrath Gardens.-Alabam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0837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ellingrath Gardens.-Alabam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92540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ellingrath Gardens.-Alabam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9742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Bellingrath Gardens.-Alabam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71399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Bellingrath Gardens.-Alabam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2475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Bellingrath Gardens.-Alabam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2865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Bellingrath Gardens.-Alabam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1496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Bellingrath Gardens.-Alabam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74611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Bellingrath Gardens.-Alabama.-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3896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Bellingrath Gardens.-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63262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Bellingrath Gardens.-05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82847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Bellingrath Gardens.-Alabam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50870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Bellingrath_Garden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93055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Bellingrath Gardens.-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1795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Bellingrath Gardens.-ñ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9856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TotalTime>
  <Words>2270</Words>
  <Application>Microsoft Office PowerPoint</Application>
  <PresentationFormat>Presentación en pantalla (4:3)</PresentationFormat>
  <Paragraphs>170</Paragraphs>
  <Slides>139</Slides>
  <Notes>82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139</vt:i4>
      </vt:variant>
    </vt:vector>
  </HeadingPairs>
  <TitlesOfParts>
    <vt:vector size="144" baseType="lpstr">
      <vt:lpstr>Calibri</vt:lpstr>
      <vt:lpstr>Century Schoolbook</vt:lpstr>
      <vt:lpstr>Wingdings</vt:lpstr>
      <vt:lpstr>Wingdings 2</vt:lpstr>
      <vt:lpstr>Default Theme</vt:lpstr>
      <vt:lpstr>ESTADOS UNIDOS.-LA VUELTA AL MUNDO EN 885 JARDINES.-Shofu-su Japanese G.-Tyler Rose .-Blithebold Mansion G Arboretum.-Animals Green  Topiary.-Seattle Japanese .-Washington Park Arboretum</vt:lpstr>
      <vt:lpstr>PENNSYLVANIA.- Shofu-su Japanese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PENNSYLVANIA.- Tyler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RHODE ISLAND Blithebold Mansion Garden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RHODE ISLAND Animals Green Garden Topiary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SEATTLE JAPANESE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SEATTLE. Washington Park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 CAROLINA Bellingrath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2018-03-05T16:11:28Z</dcterms:modified>
</cp:coreProperties>
</file>