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366"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67" r:id="rId54"/>
    <p:sldId id="307" r:id="rId55"/>
    <p:sldId id="308" r:id="rId56"/>
    <p:sldId id="309"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E722D6-F59A-4AC4-88FB-2DCE08276554}"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B35DCD-2205-4DAA-9F93-13E275D6372F}" type="slidenum">
              <a:rPr lang="es-ES" smtClean="0"/>
              <a:t>‹Nº›</a:t>
            </a:fld>
            <a:endParaRPr lang="es-ES" dirty="0"/>
          </a:p>
        </p:txBody>
      </p:sp>
    </p:spTree>
    <p:extLst>
      <p:ext uri="{BB962C8B-B14F-4D97-AF65-F5344CB8AC3E}">
        <p14:creationId xmlns:p14="http://schemas.microsoft.com/office/powerpoint/2010/main" val="576734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990736-22DE-4A20-83F0-68CA31032DA7}"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78E45C-268A-4FFF-BF76-F4A28294C8DD}"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71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8701AF-983B-47DD-B5BB-93A9D465B3F3}"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72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CBC3A7-8089-4C8C-8252-116268A60BF0}"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73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5D586E-A5CD-416F-A562-CAED3686CBEB}"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74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7DB3FD-7C40-49A8-AFDF-6C55184D2EA7}"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52F284-1765-4C52-ABFA-9BBF0C352160}"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C48BB9-13B7-4865-98CF-645A71653D64}"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05FDFF-C25A-434D-8201-0A8E4D3C4211}"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5F488B-4E10-4DDB-845F-FA71073DC12C}"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E30CEFD-F4F0-4485-8CB2-5ABB12D444CD}"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8922A98-ED00-4487-A62D-BC5CE83B2FF9}"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2632EF-C036-4472-A983-8ADE4DB9B450}"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9A6021-BE29-4B74-B471-E8403D8C776E}"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475DFE-DDD3-48CE-BB79-F49AC18BFCD7}"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17F8B3F-263B-4700-B447-15D00B2A0C1E}"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78F57F8-70EB-4192-8B78-43CEDB48FE87}"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660BAE-F24F-427B-B060-87083FCF03DE}"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7655FB-8FC2-4B96-B732-4BB77B1A5D6E}"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9886F2-2002-4EF3-B7A7-84BAE875C6E0}"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39A23E-5149-4FDC-B136-765487081E70}"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A4208C-3EA4-442A-B0BF-2E670EC94B11}"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CAEBF4-04EB-4577-98C6-418046ED2B2E}"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5FB6BE-B937-4480-8E2B-2B85CC8F84C7}"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579E64-4EBD-4CC2-A068-C132AB04186E}"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D3D407-50F2-4E93-92CA-2ABDFC29CCED}"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1A3178-E5DC-460D-BB59-90FEED8A3C93}"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3EDAB2-1EF2-4BBB-B6B6-B1ACBB7403F9}"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E75A6D1-3DD7-43B9-B78C-5BD2527D8F81}"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F9D3538-1066-4973-82D5-664C1B2CAF9A}"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El Jardin del Prado</a:t>
            </a:r>
          </a:p>
        </p:txBody>
      </p:sp>
      <p:sp>
        <p:nvSpPr>
          <p:cNvPr id="4" name="3 Marcador de número de diapositiva"/>
          <p:cNvSpPr>
            <a:spLocks noGrp="1"/>
          </p:cNvSpPr>
          <p:nvPr>
            <p:ph type="sldNum" sz="quarter" idx="5"/>
          </p:nvPr>
        </p:nvSpPr>
        <p:spPr/>
        <p:txBody>
          <a:bodyPr/>
          <a:lstStyle/>
          <a:p>
            <a:pPr>
              <a:defRPr/>
            </a:pPr>
            <a:fld id="{41E9D9F0-6436-4AC9-B24D-619DB55DC3C9}"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Pabellón Tailandés</a:t>
            </a:r>
          </a:p>
        </p:txBody>
      </p:sp>
      <p:sp>
        <p:nvSpPr>
          <p:cNvPr id="4" name="3 Marcador de número de diapositiva"/>
          <p:cNvSpPr>
            <a:spLocks noGrp="1"/>
          </p:cNvSpPr>
          <p:nvPr>
            <p:ph type="sldNum" sz="quarter" idx="5"/>
          </p:nvPr>
        </p:nvSpPr>
        <p:spPr/>
        <p:txBody>
          <a:bodyPr/>
          <a:lstStyle/>
          <a:p>
            <a:pPr>
              <a:defRPr/>
            </a:pPr>
            <a:fld id="{1620BD36-C9BC-4022-AA2C-9FEB48F724BF}"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CB1E87-2189-45A4-8AA7-1BD3A0FDA618}"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8F97FA-68CB-4839-B10F-7AD603137BEE}"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1CB367-AF60-4EFE-8262-21C31E67B224}"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C9AD99-431A-43FE-8529-FF15C43329D2}"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00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E1964E-6252-4746-9AA7-6432A55B69C2}"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01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402C1C-4E51-40CA-AA39-6BA932BF9BAF}"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3DF422-4719-4102-9F4B-B328442CDD36}"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03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E1198B-6AB2-4061-B336-F58AF879447A}"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21BFCA-21E6-4C3A-9810-52BD102514C8}"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05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254BFF-080C-4A2E-A3C0-7367EECC6A7E}"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445CB7-FF2E-4FB7-ADEF-2D86256E89F8}"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28EA44-3DB0-4637-AA15-158F515B4714}"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A17F8B-88B5-4647-BCA2-D41CE3E11B8E}"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a:t>
            </a:r>
          </a:p>
        </p:txBody>
      </p:sp>
      <p:sp>
        <p:nvSpPr>
          <p:cNvPr id="4" name="3 Marcador de número de diapositiva"/>
          <p:cNvSpPr>
            <a:spLocks noGrp="1"/>
          </p:cNvSpPr>
          <p:nvPr>
            <p:ph type="sldNum" sz="quarter" idx="5"/>
          </p:nvPr>
        </p:nvSpPr>
        <p:spPr/>
        <p:txBody>
          <a:bodyPr/>
          <a:lstStyle/>
          <a:p>
            <a:pPr>
              <a:defRPr/>
            </a:pPr>
            <a:fld id="{DE4B3D38-FAE8-4C8E-BB15-31C08EB5F034}"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a:t>
            </a:r>
          </a:p>
          <a:p>
            <a:endParaRPr lang="es-ES" altLang="es-ES" dirty="0"/>
          </a:p>
        </p:txBody>
      </p:sp>
      <p:sp>
        <p:nvSpPr>
          <p:cNvPr id="4" name="3 Marcador de número de diapositiva"/>
          <p:cNvSpPr>
            <a:spLocks noGrp="1"/>
          </p:cNvSpPr>
          <p:nvPr>
            <p:ph type="sldNum" sz="quarter" idx="5"/>
          </p:nvPr>
        </p:nvSpPr>
        <p:spPr/>
        <p:txBody>
          <a:bodyPr/>
          <a:lstStyle/>
          <a:p>
            <a:pPr>
              <a:defRPr/>
            </a:pPr>
            <a:fld id="{D68F850C-9923-4CD0-AB56-2B4E963BB38A}"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a:t>
            </a:r>
          </a:p>
          <a:p>
            <a:endParaRPr lang="es-ES" altLang="es-ES" dirty="0"/>
          </a:p>
        </p:txBody>
      </p:sp>
      <p:sp>
        <p:nvSpPr>
          <p:cNvPr id="4" name="3 Marcador de número de diapositiva"/>
          <p:cNvSpPr>
            <a:spLocks noGrp="1"/>
          </p:cNvSpPr>
          <p:nvPr>
            <p:ph type="sldNum" sz="quarter" idx="5"/>
          </p:nvPr>
        </p:nvSpPr>
        <p:spPr/>
        <p:txBody>
          <a:bodyPr/>
          <a:lstStyle/>
          <a:p>
            <a:pPr>
              <a:defRPr/>
            </a:pPr>
            <a:fld id="{DF9020BF-935E-4338-AD3F-3A4D1D44B6F1}"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a:t>
            </a:r>
          </a:p>
          <a:p>
            <a:endParaRPr lang="es-ES" altLang="es-ES" dirty="0"/>
          </a:p>
        </p:txBody>
      </p:sp>
      <p:sp>
        <p:nvSpPr>
          <p:cNvPr id="4" name="3 Marcador de número de diapositiva"/>
          <p:cNvSpPr>
            <a:spLocks noGrp="1"/>
          </p:cNvSpPr>
          <p:nvPr>
            <p:ph type="sldNum" sz="quarter" idx="5"/>
          </p:nvPr>
        </p:nvSpPr>
        <p:spPr/>
        <p:txBody>
          <a:bodyPr/>
          <a:lstStyle/>
          <a:p>
            <a:pPr>
              <a:defRPr/>
            </a:pPr>
            <a:fld id="{63585456-3ABD-4321-88CA-BF6B3FDEBEFE}"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F0095895-1D93-4419-AB5C-76FF6A09E735}"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 Washington Oaks State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D54801FA-CB9F-478C-8751-9F77217A3AEB}"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 State Gardens</a:t>
            </a:r>
          </a:p>
          <a:p>
            <a:endParaRPr lang="es-ES" altLang="es-ES" dirty="0"/>
          </a:p>
          <a:p>
            <a:endParaRPr lang="es-ES" altLang="es-ES" dirty="0"/>
          </a:p>
        </p:txBody>
      </p:sp>
      <p:sp>
        <p:nvSpPr>
          <p:cNvPr id="4" name="3 Marcador de número de diapositiva"/>
          <p:cNvSpPr>
            <a:spLocks noGrp="1"/>
          </p:cNvSpPr>
          <p:nvPr>
            <p:ph type="sldNum" sz="quarter" idx="5"/>
          </p:nvPr>
        </p:nvSpPr>
        <p:spPr/>
        <p:txBody>
          <a:bodyPr/>
          <a:lstStyle/>
          <a:p>
            <a:pPr>
              <a:defRPr/>
            </a:pPr>
            <a:fld id="{C0B2153C-4ABE-4962-BB3F-9D7690CB3B55}"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 State Gardens</a:t>
            </a:r>
          </a:p>
          <a:p>
            <a:endParaRPr lang="es-ES" altLang="es-ES" dirty="0"/>
          </a:p>
          <a:p>
            <a:endParaRPr lang="es-ES" altLang="es-ES" dirty="0"/>
          </a:p>
        </p:txBody>
      </p:sp>
      <p:sp>
        <p:nvSpPr>
          <p:cNvPr id="4" name="3 Marcador de número de diapositiva"/>
          <p:cNvSpPr>
            <a:spLocks noGrp="1"/>
          </p:cNvSpPr>
          <p:nvPr>
            <p:ph type="sldNum" sz="quarter" idx="5"/>
          </p:nvPr>
        </p:nvSpPr>
        <p:spPr/>
        <p:txBody>
          <a:bodyPr/>
          <a:lstStyle/>
          <a:p>
            <a:pPr>
              <a:defRPr/>
            </a:pPr>
            <a:fld id="{D62BE299-1DC3-4C77-B65B-F5F9D7DEEC3D}"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 State Gardens</a:t>
            </a:r>
          </a:p>
          <a:p>
            <a:endParaRPr lang="es-ES" altLang="es-ES" dirty="0"/>
          </a:p>
          <a:p>
            <a:endParaRPr lang="es-ES" altLang="es-ES" dirty="0"/>
          </a:p>
        </p:txBody>
      </p:sp>
      <p:sp>
        <p:nvSpPr>
          <p:cNvPr id="4" name="3 Marcador de número de diapositiva"/>
          <p:cNvSpPr>
            <a:spLocks noGrp="1"/>
          </p:cNvSpPr>
          <p:nvPr>
            <p:ph type="sldNum" sz="quarter" idx="5"/>
          </p:nvPr>
        </p:nvSpPr>
        <p:spPr/>
        <p:txBody>
          <a:bodyPr/>
          <a:lstStyle/>
          <a:p>
            <a:pPr>
              <a:defRPr/>
            </a:pPr>
            <a:fld id="{FC9DFA63-9C07-4C77-A089-F838ABDAEA8C}"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 State Gardens</a:t>
            </a:r>
          </a:p>
          <a:p>
            <a:r>
              <a:rPr lang="es-ES" altLang="es-ES" dirty="0"/>
              <a:t>Washington Oaks State Gardens</a:t>
            </a:r>
          </a:p>
          <a:p>
            <a:endParaRPr lang="es-ES" altLang="es-ES" dirty="0"/>
          </a:p>
          <a:p>
            <a:endParaRPr lang="es-ES" altLang="es-ES" dirty="0"/>
          </a:p>
          <a:p>
            <a:endParaRPr lang="es-ES" altLang="es-ES" dirty="0"/>
          </a:p>
        </p:txBody>
      </p:sp>
      <p:sp>
        <p:nvSpPr>
          <p:cNvPr id="4" name="3 Marcador de número de diapositiva"/>
          <p:cNvSpPr>
            <a:spLocks noGrp="1"/>
          </p:cNvSpPr>
          <p:nvPr>
            <p:ph type="sldNum" sz="quarter" idx="5"/>
          </p:nvPr>
        </p:nvSpPr>
        <p:spPr/>
        <p:txBody>
          <a:bodyPr/>
          <a:lstStyle/>
          <a:p>
            <a:pPr>
              <a:defRPr/>
            </a:pPr>
            <a:fld id="{776AC3C1-0009-4A8F-997C-D95E0157DE2B}"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 State Gardens</a:t>
            </a:r>
          </a:p>
          <a:p>
            <a:endParaRPr lang="es-ES" altLang="es-ES" dirty="0"/>
          </a:p>
          <a:p>
            <a:endParaRPr lang="es-ES" altLang="es-ES" dirty="0"/>
          </a:p>
        </p:txBody>
      </p:sp>
      <p:sp>
        <p:nvSpPr>
          <p:cNvPr id="4" name="3 Marcador de número de diapositiva"/>
          <p:cNvSpPr>
            <a:spLocks noGrp="1"/>
          </p:cNvSpPr>
          <p:nvPr>
            <p:ph type="sldNum" sz="quarter" idx="5"/>
          </p:nvPr>
        </p:nvSpPr>
        <p:spPr/>
        <p:txBody>
          <a:bodyPr/>
          <a:lstStyle/>
          <a:p>
            <a:pPr>
              <a:defRPr/>
            </a:pPr>
            <a:fld id="{7BFBD2EE-1224-44E3-BBED-0042AC5533FE}"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 State Gardens</a:t>
            </a:r>
          </a:p>
          <a:p>
            <a:endParaRPr lang="es-ES" altLang="es-ES" dirty="0"/>
          </a:p>
          <a:p>
            <a:endParaRPr lang="es-ES" altLang="es-ES" dirty="0"/>
          </a:p>
        </p:txBody>
      </p:sp>
      <p:sp>
        <p:nvSpPr>
          <p:cNvPr id="4" name="3 Marcador de número de diapositiva"/>
          <p:cNvSpPr>
            <a:spLocks noGrp="1"/>
          </p:cNvSpPr>
          <p:nvPr>
            <p:ph type="sldNum" sz="quarter" idx="5"/>
          </p:nvPr>
        </p:nvSpPr>
        <p:spPr/>
        <p:txBody>
          <a:bodyPr/>
          <a:lstStyle/>
          <a:p>
            <a:pPr>
              <a:defRPr/>
            </a:pPr>
            <a:fld id="{F2ED36F3-EBB2-4A6F-A901-5FF690663FD8}"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 State Gardens</a:t>
            </a:r>
          </a:p>
          <a:p>
            <a:endParaRPr lang="es-ES" altLang="es-ES" dirty="0"/>
          </a:p>
          <a:p>
            <a:r>
              <a:rPr lang="es-ES" altLang="es-ES" dirty="0"/>
              <a:t>GAZEBO</a:t>
            </a:r>
          </a:p>
        </p:txBody>
      </p:sp>
      <p:sp>
        <p:nvSpPr>
          <p:cNvPr id="4" name="3 Marcador de número de diapositiva"/>
          <p:cNvSpPr>
            <a:spLocks noGrp="1"/>
          </p:cNvSpPr>
          <p:nvPr>
            <p:ph type="sldNum" sz="quarter" idx="5"/>
          </p:nvPr>
        </p:nvSpPr>
        <p:spPr/>
        <p:txBody>
          <a:bodyPr/>
          <a:lstStyle/>
          <a:p>
            <a:pPr>
              <a:defRPr/>
            </a:pPr>
            <a:fld id="{64CF67E8-5836-4BED-841D-B33880C0945F}"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 State Gardens</a:t>
            </a:r>
          </a:p>
          <a:p>
            <a:endParaRPr lang="es-ES" altLang="es-ES" dirty="0"/>
          </a:p>
          <a:p>
            <a:endParaRPr lang="es-ES" altLang="es-ES" dirty="0"/>
          </a:p>
        </p:txBody>
      </p:sp>
      <p:sp>
        <p:nvSpPr>
          <p:cNvPr id="4" name="3 Marcador de número de diapositiva"/>
          <p:cNvSpPr>
            <a:spLocks noGrp="1"/>
          </p:cNvSpPr>
          <p:nvPr>
            <p:ph type="sldNum" sz="quarter" idx="5"/>
          </p:nvPr>
        </p:nvSpPr>
        <p:spPr/>
        <p:txBody>
          <a:bodyPr/>
          <a:lstStyle/>
          <a:p>
            <a:pPr>
              <a:defRPr/>
            </a:pPr>
            <a:fld id="{2B9E9395-38E1-490E-B04E-2F83DFA73E10}"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 State Gardens</a:t>
            </a:r>
          </a:p>
          <a:p>
            <a:endParaRPr lang="es-ES" altLang="es-ES" dirty="0"/>
          </a:p>
          <a:p>
            <a:endParaRPr lang="es-ES" altLang="es-ES" dirty="0"/>
          </a:p>
        </p:txBody>
      </p:sp>
      <p:sp>
        <p:nvSpPr>
          <p:cNvPr id="4" name="3 Marcador de número de diapositiva"/>
          <p:cNvSpPr>
            <a:spLocks noGrp="1"/>
          </p:cNvSpPr>
          <p:nvPr>
            <p:ph type="sldNum" sz="quarter" idx="5"/>
          </p:nvPr>
        </p:nvSpPr>
        <p:spPr/>
        <p:txBody>
          <a:bodyPr/>
          <a:lstStyle/>
          <a:p>
            <a:pPr>
              <a:defRPr/>
            </a:pPr>
            <a:fld id="{A30CFBC4-EA20-469F-993F-C21796761E91}"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 State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60FAE8F3-9A3C-4422-9731-3ECC0DAF0CDD}"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 State Gardens..Tillantia usneoides.-Spanish Moss</a:t>
            </a:r>
          </a:p>
          <a:p>
            <a:endParaRPr lang="es-ES" altLang="es-ES" dirty="0"/>
          </a:p>
          <a:p>
            <a:endParaRPr lang="es-ES" altLang="es-ES" dirty="0"/>
          </a:p>
        </p:txBody>
      </p:sp>
      <p:sp>
        <p:nvSpPr>
          <p:cNvPr id="4" name="3 Marcador de número de diapositiva"/>
          <p:cNvSpPr>
            <a:spLocks noGrp="1"/>
          </p:cNvSpPr>
          <p:nvPr>
            <p:ph type="sldNum" sz="quarter" idx="5"/>
          </p:nvPr>
        </p:nvSpPr>
        <p:spPr/>
        <p:txBody>
          <a:bodyPr/>
          <a:lstStyle/>
          <a:p>
            <a:pPr>
              <a:defRPr/>
            </a:pPr>
            <a:fld id="{1FAC2793-50B2-4586-8ADA-6B731870DBC9}"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 State Gardens</a:t>
            </a:r>
          </a:p>
          <a:p>
            <a:endParaRPr lang="es-ES" altLang="es-ES" dirty="0"/>
          </a:p>
          <a:p>
            <a:endParaRPr lang="es-ES" altLang="es-ES" dirty="0"/>
          </a:p>
        </p:txBody>
      </p:sp>
      <p:sp>
        <p:nvSpPr>
          <p:cNvPr id="4" name="3 Marcador de número de diapositiva"/>
          <p:cNvSpPr>
            <a:spLocks noGrp="1"/>
          </p:cNvSpPr>
          <p:nvPr>
            <p:ph type="sldNum" sz="quarter" idx="5"/>
          </p:nvPr>
        </p:nvSpPr>
        <p:spPr/>
        <p:txBody>
          <a:bodyPr/>
          <a:lstStyle/>
          <a:p>
            <a:pPr>
              <a:defRPr/>
            </a:pPr>
            <a:fld id="{A0A64C44-B736-499B-99D4-BDA3B5CB1118}"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 State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DA314DCE-14DA-4647-B2F2-80DB909E0087}"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Washington Oaks State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E8D9C8F5-2710-46A8-8C5A-624A9D2E70FF}" type="slidenum">
              <a:rPr lang="es-ES">
                <a:solidFill>
                  <a:prstClr val="black"/>
                </a:solidFill>
              </a:rPr>
              <a:pPr>
                <a:defRPr/>
              </a:pPr>
              <a:t>111</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upload.wikimedia.org/wikipedia/commons/0/01/Washington_Oaks_State_Gardens.jpg"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7.xml.rels><?xml version="1.0" encoding="UTF-8" standalone="yes"?>
<Relationships xmlns="http://schemas.openxmlformats.org/package/2006/relationships"><Relationship Id="rId3" Type="http://schemas.openxmlformats.org/officeDocument/2006/relationships/hyperlink" Target="http://upload.wikimedia.org/wikipedia/commons/a/a7/Washington_Oaks_State_Gardens_2.jpg"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upload.wikimedia.org/wikipedia/commons/6/60/Washington_Oaks_State_Gardens_4.jpg"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upload.wikimedia.org/wikipedia/commons/d/d9/Thai_pavilion.jpg"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5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upload.wikimedia.org/wikipedia/commons/b/b4/Olbrich_rockgarden1.jpg" TargetMode="Externa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hyperlink" Target="http://upload.wikimedia.org/wikipedia/commons/4/46/Olbrich_sunkengarden1.jpg"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60.xml.rels><?xml version="1.0" encoding="UTF-8" standalone="yes"?>
<Relationships xmlns="http://schemas.openxmlformats.org/package/2006/relationships"><Relationship Id="rId3" Type="http://schemas.openxmlformats.org/officeDocument/2006/relationships/hyperlink" Target="http://upload.wikimedia.org/wikipedia/commons/2/27/Olbrich_meadow1.jpg"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61.xml.rels><?xml version="1.0" encoding="UTF-8" standalone="yes"?>
<Relationships xmlns="http://schemas.openxmlformats.org/package/2006/relationships"><Relationship Id="rId3" Type="http://schemas.openxmlformats.org/officeDocument/2006/relationships/hyperlink" Target="http://upload.wikimedia.org/wikipedia/commons/1/11/Olbrich_thai_elephant1.jpg"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6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476672"/>
            <a:ext cx="6172200" cy="3744416"/>
          </a:xfrm>
        </p:spPr>
        <p:txBody>
          <a:bodyPr>
            <a:normAutofit fontScale="90000"/>
          </a:bodyPr>
          <a:lstStyle/>
          <a:p>
            <a:r>
              <a:rPr lang="es-ES" sz="3600" dirty="0"/>
              <a:t>ESTADOS UNIDOS.-LA VUELTA AL MUNDO EN 385 JARDINES.-</a:t>
            </a:r>
            <a:r>
              <a:rPr lang="es-ES" sz="3100" dirty="0"/>
              <a:t>.-Kubota Gardens.-Meridian Hill Park.-</a:t>
            </a:r>
            <a:r>
              <a:rPr lang="en-US" sz="3100" dirty="0"/>
              <a:t>Washington Oaks State Park .-Green Bay Botanical .-Olbrich Botanical.-Elizabeth Hubert Malott Japanese.-</a:t>
            </a:r>
            <a:endParaRPr lang="es-ES" dirty="0"/>
          </a:p>
        </p:txBody>
      </p:sp>
      <p:sp>
        <p:nvSpPr>
          <p:cNvPr id="3" name="2 Subtítulo"/>
          <p:cNvSpPr>
            <a:spLocks noGrp="1"/>
          </p:cNvSpPr>
          <p:nvPr>
            <p:ph type="subTitle" idx="1"/>
          </p:nvPr>
        </p:nvSpPr>
        <p:spPr>
          <a:xfrm>
            <a:off x="2699792" y="4653136"/>
            <a:ext cx="4824536"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914400" y="274638"/>
            <a:ext cx="7772400" cy="850900"/>
          </a:xfrm>
        </p:spPr>
        <p:txBody>
          <a:bodyPr/>
          <a:lstStyle/>
          <a:p>
            <a:pPr eaLnBrk="1" fontAlgn="auto" hangingPunct="1">
              <a:spcAft>
                <a:spcPts val="0"/>
              </a:spcAft>
              <a:defRPr/>
            </a:pPr>
            <a:r>
              <a:rPr lang="es-ES" dirty="0"/>
              <a:t>WASHINGTON.-Kubota Gardens</a:t>
            </a:r>
          </a:p>
        </p:txBody>
      </p:sp>
      <p:sp>
        <p:nvSpPr>
          <p:cNvPr id="7171" name="2 Marcador de contenido"/>
          <p:cNvSpPr>
            <a:spLocks noGrp="1"/>
          </p:cNvSpPr>
          <p:nvPr>
            <p:ph sz="quarter" idx="1"/>
          </p:nvPr>
        </p:nvSpPr>
        <p:spPr>
          <a:xfrm>
            <a:off x="914400" y="1341438"/>
            <a:ext cx="7113984" cy="5183906"/>
          </a:xfrm>
        </p:spPr>
        <p:txBody>
          <a:bodyPr>
            <a:normAutofit fontScale="92500"/>
          </a:bodyPr>
          <a:lstStyle/>
          <a:p>
            <a:pPr marL="274320" indent="-274320" eaLnBrk="1" fontAlgn="auto" hangingPunct="1">
              <a:spcAft>
                <a:spcPts val="0"/>
              </a:spcAft>
              <a:buFont typeface="Wingdings"/>
              <a:buChar char=""/>
              <a:defRPr/>
            </a:pPr>
            <a:r>
              <a:rPr lang="es-ES" b="1" dirty="0"/>
              <a:t>Kubota Garden</a:t>
            </a:r>
            <a:r>
              <a:rPr lang="es-ES" dirty="0"/>
              <a:t> es un jardín japonés de 81.000 m² en la playa de Rainier barrio de Seattle, Washington . </a:t>
            </a:r>
            <a:endParaRPr lang="es-ES" baseline="30000" dirty="0"/>
          </a:p>
          <a:p>
            <a:pPr marL="274320" indent="-274320" eaLnBrk="1" fontAlgn="auto" hangingPunct="1">
              <a:spcAft>
                <a:spcPts val="0"/>
              </a:spcAft>
              <a:buFont typeface="Wingdings"/>
              <a:buChar char=""/>
              <a:defRPr/>
            </a:pPr>
            <a:r>
              <a:rPr lang="es-ES" dirty="0"/>
              <a:t>Un parque público desde 1987, que se inició en 1927 por Fujitaro Kubota, un japonés emigrante. </a:t>
            </a:r>
          </a:p>
          <a:p>
            <a:pPr marL="274320" indent="-274320" eaLnBrk="1" fontAlgn="auto" hangingPunct="1">
              <a:spcAft>
                <a:spcPts val="0"/>
              </a:spcAft>
              <a:buFont typeface="Wingdings"/>
              <a:buChar char=""/>
              <a:defRPr/>
            </a:pPr>
            <a:r>
              <a:rPr lang="es-ES" dirty="0"/>
              <a:t>Hoy en día, se mantiene como un parque público por el Departamento de Seattle de Parques y Recreación y la Fundación Jardín Kubota.</a:t>
            </a:r>
          </a:p>
          <a:p>
            <a:pPr marL="274320" indent="-274320" eaLnBrk="1" fontAlgn="auto" hangingPunct="1">
              <a:spcAft>
                <a:spcPts val="0"/>
              </a:spcAft>
              <a:buFont typeface="Wingdings"/>
              <a:buChar char=""/>
              <a:defRPr/>
            </a:pPr>
            <a:r>
              <a:rPr lang="es-ES" dirty="0"/>
              <a:t>Fujitaro Kubota emigro de Shikoku , Japón en 1907 y estableció la compañía de jardinería Kubota en 1923.</a:t>
            </a:r>
          </a:p>
          <a:p>
            <a:pPr marL="274320" indent="-274320" eaLnBrk="1" fontAlgn="auto" hangingPunct="1">
              <a:spcAft>
                <a:spcPts val="0"/>
              </a:spcAft>
              <a:buFont typeface="Wingdings"/>
              <a:buChar char=""/>
              <a:defRPr/>
            </a:pPr>
            <a:r>
              <a:rPr lang="es-ES" dirty="0"/>
              <a:t>Sus proyectos  incluían el jardín de la Universidad de Seattle y el jardín japonés en Bloedel Reserve en Bainbridge Island.</a:t>
            </a:r>
          </a:p>
        </p:txBody>
      </p:sp>
    </p:spTree>
    <p:extLst>
      <p:ext uri="{BB962C8B-B14F-4D97-AF65-F5344CB8AC3E}">
        <p14:creationId xmlns:p14="http://schemas.microsoft.com/office/powerpoint/2010/main" val="3297181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6969968" cy="5976069"/>
          </a:xfrm>
        </p:spPr>
        <p:txBody>
          <a:bodyPr>
            <a:normAutofit lnSpcReduction="10000"/>
          </a:bodyPr>
          <a:lstStyle/>
          <a:p>
            <a:pPr marL="274320" indent="-274320" eaLnBrk="1" fontAlgn="auto" hangingPunct="1">
              <a:spcAft>
                <a:spcPts val="0"/>
              </a:spcAft>
              <a:buFont typeface="Wingdings"/>
              <a:buChar char=""/>
              <a:defRPr/>
            </a:pPr>
            <a:r>
              <a:rPr lang="es-ES" dirty="0"/>
              <a:t>En 1927, compró 20.000 m </a:t>
            </a:r>
            <a:r>
              <a:rPr lang="es-ES" baseline="30000" dirty="0"/>
              <a:t>2</a:t>
            </a:r>
            <a:r>
              <a:rPr lang="es-ES" dirty="0"/>
              <a:t> de zona pantanosa en Rainier Beach para iniciar el jardín y en 1930 aumentó el tamaño del jardín en 120.000 m </a:t>
            </a:r>
            <a:r>
              <a:rPr lang="es-ES" baseline="30000" dirty="0"/>
              <a:t>2.</a:t>
            </a:r>
          </a:p>
          <a:p>
            <a:pPr marL="274320" indent="-274320" eaLnBrk="1" fontAlgn="auto" hangingPunct="1">
              <a:spcAft>
                <a:spcPts val="0"/>
              </a:spcAft>
              <a:buFont typeface="Wingdings"/>
              <a:buChar char=""/>
              <a:defRPr/>
            </a:pPr>
            <a:r>
              <a:rPr lang="es-ES" dirty="0"/>
              <a:t>El Jardin Kubota sirvió como centro cultural para la comunidad japonesa en Seattle, así como un hogar y oficina  para su negocio. </a:t>
            </a:r>
          </a:p>
          <a:p>
            <a:pPr marL="274320" indent="-274320" eaLnBrk="1" fontAlgn="auto" hangingPunct="1">
              <a:spcAft>
                <a:spcPts val="0"/>
              </a:spcAft>
              <a:buFont typeface="Wingdings"/>
              <a:buChar char=""/>
              <a:defRPr/>
            </a:pPr>
            <a:r>
              <a:rPr lang="es-ES" dirty="0"/>
              <a:t>Durante la Segunda Guerra Mundial , el jardín fue abandonado durante cuatro años cuando Kubota y su familia fueron internados en el campo Minidoka en Idaho.</a:t>
            </a:r>
          </a:p>
          <a:p>
            <a:pPr marL="274320" indent="-274320" eaLnBrk="1" fontAlgn="auto" hangingPunct="1">
              <a:spcAft>
                <a:spcPts val="0"/>
              </a:spcAft>
              <a:buFont typeface="Wingdings"/>
              <a:buChar char=""/>
              <a:defRPr/>
            </a:pPr>
            <a:r>
              <a:rPr lang="es-ES" dirty="0"/>
              <a:t>Durante su internamiento, Kubota supervisó la construcción de un parque de la comunidad, que incluye un jardín japonés de rock. Después de la guerra, él y sus hijos y Tak Kubota Tom reconstruyeron el negocio. </a:t>
            </a:r>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118495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476250"/>
            <a:ext cx="6969968" cy="5977086"/>
          </a:xfrm>
        </p:spPr>
        <p:txBody>
          <a:bodyPr>
            <a:normAutofit lnSpcReduction="10000"/>
          </a:bodyPr>
          <a:lstStyle/>
          <a:p>
            <a:pPr eaLnBrk="1" hangingPunct="1"/>
            <a:r>
              <a:rPr lang="es-ES" altLang="es-ES" dirty="0"/>
              <a:t>El gobierno japonés concedió a  Kubota la Quinta Clase Orden del Tesoro Sagrado , en 1972 "por sus logros en su país de adopción, para introducir y fomentar el respeto por la jardinería japonesa en esta área.“</a:t>
            </a:r>
          </a:p>
          <a:p>
            <a:pPr eaLnBrk="1" hangingPunct="1"/>
            <a:r>
              <a:rPr lang="es-ES" altLang="es-ES" dirty="0"/>
              <a:t>Kubota mantuvo el jardín hasta su muerte en 1973.</a:t>
            </a:r>
          </a:p>
          <a:p>
            <a:pPr eaLnBrk="1" hangingPunct="1"/>
            <a:r>
              <a:rPr lang="es-ES" altLang="es-ES" dirty="0"/>
              <a:t>En 1981, la Junta de Seattle Preservación de Sitios Históricos declaró el núcleo 18.000 m </a:t>
            </a:r>
            <a:r>
              <a:rPr lang="es-ES" altLang="es-ES" baseline="30000" dirty="0"/>
              <a:t>2</a:t>
            </a:r>
            <a:r>
              <a:rPr lang="es-ES" altLang="es-ES" dirty="0"/>
              <a:t> del parque para ser un hito histórico de la ciudad de Seattle. </a:t>
            </a:r>
          </a:p>
          <a:p>
            <a:pPr eaLnBrk="1" hangingPunct="1"/>
            <a:r>
              <a:rPr lang="es-ES" altLang="es-ES" dirty="0"/>
              <a:t>En 1987, la ciudad de Seattle compró el jardín de la familia de Kubota, y ahora es mantenido por el Departamento de Parques y Recreación, así como voluntarios de la Fundación Jardín Kubota. </a:t>
            </a:r>
          </a:p>
        </p:txBody>
      </p:sp>
    </p:spTree>
    <p:extLst>
      <p:ext uri="{BB962C8B-B14F-4D97-AF65-F5344CB8AC3E}">
        <p14:creationId xmlns:p14="http://schemas.microsoft.com/office/powerpoint/2010/main" val="2806726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76250"/>
            <a:ext cx="6897960" cy="5977086"/>
          </a:xfrm>
        </p:spPr>
        <p:txBody>
          <a:bodyPr>
            <a:normAutofit lnSpcReduction="10000"/>
          </a:bodyPr>
          <a:lstStyle/>
          <a:p>
            <a:pPr eaLnBrk="1" hangingPunct="1"/>
            <a:r>
              <a:rPr lang="es-ES" altLang="es-ES" dirty="0"/>
              <a:t>Además, los 69.000 m </a:t>
            </a:r>
            <a:r>
              <a:rPr lang="es-ES" altLang="es-ES" baseline="30000" dirty="0"/>
              <a:t>2</a:t>
            </a:r>
            <a:r>
              <a:rPr lang="es-ES" altLang="es-ES" dirty="0"/>
              <a:t> que rodean el parque han sido comprado por el Programa de Espacio Abierto en la ciudad de Seattle el fin de proteger Mapes Creek , que atraviesa el parque. </a:t>
            </a:r>
          </a:p>
          <a:p>
            <a:pPr eaLnBrk="1" hangingPunct="1"/>
            <a:r>
              <a:rPr lang="es-ES" altLang="es-ES" dirty="0"/>
              <a:t>El paseo del jardín de Tom Kubota  empezó a construirse en 1999 y fue inaugurado en el año 2000. </a:t>
            </a:r>
          </a:p>
          <a:p>
            <a:pPr eaLnBrk="1" hangingPunct="1"/>
            <a:r>
              <a:rPr lang="es-ES" altLang="es-ES" dirty="0"/>
              <a:t>El jardín construyo una puerta de entrada diseñada por Gerard Tsutakawa en 2004. </a:t>
            </a:r>
          </a:p>
          <a:p>
            <a:pPr eaLnBrk="1" hangingPunct="1"/>
            <a:r>
              <a:rPr lang="es-ES" altLang="es-ES" dirty="0"/>
              <a:t>El jardín se ha encontrado con los problemas asociados con el vandalismo, lo demuestran las botellas de cerveza esparcidas por la propiedad</a:t>
            </a:r>
            <a:r>
              <a:rPr lang="es-ES" altLang="es-ES" baseline="30000" dirty="0"/>
              <a:t> .</a:t>
            </a:r>
            <a:r>
              <a:rPr lang="es-ES" altLang="es-ES" dirty="0"/>
              <a:t> Casquillos de bala son una señal de que las armas de fuego se han utilizado;. Y ha aparecido el graffiti…</a:t>
            </a:r>
          </a:p>
          <a:p>
            <a:pPr eaLnBrk="1" hangingPunct="1"/>
            <a:endParaRPr lang="es-ES" altLang="es-ES" dirty="0"/>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223468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476250"/>
            <a:ext cx="7041976" cy="5543550"/>
          </a:xfrm>
        </p:spPr>
        <p:txBody>
          <a:bodyPr>
            <a:normAutofit lnSpcReduction="10000"/>
          </a:bodyPr>
          <a:lstStyle/>
          <a:p>
            <a:pPr eaLnBrk="1" hangingPunct="1"/>
            <a:r>
              <a:rPr lang="es-ES" altLang="es-ES" dirty="0"/>
              <a:t>El Kubota Jardín Fundación es una organización sin fines de lucro , organización fundada en 1989 para "apoyar, fortalecer y perpetuar el Jardín de Kubota en el espíritu y la visión de Fujitaro Kubota." </a:t>
            </a:r>
            <a:endParaRPr lang="es-ES" altLang="es-ES" baseline="30000" dirty="0"/>
          </a:p>
          <a:p>
            <a:pPr eaLnBrk="1" hangingPunct="1"/>
            <a:r>
              <a:rPr lang="es-ES" altLang="es-ES" dirty="0"/>
              <a:t>La visión de Kubota, incluía la apertura del jardín al público y aumentar la comprensión y el aprecio de América del Jardín Japonés. </a:t>
            </a:r>
          </a:p>
          <a:p>
            <a:pPr eaLnBrk="1" hangingPunct="1"/>
            <a:r>
              <a:rPr lang="es-ES" altLang="es-ES" dirty="0"/>
              <a:t>La fundación proporciona fondos adicionales, el trabajo voluntario, y publicaciones para apoyar el jardín.</a:t>
            </a:r>
          </a:p>
          <a:p>
            <a:pPr eaLnBrk="1" hangingPunct="1"/>
            <a:r>
              <a:rPr lang="es-ES" altLang="es-ES" dirty="0"/>
              <a:t>Las principales características del Jardín Kubota incluyen el Jardín de reuniones, el bosque  de bambú, el collar de lagunas, la ladera, y el paseo del Jardín de Tom Kubota .</a:t>
            </a:r>
          </a:p>
        </p:txBody>
      </p:sp>
    </p:spTree>
    <p:extLst>
      <p:ext uri="{BB962C8B-B14F-4D97-AF65-F5344CB8AC3E}">
        <p14:creationId xmlns:p14="http://schemas.microsoft.com/office/powerpoint/2010/main" val="1827938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Washington.-.kubota_garden_stone_walkway_over_water_fu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927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Washington.-Kubota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8919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Washington.-Kubota Gardens.-Seat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1408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Washington.-Kubota_Garden_0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3342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Washington.-Kubota_Garden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692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Washington.-Kubota_Garden_gate_-_lightene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1994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Washington.-Kubota_garden_seat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3463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a:xfrm>
            <a:off x="914400" y="274638"/>
            <a:ext cx="7772400" cy="1425575"/>
          </a:xfrm>
        </p:spPr>
        <p:txBody>
          <a:bodyPr/>
          <a:lstStyle/>
          <a:p>
            <a:pPr eaLnBrk="1" fontAlgn="auto" hangingPunct="1">
              <a:spcAft>
                <a:spcPts val="0"/>
              </a:spcAft>
              <a:defRPr/>
            </a:pPr>
            <a:r>
              <a:rPr lang="es-ES" b="1" dirty="0"/>
              <a:t>WASHINGTON</a:t>
            </a:r>
            <a:br>
              <a:rPr lang="es-ES" dirty="0"/>
            </a:br>
            <a:r>
              <a:rPr lang="es-ES" dirty="0"/>
              <a:t>Meridian Hill Park</a:t>
            </a:r>
          </a:p>
        </p:txBody>
      </p:sp>
      <p:sp>
        <p:nvSpPr>
          <p:cNvPr id="19459" name="2 Marcador de contenido"/>
          <p:cNvSpPr>
            <a:spLocks noGrp="1"/>
          </p:cNvSpPr>
          <p:nvPr>
            <p:ph sz="quarter" idx="1"/>
          </p:nvPr>
        </p:nvSpPr>
        <p:spPr>
          <a:xfrm>
            <a:off x="914400" y="1700213"/>
            <a:ext cx="7041976" cy="4752975"/>
          </a:xfrm>
        </p:spPr>
        <p:txBody>
          <a:bodyPr>
            <a:normAutofit/>
          </a:bodyPr>
          <a:lstStyle/>
          <a:p>
            <a:pPr marL="274320" indent="-274320" eaLnBrk="1" fontAlgn="auto" hangingPunct="1">
              <a:spcAft>
                <a:spcPts val="0"/>
              </a:spcAft>
              <a:buFont typeface="Wingdings"/>
              <a:buChar char=""/>
              <a:defRPr/>
            </a:pPr>
            <a:r>
              <a:rPr lang="es-ES" b="1" dirty="0"/>
              <a:t>Meridian Hill Park,</a:t>
            </a:r>
            <a:r>
              <a:rPr lang="es-ES" dirty="0"/>
              <a:t> está situado en el Washington, DC barrio de Columbia Heights en Estados Unidos .</a:t>
            </a:r>
          </a:p>
          <a:p>
            <a:pPr marL="274320" indent="-274320" eaLnBrk="1" fontAlgn="auto" hangingPunct="1">
              <a:spcAft>
                <a:spcPts val="0"/>
              </a:spcAft>
              <a:buFont typeface="Wingdings"/>
              <a:buChar char=""/>
              <a:defRPr/>
            </a:pPr>
            <a:r>
              <a:rPr lang="es-ES" dirty="0"/>
              <a:t>Los 49.000 m² de terreno son mantenidos por el Servicio de Parques Nacionales como parte de Rock Creek Park , pero no son contiguas a la parte principal de ese parque. </a:t>
            </a:r>
          </a:p>
          <a:p>
            <a:pPr marL="274320" indent="-274320" eaLnBrk="1" fontAlgn="auto" hangingPunct="1">
              <a:spcAft>
                <a:spcPts val="0"/>
              </a:spcAft>
              <a:buFont typeface="Wingdings"/>
              <a:buChar char=""/>
              <a:defRPr/>
            </a:pPr>
            <a:r>
              <a:rPr lang="es-ES" dirty="0"/>
              <a:t>En 1819, John Porter erigió una mansión en el terreno y lo llamó "Meridian Hill", ya que se encuentra en el "meridiano de la Casa Blanca" .</a:t>
            </a:r>
          </a:p>
        </p:txBody>
      </p:sp>
    </p:spTree>
    <p:extLst>
      <p:ext uri="{BB962C8B-B14F-4D97-AF65-F5344CB8AC3E}">
        <p14:creationId xmlns:p14="http://schemas.microsoft.com/office/powerpoint/2010/main" val="1324898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Durante el siglo XIX los alrededores de Meridian Hill se convirtieron en anfitrión de Columbian College (1821), más tarde llamado George Washington University.</a:t>
            </a:r>
          </a:p>
          <a:p>
            <a:r>
              <a:rPr lang="es-ES" dirty="0"/>
              <a:t>Gran parte del impulso para la creación de un parque público en esta parte de la calle 16, vino de María Foote Henderson , esposa del senador de Missouri John Brooks Henderson y residentes locales. </a:t>
            </a:r>
          </a:p>
          <a:p>
            <a:r>
              <a:rPr lang="es-ES" dirty="0"/>
              <a:t>Ella cabildeó en el Congreso con varios planes para el barrio antes de obtener la aprobación para el parque, incluyendo el apoyo a un plan por el arquitecto Franklin W. Smith para la construcción de una mansión colosal presidencial en Meridian Hill para reemplazar a la Casa Blanca . </a:t>
            </a:r>
          </a:p>
          <a:p>
            <a:endParaRPr lang="es-ES" dirty="0"/>
          </a:p>
        </p:txBody>
      </p:sp>
    </p:spTree>
    <p:extLst>
      <p:ext uri="{BB962C8B-B14F-4D97-AF65-F5344CB8AC3E}">
        <p14:creationId xmlns:p14="http://schemas.microsoft.com/office/powerpoint/2010/main" val="1525839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476250"/>
            <a:ext cx="7185992" cy="5761038"/>
          </a:xfrm>
        </p:spPr>
        <p:txBody>
          <a:bodyPr>
            <a:normAutofit/>
          </a:bodyPr>
          <a:lstStyle/>
          <a:p>
            <a:pPr marL="274320" indent="-274320" eaLnBrk="1" fontAlgn="auto" hangingPunct="1">
              <a:spcAft>
                <a:spcPts val="0"/>
              </a:spcAft>
              <a:buFont typeface="Wingdings"/>
              <a:buChar char=""/>
              <a:defRPr/>
            </a:pPr>
            <a:r>
              <a:rPr lang="es-ES" dirty="0"/>
              <a:t>En la década de 1970 y 80, el crimen se extendió en los barrios circundantes. </a:t>
            </a:r>
          </a:p>
          <a:p>
            <a:pPr marL="274320" indent="-274320" eaLnBrk="1" fontAlgn="auto" hangingPunct="1">
              <a:spcAft>
                <a:spcPts val="0"/>
              </a:spcAft>
              <a:buFont typeface="Wingdings"/>
              <a:buChar char=""/>
              <a:defRPr/>
            </a:pPr>
            <a:r>
              <a:rPr lang="es-ES" dirty="0"/>
              <a:t>Meridian Hill Park se convirtió en un refugio para el tráfico de drogas y se considera peligroso, especialmente por la noche.</a:t>
            </a:r>
          </a:p>
          <a:p>
            <a:pPr>
              <a:defRPr/>
            </a:pPr>
            <a:r>
              <a:rPr lang="es-ES" dirty="0"/>
              <a:t>Tras el asesinato de un adolescente local cerca del parque en 1990, un grupo de ciudadanos formado "Amigos de Meridian Hill Park". </a:t>
            </a:r>
          </a:p>
          <a:p>
            <a:pPr>
              <a:defRPr/>
            </a:pPr>
            <a:r>
              <a:rPr lang="es-ES" dirty="0"/>
              <a:t> Se organizaron patrullas nocturnas de voluntarios y presionó al Servicio de Parques Nacionales para hacer mejoras en el parque.</a:t>
            </a:r>
          </a:p>
          <a:p>
            <a:pPr>
              <a:defRPr/>
            </a:pPr>
            <a:r>
              <a:rPr lang="es-ES" dirty="0"/>
              <a:t>Una característica central del parque se encuentra la cuenca del trece cascadas en el jardín formal de nivel inferior.</a:t>
            </a:r>
          </a:p>
          <a:p>
            <a:pPr marL="274320" indent="-274320" eaLnBrk="1" fontAlgn="auto" hangingPunct="1">
              <a:spcAft>
                <a:spcPts val="0"/>
              </a:spcAft>
              <a:buFont typeface="Wingdings"/>
              <a:buChar char=""/>
              <a:defRPr/>
            </a:pPr>
            <a:endParaRPr lang="es-ES" dirty="0"/>
          </a:p>
          <a:p>
            <a:pPr marL="274320" indent="-274320" eaLnBrk="1" fontAlgn="auto" hangingPunct="1">
              <a:spcAft>
                <a:spcPts val="0"/>
              </a:spcAft>
              <a:buFont typeface="Wingdings"/>
              <a:buChar char=""/>
              <a:defRPr/>
            </a:pPr>
            <a:endParaRPr lang="es-ES" dirty="0"/>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151111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914400" y="549275"/>
            <a:ext cx="7113984" cy="5470525"/>
          </a:xfrm>
        </p:spPr>
        <p:txBody>
          <a:bodyPr/>
          <a:lstStyle/>
          <a:p>
            <a:pPr eaLnBrk="1" hangingPunct="1"/>
            <a:r>
              <a:rPr lang="es-ES" altLang="es-ES" dirty="0"/>
              <a:t>Las fuentes se han diseñado con un sistema de recirculación de agua que, a través de una complicada serie de bombas, suministra agua a dos grandes fuentes circular en el nivel superior, y la cascada se encuentra en la parte inferior.</a:t>
            </a:r>
          </a:p>
          <a:p>
            <a:pPr eaLnBrk="1" hangingPunct="1"/>
            <a:endParaRPr lang="es-ES" altLang="es-ES" dirty="0"/>
          </a:p>
        </p:txBody>
      </p:sp>
    </p:spTree>
    <p:extLst>
      <p:ext uri="{BB962C8B-B14F-4D97-AF65-F5344CB8AC3E}">
        <p14:creationId xmlns:p14="http://schemas.microsoft.com/office/powerpoint/2010/main" val="323914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Washington.-Meridian Hill.-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7231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Washington.-Meridian Hills.-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2382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Washington.-Meridian_Hill_Park_-_founta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299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Washington.-MeridianHi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20277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Washington.-MeridianHill-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9587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Título"/>
          <p:cNvSpPr>
            <a:spLocks noGrp="1"/>
          </p:cNvSpPr>
          <p:nvPr>
            <p:ph type="title"/>
          </p:nvPr>
        </p:nvSpPr>
        <p:spPr/>
        <p:txBody>
          <a:bodyPr/>
          <a:lstStyle/>
          <a:p>
            <a:pPr eaLnBrk="1" fontAlgn="auto" hangingPunct="1">
              <a:spcAft>
                <a:spcPts val="0"/>
              </a:spcAft>
              <a:defRPr/>
            </a:pPr>
            <a:r>
              <a:rPr lang="es-ES" dirty="0"/>
              <a:t>WASHINGTON OAKS STATE PARK</a:t>
            </a:r>
          </a:p>
        </p:txBody>
      </p:sp>
      <p:sp>
        <p:nvSpPr>
          <p:cNvPr id="29699" name="2 Marcador de contenido"/>
          <p:cNvSpPr>
            <a:spLocks noGrp="1"/>
          </p:cNvSpPr>
          <p:nvPr>
            <p:ph sz="quarter" idx="1"/>
          </p:nvPr>
        </p:nvSpPr>
        <p:spPr/>
        <p:txBody>
          <a:bodyPr>
            <a:normAutofit lnSpcReduction="10000"/>
          </a:bodyPr>
          <a:lstStyle/>
          <a:p>
            <a:pPr eaLnBrk="1" hangingPunct="1"/>
            <a:r>
              <a:rPr lang="es-ES" altLang="es-ES" b="1" dirty="0"/>
              <a:t>Washington Jardines Oaks State Park</a:t>
            </a:r>
            <a:r>
              <a:rPr lang="es-ES" altLang="es-ES" dirty="0"/>
              <a:t> es un parque de estado de la Florida cerca de Palm Coast, Florida , a lo largo de la A1A . </a:t>
            </a:r>
          </a:p>
          <a:p>
            <a:pPr eaLnBrk="1" hangingPunct="1"/>
            <a:r>
              <a:rPr lang="es-ES" altLang="es-ES" dirty="0"/>
              <a:t>El parque es famoso por sus jardines formales, sino que también conserva el hábitat original del noreste de Florida .</a:t>
            </a:r>
          </a:p>
          <a:p>
            <a:pPr eaLnBrk="1" hangingPunct="1"/>
            <a:r>
              <a:rPr lang="es-ES" altLang="es-ES" dirty="0"/>
              <a:t>Hábitats conservados por el parque incluyen playa , Costa de matorral , costa hamaca , y marismas.</a:t>
            </a:r>
          </a:p>
          <a:p>
            <a:pPr eaLnBrk="1" hangingPunct="1"/>
            <a:r>
              <a:rPr lang="es-ES" altLang="es-ES" dirty="0"/>
              <a:t>La vegetación incluye las encinas del Sur ( </a:t>
            </a:r>
            <a:r>
              <a:rPr lang="es-ES" altLang="es-ES" i="1" dirty="0"/>
              <a:t>Quercus virginiana</a:t>
            </a:r>
            <a:r>
              <a:rPr lang="es-ES" altLang="es-ES" dirty="0"/>
              <a:t> ), magnolias , nogales ( </a:t>
            </a:r>
            <a:r>
              <a:rPr lang="es-ES" altLang="es-ES" i="1" dirty="0"/>
              <a:t>Carya</a:t>
            </a:r>
            <a:r>
              <a:rPr lang="es-ES" altLang="es-ES" dirty="0"/>
              <a:t> spp.), palmito col ( </a:t>
            </a:r>
            <a:r>
              <a:rPr lang="es-ES" altLang="es-ES" i="1" dirty="0"/>
              <a:t>Sabal palmetto</a:t>
            </a:r>
            <a:r>
              <a:rPr lang="es-ES" altLang="es-ES" dirty="0"/>
              <a:t> ), y Saw palmito ( </a:t>
            </a:r>
            <a:r>
              <a:rPr lang="es-ES" altLang="es-ES" i="1" dirty="0"/>
              <a:t>Serenoa repens</a:t>
            </a:r>
            <a:r>
              <a:rPr lang="es-ES" altLang="es-ES" dirty="0"/>
              <a:t> ). </a:t>
            </a:r>
          </a:p>
          <a:p>
            <a:pPr eaLnBrk="1" hangingPunct="1"/>
            <a:endParaRPr lang="es-ES" altLang="es-ES" dirty="0"/>
          </a:p>
        </p:txBody>
      </p:sp>
    </p:spTree>
    <p:extLst>
      <p:ext uri="{BB962C8B-B14F-4D97-AF65-F5344CB8AC3E}">
        <p14:creationId xmlns:p14="http://schemas.microsoft.com/office/powerpoint/2010/main" val="25835729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contenido"/>
          <p:cNvSpPr>
            <a:spLocks noGrp="1"/>
          </p:cNvSpPr>
          <p:nvPr>
            <p:ph sz="quarter" idx="1"/>
          </p:nvPr>
        </p:nvSpPr>
        <p:spPr>
          <a:xfrm>
            <a:off x="914400" y="333375"/>
            <a:ext cx="7185992" cy="5903913"/>
          </a:xfrm>
        </p:spPr>
        <p:txBody>
          <a:bodyPr>
            <a:normAutofit/>
          </a:bodyPr>
          <a:lstStyle/>
          <a:p>
            <a:pPr eaLnBrk="1" hangingPunct="1"/>
            <a:r>
              <a:rPr lang="es-ES" altLang="es-ES" dirty="0"/>
              <a:t>La tierra del parque tiene una rica historia. Los nativos americanos encontraron la zona  productiva de caza y de pesca.</a:t>
            </a:r>
          </a:p>
          <a:p>
            <a:pPr eaLnBrk="1" hangingPunct="1"/>
            <a:r>
              <a:rPr lang="es-ES" altLang="es-ES" dirty="0"/>
              <a:t>Después de la colonización europea de la Florida, la propiedad tenía un gran número de propietarios y se utilizaba para diversos fines agrícolas.</a:t>
            </a:r>
          </a:p>
          <a:p>
            <a:pPr eaLnBrk="1" hangingPunct="1"/>
            <a:r>
              <a:rPr lang="es-ES" altLang="es-ES" dirty="0"/>
              <a:t>Uno de los propietarios fue un agrimensor llamado George Washington, un pariente del presidente George Washington . En 1936 , Louise Powis Clark, esposa del empresario Owen D. Young compró la propiedad como casa de retiro de invierno. </a:t>
            </a:r>
          </a:p>
        </p:txBody>
      </p:sp>
    </p:spTree>
    <p:extLst>
      <p:ext uri="{BB962C8B-B14F-4D97-AF65-F5344CB8AC3E}">
        <p14:creationId xmlns:p14="http://schemas.microsoft.com/office/powerpoint/2010/main" val="1016883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2 Marcador de contenido"/>
          <p:cNvSpPr>
            <a:spLocks noGrp="1"/>
          </p:cNvSpPr>
          <p:nvPr>
            <p:ph sz="quarter" idx="1"/>
          </p:nvPr>
        </p:nvSpPr>
        <p:spPr>
          <a:xfrm>
            <a:off x="914400" y="476250"/>
            <a:ext cx="7772400" cy="5543550"/>
          </a:xfrm>
        </p:spPr>
        <p:txBody>
          <a:bodyPr/>
          <a:lstStyle/>
          <a:p>
            <a:r>
              <a:rPr lang="es-ES" altLang="es-ES" dirty="0"/>
              <a:t>Ideó el nombre "Washington Oaks" para la propiedad y es responsable de desarrollar jardines del parque, plantaciones de cítricos, y de la casa.</a:t>
            </a:r>
          </a:p>
          <a:p>
            <a:pPr eaLnBrk="1" hangingPunct="1"/>
            <a:r>
              <a:rPr lang="es-ES" altLang="es-ES" dirty="0"/>
              <a:t>El Sr. Young murió en 1962 y la señora Young donó la propiedad al Estado de la Florida en 1964 .</a:t>
            </a:r>
          </a:p>
          <a:p>
            <a:pPr eaLnBrk="1" hangingPunct="1"/>
            <a:r>
              <a:rPr lang="es-ES" altLang="es-ES" dirty="0"/>
              <a:t> Su donación se especifica que los "jardines de mantenerse en su forma actual”.</a:t>
            </a:r>
          </a:p>
          <a:p>
            <a:pPr eaLnBrk="1" hangingPunct="1"/>
            <a:endParaRPr lang="es-ES" altLang="es-ES" dirty="0"/>
          </a:p>
        </p:txBody>
      </p:sp>
    </p:spTree>
    <p:extLst>
      <p:ext uri="{BB962C8B-B14F-4D97-AF65-F5344CB8AC3E}">
        <p14:creationId xmlns:p14="http://schemas.microsoft.com/office/powerpoint/2010/main" val="3271548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Archivo: Washington Oaks Estado 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882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rchivo: Washington Oaks Estado Jardines 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5653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Washington Oaks.-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8518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Washington Oaks.-Audubon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4546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washington-oak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774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Whasington Oaks State Park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7973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Washington Oaks.-State Park.-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02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29766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Archivo: Washington Oaks Estado Jardines 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8568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Título"/>
          <p:cNvSpPr>
            <a:spLocks noGrp="1"/>
          </p:cNvSpPr>
          <p:nvPr>
            <p:ph type="title"/>
          </p:nvPr>
        </p:nvSpPr>
        <p:spPr/>
        <p:txBody>
          <a:bodyPr/>
          <a:lstStyle/>
          <a:p>
            <a:pPr eaLnBrk="1" fontAlgn="auto" hangingPunct="1">
              <a:spcAft>
                <a:spcPts val="0"/>
              </a:spcAft>
              <a:defRPr/>
            </a:pPr>
            <a:r>
              <a:rPr lang="es-ES" dirty="0"/>
              <a:t>WISCOSIN.-Green Bay</a:t>
            </a:r>
          </a:p>
        </p:txBody>
      </p:sp>
      <p:sp>
        <p:nvSpPr>
          <p:cNvPr id="40963" name="2 Marcador de contenido"/>
          <p:cNvSpPr>
            <a:spLocks noGrp="1"/>
          </p:cNvSpPr>
          <p:nvPr>
            <p:ph sz="quarter" idx="1"/>
          </p:nvPr>
        </p:nvSpPr>
        <p:spPr>
          <a:xfrm>
            <a:off x="971550" y="1600200"/>
            <a:ext cx="6953250" cy="4873625"/>
          </a:xfrm>
        </p:spPr>
        <p:txBody>
          <a:bodyPr/>
          <a:lstStyle/>
          <a:p>
            <a:pPr eaLnBrk="1" hangingPunct="1"/>
            <a:r>
              <a:rPr lang="es-ES" altLang="es-ES" b="1" dirty="0"/>
              <a:t>Green Bay Botanical Garden</a:t>
            </a:r>
            <a:r>
              <a:rPr lang="es-ES" altLang="es-ES" dirty="0"/>
              <a:t>  es una organización no lucrativa y  jardín botánico , ubicado en 2600 Larsen Road, Green Bay, Wisconsin .</a:t>
            </a:r>
          </a:p>
          <a:p>
            <a:pPr eaLnBrk="1" hangingPunct="1"/>
            <a:r>
              <a:rPr lang="es-ES" altLang="es-ES" dirty="0"/>
              <a:t>Los jardines se abrieron en 1996 en un sitio que previamente estaba Larsen Orchard. </a:t>
            </a:r>
          </a:p>
          <a:p>
            <a:pPr eaLnBrk="1" hangingPunct="1"/>
            <a:r>
              <a:rPr lang="es-ES" altLang="es-ES" dirty="0"/>
              <a:t>A principios de 2006, los jardines son: </a:t>
            </a:r>
          </a:p>
          <a:p>
            <a:pPr eaLnBrk="1" hangingPunct="1"/>
            <a:r>
              <a:rPr lang="es-ES" altLang="es-ES" dirty="0"/>
              <a:t>Agnes Schneider Terraza - flores perennes y ornamentales hierbas . </a:t>
            </a:r>
          </a:p>
          <a:p>
            <a:pPr eaLnBrk="1" hangingPunct="1"/>
            <a:r>
              <a:rPr lang="es-ES" altLang="es-ES" dirty="0"/>
              <a:t>Cuatro Seasons Garden - un jardín de invierno con interés, con magnolias , tejocotes , lilas , y perennes. </a:t>
            </a:r>
          </a:p>
        </p:txBody>
      </p:sp>
    </p:spTree>
    <p:extLst>
      <p:ext uri="{BB962C8B-B14F-4D97-AF65-F5344CB8AC3E}">
        <p14:creationId xmlns:p14="http://schemas.microsoft.com/office/powerpoint/2010/main" val="31447227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914400" y="620713"/>
            <a:ext cx="7041976" cy="5399087"/>
          </a:xfrm>
        </p:spPr>
        <p:txBody>
          <a:bodyPr>
            <a:normAutofit lnSpcReduction="10000"/>
          </a:bodyPr>
          <a:lstStyle/>
          <a:p>
            <a:pPr marL="274320" indent="-274320" eaLnBrk="1" fontAlgn="auto" hangingPunct="1">
              <a:spcAft>
                <a:spcPts val="0"/>
              </a:spcAft>
              <a:buFont typeface="Wingdings"/>
              <a:buChar char=""/>
              <a:defRPr/>
            </a:pPr>
            <a:r>
              <a:rPr lang="es-ES" dirty="0"/>
              <a:t>Jardín Gertrude B. Nielsen para niños - jardín de niños, con una casa árbol, tobogán, laberinto, y reloj de sol. </a:t>
            </a:r>
          </a:p>
          <a:p>
            <a:pPr marL="274320" indent="-274320" eaLnBrk="1" fontAlgn="auto" hangingPunct="1">
              <a:spcAft>
                <a:spcPts val="0"/>
              </a:spcAft>
              <a:buFont typeface="Wingdings"/>
              <a:buChar char=""/>
              <a:defRPr/>
            </a:pPr>
            <a:r>
              <a:rPr lang="es-ES" dirty="0"/>
              <a:t>Kaftan Lusthaus - una casa de verano de diseño escandinavo. </a:t>
            </a:r>
          </a:p>
          <a:p>
            <a:pPr marL="274320" indent="-274320" eaLnBrk="1" fontAlgn="auto" hangingPunct="1">
              <a:spcAft>
                <a:spcPts val="0"/>
              </a:spcAft>
              <a:buFont typeface="Wingdings"/>
              <a:buChar char=""/>
              <a:defRPr/>
            </a:pPr>
            <a:r>
              <a:rPr lang="es-ES" dirty="0"/>
              <a:t>Thome Mabel Fontana y Jardín - una fuente rodeada de manzanos silvestres y anuales. </a:t>
            </a:r>
          </a:p>
          <a:p>
            <a:pPr marL="274320" indent="-274320" eaLnBrk="1" fontAlgn="auto" hangingPunct="1">
              <a:spcAft>
                <a:spcPts val="0"/>
              </a:spcAft>
              <a:buFont typeface="Wingdings"/>
              <a:buChar char=""/>
              <a:defRPr/>
            </a:pPr>
            <a:r>
              <a:rPr lang="es-ES" dirty="0"/>
              <a:t>Marguerite Kress Oval - una rosaleda de diseño contemporáneo. </a:t>
            </a:r>
          </a:p>
          <a:p>
            <a:pPr marL="274320" indent="-274320" eaLnBrk="1" fontAlgn="auto" hangingPunct="1">
              <a:spcAft>
                <a:spcPts val="0"/>
              </a:spcAft>
              <a:buFont typeface="Wingdings"/>
              <a:buChar char=""/>
              <a:defRPr/>
            </a:pPr>
            <a:r>
              <a:rPr lang="es-ES" dirty="0"/>
              <a:t>John y Janet Van Den color Wymelenberg y follaje Jardín - árboles, arbustos, pastos, cultivos perennes, y las vides con follaje variado (amarillo, chartreuse marrón, gris y verde). </a:t>
            </a:r>
          </a:p>
          <a:p>
            <a:pPr marL="274320" indent="-274320" eaLnBrk="1" fontAlgn="auto" hangingPunct="1">
              <a:spcAft>
                <a:spcPts val="0"/>
              </a:spcAft>
              <a:buFont typeface="Wingdings"/>
              <a:buChar char=""/>
              <a:defRPr/>
            </a:pPr>
            <a:endParaRPr lang="es-ES" dirty="0"/>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18391182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2 Marcador de contenido"/>
          <p:cNvSpPr>
            <a:spLocks noGrp="1"/>
          </p:cNvSpPr>
          <p:nvPr>
            <p:ph sz="quarter" idx="1"/>
          </p:nvPr>
        </p:nvSpPr>
        <p:spPr>
          <a:xfrm>
            <a:off x="914400" y="404813"/>
            <a:ext cx="7772400" cy="5614987"/>
          </a:xfrm>
        </p:spPr>
        <p:txBody>
          <a:bodyPr>
            <a:normAutofit/>
          </a:bodyPr>
          <a:lstStyle/>
          <a:p>
            <a:pPr>
              <a:defRPr/>
            </a:pPr>
            <a:r>
              <a:rPr lang="es-ES" dirty="0"/>
              <a:t>Larsen Orchard Remnant - manzanos, con un sotobosque de  bulbos de floración primaveral. Mary Hendrickson Johnson Wisconsin Woodland Garden - un jardín informal de árboles nativos, arbustos y flores silvestres que rodean un jardín para reuniones sociales. </a:t>
            </a:r>
          </a:p>
          <a:p>
            <a:pPr marL="274320" indent="-274320" eaLnBrk="1" fontAlgn="auto" hangingPunct="1">
              <a:spcAft>
                <a:spcPts val="0"/>
              </a:spcAft>
              <a:buFont typeface="Wingdings"/>
              <a:buChar char=""/>
              <a:defRPr/>
            </a:pPr>
            <a:r>
              <a:rPr lang="es-ES" dirty="0"/>
              <a:t>Schierl Wellhouse y Jardín - un jardín de plantas anuales y  herbaceas. </a:t>
            </a:r>
          </a:p>
          <a:p>
            <a:pPr marL="274320" indent="-274320" eaLnBrk="1" fontAlgn="auto" hangingPunct="1">
              <a:spcAft>
                <a:spcPts val="0"/>
              </a:spcAft>
              <a:buFont typeface="Wingdings"/>
              <a:buChar char=""/>
              <a:defRPr/>
            </a:pPr>
            <a:r>
              <a:rPr lang="es-ES" dirty="0"/>
              <a:t>Stumpf Belvedere - un kiosco de estilo griego temprano. </a:t>
            </a:r>
          </a:p>
          <a:p>
            <a:pPr marL="274320" indent="-274320" eaLnBrk="1" fontAlgn="auto" hangingPunct="1">
              <a:spcAft>
                <a:spcPts val="0"/>
              </a:spcAft>
              <a:buFont typeface="Wingdings"/>
              <a:buChar char=""/>
              <a:defRPr/>
            </a:pPr>
            <a:r>
              <a:rPr lang="es-ES" dirty="0"/>
              <a:t>Rose Garden - una rosaleda  con arbustos resistentes y rosas híbridas de té. </a:t>
            </a:r>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21641258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Wiscosin.-Green Ba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88367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Wiscosin.-Green Bay.-w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53099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Wiscosin.-Green Bay.-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12773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Wiscosin.-Green Bay.-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56843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Green Bay Botanic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854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Green Bay Botanic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115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2 Imagen" descr="Green Bay Botanic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06158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Green Bay Botanic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106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Green Bay Botanic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69498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Green Bay Botanic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59771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Green Bay Botanic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1380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Green Bay Botanical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4887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Green Bay Botanical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974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Green Bay Botanical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0387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Green Buy Botanical Garde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07757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a:xfrm>
            <a:off x="914400" y="274638"/>
            <a:ext cx="7772400" cy="1425575"/>
          </a:xfrm>
        </p:spPr>
        <p:txBody>
          <a:bodyPr/>
          <a:lstStyle/>
          <a:p>
            <a:pPr eaLnBrk="1" fontAlgn="auto" hangingPunct="1">
              <a:spcAft>
                <a:spcPts val="0"/>
              </a:spcAft>
              <a:defRPr/>
            </a:pPr>
            <a:r>
              <a:rPr lang="es-ES" dirty="0"/>
              <a:t>WISCOSIN.</a:t>
            </a:r>
            <a:br>
              <a:rPr lang="es-ES" dirty="0"/>
            </a:br>
            <a:r>
              <a:rPr lang="es-ES" dirty="0"/>
              <a:t>-Olbrich Botanical Gardens</a:t>
            </a:r>
          </a:p>
        </p:txBody>
      </p:sp>
      <p:sp>
        <p:nvSpPr>
          <p:cNvPr id="57347" name="4 Marcador de contenido"/>
          <p:cNvSpPr>
            <a:spLocks noGrp="1"/>
          </p:cNvSpPr>
          <p:nvPr>
            <p:ph sz="quarter" idx="1"/>
          </p:nvPr>
        </p:nvSpPr>
        <p:spPr>
          <a:xfrm>
            <a:off x="914400" y="1773238"/>
            <a:ext cx="7185992" cy="5184154"/>
          </a:xfrm>
        </p:spPr>
        <p:txBody>
          <a:bodyPr>
            <a:normAutofit/>
          </a:bodyPr>
          <a:lstStyle/>
          <a:p>
            <a:pPr marL="274320" indent="-274320" eaLnBrk="1" fontAlgn="auto" hangingPunct="1">
              <a:spcAft>
                <a:spcPts val="0"/>
              </a:spcAft>
              <a:buFont typeface="Wingdings"/>
              <a:buChar char=""/>
              <a:defRPr/>
            </a:pPr>
            <a:r>
              <a:rPr lang="es-ES" sz="2600" b="1" dirty="0"/>
              <a:t>Olbrich Botanical Gardens</a:t>
            </a:r>
            <a:r>
              <a:rPr lang="es-ES" sz="2600" dirty="0"/>
              <a:t> está situado en Madison , Wisconsin .</a:t>
            </a:r>
          </a:p>
          <a:p>
            <a:pPr marL="274320" indent="-274320" eaLnBrk="1" fontAlgn="auto" hangingPunct="1">
              <a:spcAft>
                <a:spcPts val="0"/>
              </a:spcAft>
              <a:buFont typeface="Wingdings"/>
              <a:buChar char=""/>
              <a:defRPr/>
            </a:pPr>
            <a:r>
              <a:rPr lang="es-ES" sz="2600" dirty="0"/>
              <a:t>Nombre de su fundador, Michael Olbrich, los jardines son propiedad  y son gestionados conjuntamente por la Ciudad de Madison Parques y la Sociedad Botanica Olbrich  .</a:t>
            </a:r>
          </a:p>
          <a:p>
            <a:pPr marL="274320" indent="-274320" eaLnBrk="1" fontAlgn="auto" hangingPunct="1">
              <a:spcAft>
                <a:spcPts val="0"/>
              </a:spcAft>
              <a:buFont typeface="Wingdings"/>
              <a:buChar char=""/>
              <a:defRPr/>
            </a:pPr>
            <a:r>
              <a:rPr lang="es-ES" sz="2600" dirty="0"/>
              <a:t> Los jardines se establecieron oficialmente en 1952. </a:t>
            </a:r>
          </a:p>
          <a:p>
            <a:pPr marL="274320" indent="-274320" eaLnBrk="1" fontAlgn="auto" hangingPunct="1">
              <a:spcAft>
                <a:spcPts val="0"/>
              </a:spcAft>
              <a:buFont typeface="Wingdings"/>
              <a:buChar char=""/>
              <a:defRPr/>
            </a:pPr>
            <a:r>
              <a:rPr lang="es-ES" dirty="0"/>
              <a:t>. </a:t>
            </a:r>
          </a:p>
        </p:txBody>
      </p:sp>
    </p:spTree>
    <p:extLst>
      <p:ext uri="{BB962C8B-B14F-4D97-AF65-F5344CB8AC3E}">
        <p14:creationId xmlns:p14="http://schemas.microsoft.com/office/powerpoint/2010/main" val="2041978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Adiciones notables a los jardines fueron el Conservatorio Bolz en 1991 y un pabellón tailandés , un regalo a la Universidad de Wisconsin-Madison en el capítulo de Tailandia de la Asociación de Antiguos Alumnos de Wisconsin y el gobierno de Tailandia a través de su rey, Bhumibol Adulyadej.</a:t>
            </a:r>
          </a:p>
          <a:p>
            <a:r>
              <a:rPr lang="es-ES" dirty="0"/>
              <a:t>Inaugurado en 2002, es uno de los cuatro  fuera de Tailandia y uno de los dos en el Estados Unidos (el otro está situado en Hawaii). </a:t>
            </a:r>
          </a:p>
          <a:p>
            <a:r>
              <a:rPr lang="es-ES" dirty="0"/>
              <a:t>Los jardines se componen de varias zonas ajardinadas por separado. </a:t>
            </a:r>
          </a:p>
          <a:p>
            <a:r>
              <a:rPr lang="es-ES" dirty="0"/>
              <a:t>El Jardín Hundido se encuentra en la forma de un tradicional jardín inglés.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23249814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2 Marcador de contenido"/>
          <p:cNvSpPr>
            <a:spLocks noGrp="1"/>
          </p:cNvSpPr>
          <p:nvPr>
            <p:ph sz="quarter" idx="1"/>
          </p:nvPr>
        </p:nvSpPr>
        <p:spPr>
          <a:xfrm>
            <a:off x="914400" y="476250"/>
            <a:ext cx="7041976" cy="6121102"/>
          </a:xfrm>
        </p:spPr>
        <p:txBody>
          <a:bodyPr>
            <a:normAutofit lnSpcReduction="10000"/>
          </a:bodyPr>
          <a:lstStyle/>
          <a:p>
            <a:pPr eaLnBrk="1" hangingPunct="1"/>
            <a:r>
              <a:rPr lang="es-ES" altLang="es-ES" dirty="0"/>
              <a:t>Rodeado de piedra caliza terrazas y setos , contiene un  largo espejo de agua de 24 m. - diseñado para conectar el jardín temático con el lago Monona que esta cerca.</a:t>
            </a:r>
          </a:p>
          <a:p>
            <a:pPr eaLnBrk="1" hangingPunct="1"/>
            <a:r>
              <a:rPr lang="es-ES" altLang="es-ES" dirty="0"/>
              <a:t>El Jardín de Tailandia contiene la sala y se une a los jardines adecuados, por un puente arqueado de 47 m. cruzando Starkweather Creek.</a:t>
            </a:r>
          </a:p>
          <a:p>
            <a:r>
              <a:rPr lang="es-ES" altLang="es-ES" dirty="0"/>
              <a:t>Este jardín tiene una piscina de poca profundidad que refleja de cerca el pabellón y está llena de pequeños ejemplos de escultura Tailandesa.</a:t>
            </a:r>
          </a:p>
          <a:p>
            <a:r>
              <a:rPr lang="es-ES" altLang="es-ES" dirty="0"/>
              <a:t>Las plantas de este jardín han sido cuidadosamente seleccionadas para dar un aspecto tropical al jardín en el verano,  capaces de sobrevivir a los inviernos de Wisconsin. </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8345177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2 Marcador de contenido"/>
          <p:cNvSpPr>
            <a:spLocks noGrp="1"/>
          </p:cNvSpPr>
          <p:nvPr>
            <p:ph sz="quarter" idx="1"/>
          </p:nvPr>
        </p:nvSpPr>
        <p:spPr>
          <a:xfrm>
            <a:off x="914400" y="549275"/>
            <a:ext cx="6969968" cy="5976069"/>
          </a:xfrm>
        </p:spPr>
        <p:txBody>
          <a:bodyPr>
            <a:normAutofit lnSpcReduction="10000"/>
          </a:bodyPr>
          <a:lstStyle/>
          <a:p>
            <a:pPr marL="274320" indent="-274320" eaLnBrk="1" fontAlgn="auto" hangingPunct="1">
              <a:spcAft>
                <a:spcPts val="0"/>
              </a:spcAft>
              <a:buFont typeface="Wingdings"/>
              <a:buChar char=""/>
              <a:defRPr/>
            </a:pPr>
            <a:r>
              <a:rPr lang="es-ES" dirty="0"/>
              <a:t>Una rocalla se construye en una colina rocosa, diseñada para simular una ladera de la montaña. </a:t>
            </a:r>
          </a:p>
          <a:p>
            <a:pPr marL="274320" indent="-274320" eaLnBrk="1" fontAlgn="auto" hangingPunct="1">
              <a:spcAft>
                <a:spcPts val="0"/>
              </a:spcAft>
              <a:buFont typeface="Wingdings"/>
              <a:buChar char=""/>
              <a:defRPr/>
            </a:pPr>
            <a:r>
              <a:rPr lang="es-ES" dirty="0"/>
              <a:t>Las plantas de aquí son en su mayoría coníferas o alpinas ,con dos arroyos que lo atraviesan, formando una cascada y un estanque pequeño. </a:t>
            </a:r>
          </a:p>
          <a:p>
            <a:pPr marL="274320" indent="-274320" eaLnBrk="1" fontAlgn="auto" hangingPunct="1">
              <a:spcAft>
                <a:spcPts val="0"/>
              </a:spcAft>
              <a:buFont typeface="Wingdings"/>
              <a:buChar char=""/>
              <a:defRPr/>
            </a:pPr>
            <a:r>
              <a:rPr lang="es-ES" dirty="0"/>
              <a:t> Una vez más, una pasarela de madera cruza el arroyo.</a:t>
            </a:r>
          </a:p>
          <a:p>
            <a:pPr>
              <a:defRPr/>
            </a:pPr>
            <a:r>
              <a:rPr lang="es-ES" dirty="0"/>
              <a:t>Un Jardín en el prado combina perennes , flores silvestres y plantas cultivadas .</a:t>
            </a:r>
          </a:p>
          <a:p>
            <a:pPr>
              <a:defRPr/>
            </a:pPr>
            <a:r>
              <a:rPr lang="es-ES" dirty="0"/>
              <a:t>La hierba en el prado jardín se corta sólo una o dos veces al año. </a:t>
            </a:r>
          </a:p>
          <a:p>
            <a:pPr>
              <a:defRPr/>
            </a:pPr>
            <a:r>
              <a:rPr lang="es-ES" dirty="0"/>
              <a:t>El pequeño jardín de flores silvestres contiene flores silvestres, helechos , bayas , y  árboles y arbustos nativos .</a:t>
            </a:r>
          </a:p>
          <a:p>
            <a:pPr marL="274320" indent="-274320" eaLnBrk="1" fontAlgn="auto" hangingPunct="1">
              <a:spcAft>
                <a:spcPts val="0"/>
              </a:spcAft>
              <a:buFont typeface="Wingdings"/>
              <a:buChar char=""/>
              <a:defRPr/>
            </a:pPr>
            <a:endParaRPr lang="es-ES" dirty="0"/>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8896159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2 Marcador de contenido"/>
          <p:cNvSpPr>
            <a:spLocks noGrp="1"/>
          </p:cNvSpPr>
          <p:nvPr>
            <p:ph sz="quarter" idx="1"/>
          </p:nvPr>
        </p:nvSpPr>
        <p:spPr>
          <a:xfrm>
            <a:off x="914400" y="404813"/>
            <a:ext cx="7041976" cy="5614987"/>
          </a:xfrm>
        </p:spPr>
        <p:txBody>
          <a:bodyPr>
            <a:normAutofit/>
          </a:bodyPr>
          <a:lstStyle/>
          <a:p>
            <a:pPr marL="0" indent="0" eaLnBrk="1" fontAlgn="auto" hangingPunct="1">
              <a:spcAft>
                <a:spcPts val="0"/>
              </a:spcAft>
              <a:buNone/>
              <a:defRPr/>
            </a:pPr>
            <a:endParaRPr lang="es-ES" dirty="0"/>
          </a:p>
          <a:p>
            <a:pPr marL="274320" indent="-274320" eaLnBrk="1" fontAlgn="auto" hangingPunct="1">
              <a:spcAft>
                <a:spcPts val="0"/>
              </a:spcAft>
              <a:buFont typeface="Wingdings"/>
              <a:buChar char=""/>
              <a:defRPr/>
            </a:pPr>
            <a:r>
              <a:rPr lang="es-ES" dirty="0"/>
              <a:t>Un jardín de hierbas es una colección de pequeños jardines de hierbas separados por el uso, ya que incluyen medicamentos , colorantes , y la cocina ( especias ) hierbas, así como "tocar" y los jardines 'olor'.</a:t>
            </a:r>
          </a:p>
          <a:p>
            <a:pPr marL="274320" indent="-274320" eaLnBrk="1" fontAlgn="auto" hangingPunct="1">
              <a:spcAft>
                <a:spcPts val="0"/>
              </a:spcAft>
              <a:buFont typeface="Wingdings"/>
              <a:buChar char=""/>
              <a:defRPr/>
            </a:pPr>
            <a:r>
              <a:rPr lang="es-ES" dirty="0"/>
              <a:t>Un jardín perenne muestra plantas perennes y tres  lagunas con una cascada.</a:t>
            </a:r>
          </a:p>
          <a:p>
            <a:pPr marL="274320" indent="-274320" eaLnBrk="1" fontAlgn="auto" hangingPunct="1">
              <a:spcAft>
                <a:spcPts val="0"/>
              </a:spcAft>
              <a:buFont typeface="Wingdings"/>
              <a:buChar char=""/>
              <a:defRPr/>
            </a:pPr>
            <a:r>
              <a:rPr lang="es-ES" dirty="0"/>
              <a:t> Las plantas acuáticas se muestran en los estanques.</a:t>
            </a:r>
          </a:p>
          <a:p>
            <a:pPr>
              <a:defRPr/>
            </a:pPr>
            <a:r>
              <a:rPr lang="es-ES" dirty="0"/>
              <a:t> El Jardín de las Rosas es un proyecto en curso con más de 700 variedades y 125  cultivares , incluyendo híbridos té, floribundas , grandifloras y rosales arbustivos..</a:t>
            </a:r>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4906330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Archivo: Tailandia pavilio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66298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Archivo: Olbrich rockgarden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571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Archivo: Olbrich sunkengarden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8521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Archivo: Olbrich meadow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70541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Archivo: Olbrich tailandés elephant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13604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Wiscosin.-Olbrich Botanical Garden.-w.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91264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Wiscosin.-Olbrich Botanical Garden.-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94008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Wiscosin.-Olbrich Botanical Garden.-w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57379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Wiscosin.-Olbrich Botanical Garden.-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2 Imagen" descr="Wiscosin.-Olbrich Botanical Garden.-w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8539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Título"/>
          <p:cNvSpPr>
            <a:spLocks noGrp="1"/>
          </p:cNvSpPr>
          <p:nvPr>
            <p:ph type="title"/>
          </p:nvPr>
        </p:nvSpPr>
        <p:spPr/>
        <p:txBody>
          <a:bodyPr/>
          <a:lstStyle/>
          <a:p>
            <a:pPr eaLnBrk="1" fontAlgn="auto" hangingPunct="1">
              <a:spcAft>
                <a:spcPts val="0"/>
              </a:spcAft>
              <a:defRPr/>
            </a:pPr>
            <a:r>
              <a:rPr lang="es-ES" dirty="0"/>
              <a:t>Shanso-en.- Jardín Japonés (Jardín de las Tres Islas) </a:t>
            </a:r>
          </a:p>
        </p:txBody>
      </p:sp>
      <p:sp>
        <p:nvSpPr>
          <p:cNvPr id="73731" name="2 Marcador de contenido"/>
          <p:cNvSpPr>
            <a:spLocks noGrp="1"/>
          </p:cNvSpPr>
          <p:nvPr>
            <p:ph sz="quarter" idx="1"/>
          </p:nvPr>
        </p:nvSpPr>
        <p:spPr>
          <a:xfrm>
            <a:off x="457200" y="1916113"/>
            <a:ext cx="7467600" cy="4557712"/>
          </a:xfrm>
        </p:spPr>
        <p:txBody>
          <a:bodyPr/>
          <a:lstStyle/>
          <a:p>
            <a:pPr eaLnBrk="1" hangingPunct="1"/>
            <a:r>
              <a:rPr lang="es-ES" altLang="es-ES" dirty="0"/>
              <a:t>The Elizabeth Hubert Malott Japanese Garden (Sansho En) es un jardín de tres islas, con mucho simbolismo en las plantas y elementos hardscape. Con sus plantas cuidadosamente labradas y piedras juiciosamente colocadas, el jardín es un homenaje a la belleza de la forma pura. </a:t>
            </a:r>
          </a:p>
          <a:p>
            <a:pPr eaLnBrk="1" hangingPunct="1"/>
            <a:r>
              <a:rPr lang="es-ES" altLang="es-ES" dirty="0"/>
              <a:t>Este jardín es uno de las favoritos durante todo el año, especialmente en invierno, cuando las sombras de los árboles y las rocas en la nieve crea otra dimensión en el jardín. </a:t>
            </a:r>
          </a:p>
        </p:txBody>
      </p:sp>
    </p:spTree>
    <p:extLst>
      <p:ext uri="{BB962C8B-B14F-4D97-AF65-F5344CB8AC3E}">
        <p14:creationId xmlns:p14="http://schemas.microsoft.com/office/powerpoint/2010/main" val="42891522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457200" y="549275"/>
            <a:ext cx="7467600" cy="5924550"/>
          </a:xfrm>
        </p:spPr>
        <p:txBody>
          <a:bodyPr/>
          <a:lstStyle/>
          <a:p>
            <a:pPr eaLnBrk="1" hangingPunct="1"/>
            <a:r>
              <a:rPr lang="es-ES" altLang="es-ES" dirty="0"/>
              <a:t>Elizabeth Hubert Malott Japanese Garden </a:t>
            </a:r>
          </a:p>
          <a:p>
            <a:pPr eaLnBrk="1" hangingPunct="1"/>
            <a:r>
              <a:rPr lang="es-ES" altLang="es-ES" dirty="0"/>
              <a:t>Sansho-En el Jardín de las Tres Islas. Es un lugar de una belleza serena que los visitantes realmente puede ralentizar el ritmo de sus vidas ocupadas. Desde el momento de cruzar el puente, entrar en un mundo en el que se les anima a observar, escuchar y reflexionar. </a:t>
            </a:r>
          </a:p>
          <a:p>
            <a:pPr eaLnBrk="1" hangingPunct="1"/>
            <a:r>
              <a:rPr lang="es-ES" altLang="es-ES" dirty="0"/>
              <a:t>Ciertamente, un jardín para todas las estaciones, lo que sea, muchos dicen, más bello en invierno. Esos momentos son para visualización nieve y observación de sombra, donde los árboles y arbustos que crean paisajes visible sólo cuando el mundo es blanco. Los secretos son revelados; el autodescubrimiento espera. </a:t>
            </a:r>
          </a:p>
        </p:txBody>
      </p:sp>
    </p:spTree>
    <p:extLst>
      <p:ext uri="{BB962C8B-B14F-4D97-AF65-F5344CB8AC3E}">
        <p14:creationId xmlns:p14="http://schemas.microsoft.com/office/powerpoint/2010/main" val="42649517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sz="quarter" idx="1"/>
          </p:nvPr>
        </p:nvSpPr>
        <p:spPr>
          <a:xfrm>
            <a:off x="457200" y="404813"/>
            <a:ext cx="7467600" cy="6069012"/>
          </a:xfrm>
        </p:spPr>
        <p:txBody>
          <a:bodyPr/>
          <a:lstStyle/>
          <a:p>
            <a:pPr eaLnBrk="1" hangingPunct="1"/>
            <a:r>
              <a:rPr lang="es-ES" altLang="es-ES" dirty="0"/>
              <a:t>Diseñado como un "jardín de paseo" con caminos curvos, revela sus tesoros vegetales poco a poco, nunca al mismo tiempo. Pines se podan abrir paisajes lejanos, enmarcando vistas perfectas de lagos, colinas cubiertas de hierba, bosques y jardines más allá. </a:t>
            </a:r>
          </a:p>
          <a:p>
            <a:pPr eaLnBrk="1" hangingPunct="1"/>
            <a:r>
              <a:rPr lang="es-ES" altLang="es-ES" dirty="0"/>
              <a:t>La naturaleza imita a la naturaleza como figuras y formas se repiten-montículos de nieve pueden ser piedras, árboles de hoja perenne enterrados o las nubes.</a:t>
            </a:r>
          </a:p>
          <a:p>
            <a:pPr eaLnBrk="1" hangingPunct="1"/>
            <a:r>
              <a:rPr lang="es-ES" altLang="es-ES" dirty="0"/>
              <a:t> Hay sabiduría en tal simplicidad.</a:t>
            </a:r>
          </a:p>
          <a:p>
            <a:pPr eaLnBrk="1" hangingPunct="1"/>
            <a:r>
              <a:rPr lang="es-ES" altLang="es-ES" dirty="0"/>
              <a:t>En un clima más cálido, los visitantes pueden ver el interior del edificio Shoin, una recreación de la retirada de un samurai del siglo XVII.</a:t>
            </a:r>
          </a:p>
        </p:txBody>
      </p:sp>
    </p:spTree>
    <p:extLst>
      <p:ext uri="{BB962C8B-B14F-4D97-AF65-F5344CB8AC3E}">
        <p14:creationId xmlns:p14="http://schemas.microsoft.com/office/powerpoint/2010/main" val="153709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Marcador de contenido"/>
          <p:cNvSpPr>
            <a:spLocks noGrp="1"/>
          </p:cNvSpPr>
          <p:nvPr>
            <p:ph sz="quarter" idx="1"/>
          </p:nvPr>
        </p:nvSpPr>
        <p:spPr>
          <a:xfrm>
            <a:off x="457200" y="908050"/>
            <a:ext cx="7467600" cy="5565775"/>
          </a:xfrm>
        </p:spPr>
        <p:txBody>
          <a:bodyPr/>
          <a:lstStyle/>
          <a:p>
            <a:pPr eaLnBrk="1" hangingPunct="1"/>
            <a:r>
              <a:rPr lang="es-ES" altLang="es-ES" dirty="0"/>
              <a:t>El ambiente tranquilo de respeto y apreciación es compartida por todo el jardín. </a:t>
            </a:r>
          </a:p>
          <a:p>
            <a:pPr eaLnBrk="1" hangingPunct="1"/>
            <a:r>
              <a:rPr lang="es-ES" altLang="es-ES" dirty="0"/>
              <a:t>Intérpretes itinerantes ayudar a los visitantes con preguntas acerca de las plantas y presentarlos a los elementos de estilo oriental y el diseño. </a:t>
            </a:r>
          </a:p>
          <a:p>
            <a:pPr eaLnBrk="1" hangingPunct="1"/>
            <a:r>
              <a:rPr lang="es-ES" altLang="es-ES" dirty="0"/>
              <a:t>Los voluntarios recogen las piedras finas en el jardín seco, explicando el significado de los patrones. </a:t>
            </a:r>
          </a:p>
          <a:p>
            <a:pPr eaLnBrk="1" hangingPunct="1"/>
            <a:r>
              <a:rPr lang="es-ES" altLang="es-ES" dirty="0"/>
              <a:t>Los visitantes son animados a sentarse y patrones de rastrillo en un jardín mesa. </a:t>
            </a:r>
          </a:p>
          <a:p>
            <a:pPr eaLnBrk="1" hangingPunct="1"/>
            <a:r>
              <a:rPr lang="es-ES" altLang="es-ES" dirty="0"/>
              <a:t>Usted puede escuchar el viento, la hierba crujir o las canciones de aves migratorias. </a:t>
            </a:r>
          </a:p>
        </p:txBody>
      </p:sp>
    </p:spTree>
    <p:extLst>
      <p:ext uri="{BB962C8B-B14F-4D97-AF65-F5344CB8AC3E}">
        <p14:creationId xmlns:p14="http://schemas.microsoft.com/office/powerpoint/2010/main" val="349425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2 Marcador de contenido"/>
          <p:cNvSpPr>
            <a:spLocks noGrp="1"/>
          </p:cNvSpPr>
          <p:nvPr>
            <p:ph sz="quarter" idx="1"/>
          </p:nvPr>
        </p:nvSpPr>
        <p:spPr>
          <a:xfrm>
            <a:off x="457200" y="404813"/>
            <a:ext cx="7467600" cy="6069012"/>
          </a:xfrm>
        </p:spPr>
        <p:txBody>
          <a:bodyPr/>
          <a:lstStyle/>
          <a:p>
            <a:pPr eaLnBrk="1" hangingPunct="1"/>
            <a:r>
              <a:rPr lang="es-ES" altLang="es-ES" dirty="0"/>
              <a:t>Pase por un banco y escuchar cuentos narrados por los voluntarios japoneses.</a:t>
            </a:r>
          </a:p>
          <a:p>
            <a:pPr eaLnBrk="1" hangingPunct="1"/>
            <a:r>
              <a:rPr lang="es-ES" altLang="es-ES" dirty="0"/>
              <a:t> Si usted visita el jardín en primavera, guías te muestran fotos de su gloria; caída visita en invierno y que estará inspirado en una escena encantadora totalmente diferente. </a:t>
            </a:r>
          </a:p>
          <a:p>
            <a:pPr eaLnBrk="1" hangingPunct="1"/>
            <a:r>
              <a:rPr lang="es-ES" altLang="es-ES" dirty="0"/>
              <a:t>El jardín tiene un poder silencioso de cambiar. </a:t>
            </a:r>
          </a:p>
          <a:p>
            <a:pPr eaLnBrk="1" hangingPunct="1"/>
            <a:r>
              <a:rPr lang="es-ES" altLang="es-ES" dirty="0"/>
              <a:t>Al dejar el jardín atrás, usted se irá como una persona diferente.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7975625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Shanso-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7137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Shanso-en.-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57500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Sansho.-En.-English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31783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Sansho-en.-English Garden..-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263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Sansho-en.-English Garden.-w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1325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Sansho-en.w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09297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Shanso-en.-w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66167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Sansho-en.-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50012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Sansho-en.-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79710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Sansho-en.-w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47567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Sansho-en.-w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17425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Sansho-en.-w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50303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Sansho-en.-w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39264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Sansho-en.-w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35815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Sansho-en .-Englich Garden.-w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72378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s-ES" dirty="0"/>
              <a:t>Washington Oaks gardens state park</a:t>
            </a:r>
          </a:p>
        </p:txBody>
      </p:sp>
      <p:sp>
        <p:nvSpPr>
          <p:cNvPr id="94211" name="2 Marcador de contenido"/>
          <p:cNvSpPr>
            <a:spLocks noGrp="1"/>
          </p:cNvSpPr>
          <p:nvPr>
            <p:ph sz="quarter" idx="1"/>
          </p:nvPr>
        </p:nvSpPr>
        <p:spPr/>
        <p:txBody>
          <a:bodyPr/>
          <a:lstStyle/>
          <a:p>
            <a:pPr eaLnBrk="1" hangingPunct="1"/>
            <a:r>
              <a:rPr lang="es-ES" altLang="es-ES" dirty="0"/>
              <a:t>Washington Oaks Gardens State Park es un parque de estado de la Florida ubicado cerca de Palm Coast, Florida , a lo largo de la A1A . </a:t>
            </a:r>
          </a:p>
          <a:p>
            <a:pPr eaLnBrk="1" hangingPunct="1"/>
            <a:r>
              <a:rPr lang="es-ES" altLang="es-ES" dirty="0"/>
              <a:t>El parque es famoso por sus jardines formales, sino que también preserva el hábitat original del noreste de Florida .</a:t>
            </a:r>
          </a:p>
          <a:p>
            <a:pPr eaLnBrk="1" hangingPunct="1"/>
            <a:r>
              <a:rPr lang="es-ES" altLang="es-ES" dirty="0"/>
              <a:t>La vegetación incluye Southern Oaks Live ( Quercus virginiana ), magnolias , nogales ( Carya spp.), Palmettos col ( Sabal palmetto ), y Saw palmito ( Serenoa repens ). Las plantas que se pueden encontrar en los jardines son las rosas , camelias y azaleas , entre otras. </a:t>
            </a:r>
          </a:p>
        </p:txBody>
      </p:sp>
    </p:spTree>
    <p:extLst>
      <p:ext uri="{BB962C8B-B14F-4D97-AF65-F5344CB8AC3E}">
        <p14:creationId xmlns:p14="http://schemas.microsoft.com/office/powerpoint/2010/main" val="28812360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2 Marcador de contenido"/>
          <p:cNvSpPr>
            <a:spLocks noGrp="1"/>
          </p:cNvSpPr>
          <p:nvPr>
            <p:ph sz="quarter" idx="1"/>
          </p:nvPr>
        </p:nvSpPr>
        <p:spPr>
          <a:xfrm>
            <a:off x="457200" y="404813"/>
            <a:ext cx="7715250" cy="6069012"/>
          </a:xfrm>
        </p:spPr>
        <p:txBody>
          <a:bodyPr>
            <a:normAutofit lnSpcReduction="10000"/>
          </a:bodyPr>
          <a:lstStyle/>
          <a:p>
            <a:pPr eaLnBrk="1" hangingPunct="1"/>
            <a:r>
              <a:rPr lang="es-ES" altLang="es-ES" dirty="0"/>
              <a:t>La tierra del parque tiene una rica historia. nativos americanos encontramos la zona de caza productiva y zona de pesca. </a:t>
            </a:r>
          </a:p>
          <a:p>
            <a:pPr eaLnBrk="1" hangingPunct="1"/>
            <a:r>
              <a:rPr lang="es-ES" altLang="es-ES" dirty="0"/>
              <a:t>Después de la colonización europea de  Florida, la propiedad tenía un número de propietarios y se utilizaba para diversos fines agrícolas. </a:t>
            </a:r>
          </a:p>
          <a:p>
            <a:pPr eaLnBrk="1" hangingPunct="1"/>
            <a:r>
              <a:rPr lang="es-ES" altLang="es-ES" dirty="0"/>
              <a:t>Un propietario era un agrimensor llamado George Washington, un pariente del presidente George Washington . </a:t>
            </a:r>
          </a:p>
          <a:p>
            <a:pPr eaLnBrk="1" hangingPunct="1"/>
            <a:r>
              <a:rPr lang="es-ES" altLang="es-ES" dirty="0"/>
              <a:t>En 1936, Louise Powis Clark, esposa del empresario Owen D. Young compró la propiedad como una casa de retiro de invierno. </a:t>
            </a:r>
          </a:p>
          <a:p>
            <a:pPr eaLnBrk="1" hangingPunct="1"/>
            <a:r>
              <a:rPr lang="es-ES" altLang="es-ES" dirty="0"/>
              <a:t>Ella ideó el nombre "Oaks Washington" para la propiedad y es responsable del desarrollo de jardines del parque, plantaciones de cítricos, y la casa. </a:t>
            </a:r>
          </a:p>
        </p:txBody>
      </p:sp>
    </p:spTree>
    <p:extLst>
      <p:ext uri="{BB962C8B-B14F-4D97-AF65-F5344CB8AC3E}">
        <p14:creationId xmlns:p14="http://schemas.microsoft.com/office/powerpoint/2010/main" val="29030228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2 Marcador de contenido"/>
          <p:cNvSpPr>
            <a:spLocks noGrp="1"/>
          </p:cNvSpPr>
          <p:nvPr>
            <p:ph sz="quarter" idx="1"/>
          </p:nvPr>
        </p:nvSpPr>
        <p:spPr>
          <a:xfrm>
            <a:off x="457200" y="549275"/>
            <a:ext cx="7467600" cy="5924550"/>
          </a:xfrm>
        </p:spPr>
        <p:txBody>
          <a:bodyPr/>
          <a:lstStyle/>
          <a:p>
            <a:pPr eaLnBrk="1" hangingPunct="1"/>
            <a:r>
              <a:rPr lang="es-ES" altLang="es-ES" dirty="0"/>
              <a:t>Sr. Young murió en 1962 y la señora joven donó la propiedad al Estado de la Florida en 1964. </a:t>
            </a:r>
          </a:p>
          <a:p>
            <a:pPr eaLnBrk="1" hangingPunct="1"/>
            <a:r>
              <a:rPr lang="es-ES" altLang="es-ES" dirty="0"/>
              <a:t>En su donación se especifica que los "jardines deben mantenerse en su forma actual". </a:t>
            </a:r>
          </a:p>
          <a:p>
            <a:pPr eaLnBrk="1" hangingPunct="1"/>
            <a:endParaRPr lang="es-ES" altLang="es-ES" dirty="0"/>
          </a:p>
        </p:txBody>
      </p:sp>
    </p:spTree>
    <p:extLst>
      <p:ext uri="{BB962C8B-B14F-4D97-AF65-F5344CB8AC3E}">
        <p14:creationId xmlns:p14="http://schemas.microsoft.com/office/powerpoint/2010/main" val="24882381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2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84836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51463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513" y="0"/>
            <a:ext cx="91074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83790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01404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12760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967718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0832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94863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3518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972465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24695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03176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50414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5956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009655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148559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671442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604325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25916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2805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73614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477971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34734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TotalTime>
  <Words>2838</Words>
  <Application>Microsoft Office PowerPoint</Application>
  <PresentationFormat>Presentación en pantalla (4:3)</PresentationFormat>
  <Paragraphs>214</Paragraphs>
  <Slides>111</Slides>
  <Notes>65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111</vt:i4>
      </vt:variant>
    </vt:vector>
  </HeadingPairs>
  <TitlesOfParts>
    <vt:vector size="116" baseType="lpstr">
      <vt:lpstr>Calibri</vt:lpstr>
      <vt:lpstr>Century Schoolbook</vt:lpstr>
      <vt:lpstr>Wingdings</vt:lpstr>
      <vt:lpstr>Wingdings 2</vt:lpstr>
      <vt:lpstr>Default Theme</vt:lpstr>
      <vt:lpstr>ESTADOS UNIDOS.-LA VUELTA AL MUNDO EN 385 JARDINES.-.-Kubota Gardens.-Meridian Hill Park.-Washington Oaks State Park .-Green Bay Botanical .-Olbrich Botanical.-Elizabeth Hubert Malott Japanese.-</vt:lpstr>
      <vt:lpstr>WASHINGTON.-Kubota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WASHINGTON Meridian Hill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WASHINGTON OAKS STATE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WISCOSIN.-Green Bay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WISCOSIN. -Olbrich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Shanso-en.- Jardín Japonés (Jardín de las Tres Islas)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Washington Oaks gardens state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2013-09-12T16:18:33Z</dcterms:created>
  <dcterms:modified xsi:type="dcterms:W3CDTF">2018-03-05T17:01:05Z</dcterms:modified>
</cp:coreProperties>
</file>