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7"/>
  </p:notesMasterIdLst>
  <p:sldIdLst>
    <p:sldId id="256" r:id="rId2"/>
    <p:sldId id="257" r:id="rId3"/>
    <p:sldId id="258" r:id="rId4"/>
    <p:sldId id="259" r:id="rId5"/>
    <p:sldId id="261" r:id="rId6"/>
    <p:sldId id="260" r:id="rId7"/>
    <p:sldId id="262" r:id="rId8"/>
    <p:sldId id="311" r:id="rId9"/>
    <p:sldId id="308" r:id="rId10"/>
    <p:sldId id="309" r:id="rId11"/>
    <p:sldId id="312" r:id="rId12"/>
    <p:sldId id="313" r:id="rId13"/>
    <p:sldId id="314" r:id="rId14"/>
    <p:sldId id="436" r:id="rId15"/>
    <p:sldId id="437" r:id="rId16"/>
    <p:sldId id="315" r:id="rId17"/>
    <p:sldId id="316" r:id="rId18"/>
    <p:sldId id="317" r:id="rId19"/>
    <p:sldId id="318" r:id="rId20"/>
    <p:sldId id="319" r:id="rId21"/>
    <p:sldId id="421" r:id="rId22"/>
    <p:sldId id="422" r:id="rId23"/>
    <p:sldId id="320" r:id="rId24"/>
    <p:sldId id="321" r:id="rId25"/>
    <p:sldId id="423" r:id="rId26"/>
    <p:sldId id="424" r:id="rId27"/>
    <p:sldId id="322" r:id="rId28"/>
    <p:sldId id="425" r:id="rId29"/>
    <p:sldId id="426" r:id="rId30"/>
    <p:sldId id="427" r:id="rId31"/>
    <p:sldId id="323" r:id="rId32"/>
    <p:sldId id="328" r:id="rId33"/>
    <p:sldId id="325" r:id="rId34"/>
    <p:sldId id="438" r:id="rId35"/>
    <p:sldId id="439" r:id="rId36"/>
    <p:sldId id="440" r:id="rId37"/>
    <p:sldId id="441" r:id="rId38"/>
    <p:sldId id="442" r:id="rId39"/>
    <p:sldId id="443" r:id="rId40"/>
    <p:sldId id="327" r:id="rId41"/>
    <p:sldId id="428" r:id="rId42"/>
    <p:sldId id="429" r:id="rId43"/>
    <p:sldId id="329" r:id="rId44"/>
    <p:sldId id="430" r:id="rId45"/>
    <p:sldId id="331" r:id="rId46"/>
    <p:sldId id="431" r:id="rId47"/>
    <p:sldId id="432" r:id="rId48"/>
    <p:sldId id="332" r:id="rId49"/>
    <p:sldId id="444" r:id="rId50"/>
    <p:sldId id="333" r:id="rId51"/>
    <p:sldId id="433" r:id="rId52"/>
    <p:sldId id="434" r:id="rId53"/>
    <p:sldId id="334" r:id="rId54"/>
    <p:sldId id="435" r:id="rId55"/>
    <p:sldId id="335" r:id="rId56"/>
    <p:sldId id="336" r:id="rId57"/>
    <p:sldId id="469" r:id="rId58"/>
    <p:sldId id="470" r:id="rId59"/>
    <p:sldId id="471" r:id="rId60"/>
    <p:sldId id="472" r:id="rId61"/>
    <p:sldId id="473" r:id="rId62"/>
    <p:sldId id="475" r:id="rId63"/>
    <p:sldId id="476" r:id="rId64"/>
    <p:sldId id="478" r:id="rId65"/>
    <p:sldId id="479" r:id="rId66"/>
    <p:sldId id="480" r:id="rId67"/>
    <p:sldId id="481" r:id="rId68"/>
    <p:sldId id="482" r:id="rId69"/>
    <p:sldId id="483" r:id="rId70"/>
    <p:sldId id="484" r:id="rId71"/>
    <p:sldId id="485" r:id="rId72"/>
    <p:sldId id="486" r:id="rId73"/>
    <p:sldId id="487" r:id="rId74"/>
    <p:sldId id="488" r:id="rId75"/>
    <p:sldId id="489" r:id="rId76"/>
    <p:sldId id="490" r:id="rId77"/>
    <p:sldId id="491" r:id="rId78"/>
    <p:sldId id="501" r:id="rId79"/>
    <p:sldId id="525" r:id="rId80"/>
    <p:sldId id="492" r:id="rId81"/>
    <p:sldId id="493" r:id="rId82"/>
    <p:sldId id="494" r:id="rId83"/>
    <p:sldId id="495" r:id="rId84"/>
    <p:sldId id="496" r:id="rId85"/>
    <p:sldId id="497" r:id="rId86"/>
    <p:sldId id="498" r:id="rId87"/>
    <p:sldId id="499" r:id="rId88"/>
    <p:sldId id="500" r:id="rId89"/>
    <p:sldId id="502" r:id="rId90"/>
    <p:sldId id="527" r:id="rId91"/>
    <p:sldId id="503" r:id="rId92"/>
    <p:sldId id="504" r:id="rId93"/>
    <p:sldId id="505" r:id="rId94"/>
    <p:sldId id="506" r:id="rId95"/>
    <p:sldId id="507" r:id="rId96"/>
    <p:sldId id="508" r:id="rId97"/>
    <p:sldId id="509" r:id="rId98"/>
    <p:sldId id="510" r:id="rId99"/>
    <p:sldId id="511" r:id="rId100"/>
    <p:sldId id="512" r:id="rId101"/>
    <p:sldId id="513" r:id="rId102"/>
    <p:sldId id="514" r:id="rId103"/>
    <p:sldId id="515" r:id="rId104"/>
    <p:sldId id="516" r:id="rId105"/>
    <p:sldId id="517" r:id="rId106"/>
    <p:sldId id="518" r:id="rId107"/>
    <p:sldId id="519" r:id="rId108"/>
    <p:sldId id="520" r:id="rId109"/>
    <p:sldId id="521" r:id="rId110"/>
    <p:sldId id="522" r:id="rId111"/>
    <p:sldId id="523" r:id="rId112"/>
    <p:sldId id="524" r:id="rId113"/>
    <p:sldId id="526" r:id="rId114"/>
    <p:sldId id="529" r:id="rId115"/>
    <p:sldId id="528" r:id="rId1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6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E666F1-5274-40C6-ADB3-F92121039CE8}"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72216E-B812-43E0-A1A1-9BC618F2D32F}" type="slidenum">
              <a:rPr lang="es-ES" smtClean="0"/>
              <a:t>‹Nº›</a:t>
            </a:fld>
            <a:endParaRPr lang="es-ES" dirty="0"/>
          </a:p>
        </p:txBody>
      </p:sp>
    </p:spTree>
    <p:extLst>
      <p:ext uri="{BB962C8B-B14F-4D97-AF65-F5344CB8AC3E}">
        <p14:creationId xmlns:p14="http://schemas.microsoft.com/office/powerpoint/2010/main" val="439974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Poda japonesa en nube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14</a:t>
            </a:fld>
            <a:endParaRPr lang="es-ES" dirty="0"/>
          </a:p>
        </p:txBody>
      </p:sp>
    </p:spTree>
    <p:extLst>
      <p:ext uri="{BB962C8B-B14F-4D97-AF65-F5344CB8AC3E}">
        <p14:creationId xmlns:p14="http://schemas.microsoft.com/office/powerpoint/2010/main" val="125308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Poda japonesa en nube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15</a:t>
            </a:fld>
            <a:endParaRPr lang="es-ES" dirty="0"/>
          </a:p>
        </p:txBody>
      </p:sp>
    </p:spTree>
    <p:extLst>
      <p:ext uri="{BB962C8B-B14F-4D97-AF65-F5344CB8AC3E}">
        <p14:creationId xmlns:p14="http://schemas.microsoft.com/office/powerpoint/2010/main" val="3441205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Elvaston Castle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21</a:t>
            </a:fld>
            <a:endParaRPr lang="es-ES" dirty="0"/>
          </a:p>
        </p:txBody>
      </p:sp>
    </p:spTree>
    <p:extLst>
      <p:ext uri="{BB962C8B-B14F-4D97-AF65-F5344CB8AC3E}">
        <p14:creationId xmlns:p14="http://schemas.microsoft.com/office/powerpoint/2010/main" val="302457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Elvaston Castle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22</a:t>
            </a:fld>
            <a:endParaRPr lang="es-ES" dirty="0"/>
          </a:p>
        </p:txBody>
      </p:sp>
    </p:spTree>
    <p:extLst>
      <p:ext uri="{BB962C8B-B14F-4D97-AF65-F5344CB8AC3E}">
        <p14:creationId xmlns:p14="http://schemas.microsoft.com/office/powerpoint/2010/main" val="4004034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Dixter , Sussex</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25</a:t>
            </a:fld>
            <a:endParaRPr lang="es-ES" dirty="0"/>
          </a:p>
        </p:txBody>
      </p:sp>
    </p:spTree>
    <p:extLst>
      <p:ext uri="{BB962C8B-B14F-4D97-AF65-F5344CB8AC3E}">
        <p14:creationId xmlns:p14="http://schemas.microsoft.com/office/powerpoint/2010/main" val="179193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Dixter , Sussex</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26</a:t>
            </a:fld>
            <a:endParaRPr lang="es-ES" dirty="0"/>
          </a:p>
        </p:txBody>
      </p:sp>
    </p:spTree>
    <p:extLst>
      <p:ext uri="{BB962C8B-B14F-4D97-AF65-F5344CB8AC3E}">
        <p14:creationId xmlns:p14="http://schemas.microsoft.com/office/powerpoint/2010/main" val="3041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Hever Castle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28</a:t>
            </a:fld>
            <a:endParaRPr lang="es-ES" dirty="0"/>
          </a:p>
        </p:txBody>
      </p:sp>
    </p:spTree>
    <p:extLst>
      <p:ext uri="{BB962C8B-B14F-4D97-AF65-F5344CB8AC3E}">
        <p14:creationId xmlns:p14="http://schemas.microsoft.com/office/powerpoint/2010/main" val="1475828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Hever Castle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29</a:t>
            </a:fld>
            <a:endParaRPr lang="es-ES" dirty="0"/>
          </a:p>
        </p:txBody>
      </p:sp>
    </p:spTree>
    <p:extLst>
      <p:ext uri="{BB962C8B-B14F-4D97-AF65-F5344CB8AC3E}">
        <p14:creationId xmlns:p14="http://schemas.microsoft.com/office/powerpoint/2010/main" val="1029625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Hever Castle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30</a:t>
            </a:fld>
            <a:endParaRPr lang="es-ES" dirty="0"/>
          </a:p>
        </p:txBody>
      </p:sp>
    </p:spTree>
    <p:extLst>
      <p:ext uri="{BB962C8B-B14F-4D97-AF65-F5344CB8AC3E}">
        <p14:creationId xmlns:p14="http://schemas.microsoft.com/office/powerpoint/2010/main" val="1268693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34</a:t>
            </a:fld>
            <a:endParaRPr lang="es-ES" dirty="0"/>
          </a:p>
        </p:txBody>
      </p:sp>
    </p:spTree>
    <p:extLst>
      <p:ext uri="{BB962C8B-B14F-4D97-AF65-F5344CB8AC3E}">
        <p14:creationId xmlns:p14="http://schemas.microsoft.com/office/powerpoint/2010/main" val="1460727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35</a:t>
            </a:fld>
            <a:endParaRPr lang="es-ES" dirty="0"/>
          </a:p>
        </p:txBody>
      </p:sp>
    </p:spTree>
    <p:extLst>
      <p:ext uri="{BB962C8B-B14F-4D97-AF65-F5344CB8AC3E}">
        <p14:creationId xmlns:p14="http://schemas.microsoft.com/office/powerpoint/2010/main" val="2350095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36</a:t>
            </a:fld>
            <a:endParaRPr lang="es-ES" dirty="0"/>
          </a:p>
        </p:txBody>
      </p:sp>
    </p:spTree>
    <p:extLst>
      <p:ext uri="{BB962C8B-B14F-4D97-AF65-F5344CB8AC3E}">
        <p14:creationId xmlns:p14="http://schemas.microsoft.com/office/powerpoint/2010/main" val="2089983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37</a:t>
            </a:fld>
            <a:endParaRPr lang="es-ES" dirty="0"/>
          </a:p>
        </p:txBody>
      </p:sp>
    </p:spTree>
    <p:extLst>
      <p:ext uri="{BB962C8B-B14F-4D97-AF65-F5344CB8AC3E}">
        <p14:creationId xmlns:p14="http://schemas.microsoft.com/office/powerpoint/2010/main" val="30516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38</a:t>
            </a:fld>
            <a:endParaRPr lang="es-ES" dirty="0"/>
          </a:p>
        </p:txBody>
      </p:sp>
    </p:spTree>
    <p:extLst>
      <p:ext uri="{BB962C8B-B14F-4D97-AF65-F5344CB8AC3E}">
        <p14:creationId xmlns:p14="http://schemas.microsoft.com/office/powerpoint/2010/main" val="3486500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Railton.-Topiary.-Tailandia.-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41</a:t>
            </a:fld>
            <a:endParaRPr lang="es-ES" dirty="0"/>
          </a:p>
        </p:txBody>
      </p:sp>
    </p:spTree>
    <p:extLst>
      <p:ext uri="{BB962C8B-B14F-4D97-AF65-F5344CB8AC3E}">
        <p14:creationId xmlns:p14="http://schemas.microsoft.com/office/powerpoint/2010/main" val="2905737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Railton.-Topiary.-Tailandia.-q</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42</a:t>
            </a:fld>
            <a:endParaRPr lang="es-ES" dirty="0"/>
          </a:p>
        </p:txBody>
      </p:sp>
    </p:spTree>
    <p:extLst>
      <p:ext uri="{BB962C8B-B14F-4D97-AF65-F5344CB8AC3E}">
        <p14:creationId xmlns:p14="http://schemas.microsoft.com/office/powerpoint/2010/main" val="3514855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Samban-Lei-Sekpil-.-Duranta</a:t>
            </a:r>
            <a:r>
              <a:rPr lang="es-ES" baseline="0" dirty="0"/>
              <a:t> repens</a:t>
            </a:r>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44</a:t>
            </a:fld>
            <a:endParaRPr lang="es-ES" dirty="0"/>
          </a:p>
        </p:txBody>
      </p:sp>
    </p:spTree>
    <p:extLst>
      <p:ext uri="{BB962C8B-B14F-4D97-AF65-F5344CB8AC3E}">
        <p14:creationId xmlns:p14="http://schemas.microsoft.com/office/powerpoint/2010/main" val="3136465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46</a:t>
            </a:fld>
            <a:endParaRPr lang="es-ES" dirty="0"/>
          </a:p>
        </p:txBody>
      </p:sp>
    </p:spTree>
    <p:extLst>
      <p:ext uri="{BB962C8B-B14F-4D97-AF65-F5344CB8AC3E}">
        <p14:creationId xmlns:p14="http://schemas.microsoft.com/office/powerpoint/2010/main" val="1846566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47</a:t>
            </a:fld>
            <a:endParaRPr lang="es-ES" dirty="0"/>
          </a:p>
        </p:txBody>
      </p:sp>
    </p:spTree>
    <p:extLst>
      <p:ext uri="{BB962C8B-B14F-4D97-AF65-F5344CB8AC3E}">
        <p14:creationId xmlns:p14="http://schemas.microsoft.com/office/powerpoint/2010/main" val="2364487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Hunnewell Arboretum </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51</a:t>
            </a:fld>
            <a:endParaRPr lang="es-ES" dirty="0"/>
          </a:p>
        </p:txBody>
      </p:sp>
    </p:spTree>
    <p:extLst>
      <p:ext uri="{BB962C8B-B14F-4D97-AF65-F5344CB8AC3E}">
        <p14:creationId xmlns:p14="http://schemas.microsoft.com/office/powerpoint/2010/main" val="685514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Hunnewell Arboretum </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52</a:t>
            </a:fld>
            <a:endParaRPr lang="es-ES" dirty="0"/>
          </a:p>
        </p:txBody>
      </p:sp>
    </p:spTree>
    <p:extLst>
      <p:ext uri="{BB962C8B-B14F-4D97-AF65-F5344CB8AC3E}">
        <p14:creationId xmlns:p14="http://schemas.microsoft.com/office/powerpoint/2010/main" val="4107394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Alternanthera y coleus</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67</a:t>
            </a:fld>
            <a:endParaRPr lang="es-ES" dirty="0"/>
          </a:p>
        </p:txBody>
      </p:sp>
    </p:spTree>
    <p:extLst>
      <p:ext uri="{BB962C8B-B14F-4D97-AF65-F5344CB8AC3E}">
        <p14:creationId xmlns:p14="http://schemas.microsoft.com/office/powerpoint/2010/main" val="1099455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1.-Helichrysum angustifolium.-5.-Herniaria glabra.-6.-Hypoestes-rose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68</a:t>
            </a:fld>
            <a:endParaRPr lang="es-ES" dirty="0"/>
          </a:p>
        </p:txBody>
      </p:sp>
    </p:spTree>
    <p:extLst>
      <p:ext uri="{BB962C8B-B14F-4D97-AF65-F5344CB8AC3E}">
        <p14:creationId xmlns:p14="http://schemas.microsoft.com/office/powerpoint/2010/main" val="3049656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Echeveria.-Scaveola.-Festuca.-Echeveria.-Alternantera.-Hypoestes blanco</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69</a:t>
            </a:fld>
            <a:endParaRPr lang="es-ES" dirty="0"/>
          </a:p>
        </p:txBody>
      </p:sp>
    </p:spTree>
    <p:extLst>
      <p:ext uri="{BB962C8B-B14F-4D97-AF65-F5344CB8AC3E}">
        <p14:creationId xmlns:p14="http://schemas.microsoft.com/office/powerpoint/2010/main" val="3161403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Sedum spurium.-Sedum album.-Sedum ellacombianum.-Sedum hybr..-Sedum thelephium</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70</a:t>
            </a:fld>
            <a:endParaRPr lang="es-ES" dirty="0"/>
          </a:p>
        </p:txBody>
      </p:sp>
    </p:spTree>
    <p:extLst>
      <p:ext uri="{BB962C8B-B14F-4D97-AF65-F5344CB8AC3E}">
        <p14:creationId xmlns:p14="http://schemas.microsoft.com/office/powerpoint/2010/main" val="1412611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Mosaicultura.-Plains de Abraham.-Quebec</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71</a:t>
            </a:fld>
            <a:endParaRPr lang="es-ES" dirty="0"/>
          </a:p>
        </p:txBody>
      </p:sp>
    </p:spTree>
    <p:extLst>
      <p:ext uri="{BB962C8B-B14F-4D97-AF65-F5344CB8AC3E}">
        <p14:creationId xmlns:p14="http://schemas.microsoft.com/office/powerpoint/2010/main" val="2914945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72</a:t>
            </a:fld>
            <a:endParaRPr lang="es-ES" dirty="0"/>
          </a:p>
        </p:txBody>
      </p:sp>
    </p:spTree>
    <p:extLst>
      <p:ext uri="{BB962C8B-B14F-4D97-AF65-F5344CB8AC3E}">
        <p14:creationId xmlns:p14="http://schemas.microsoft.com/office/powerpoint/2010/main" val="1354454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73</a:t>
            </a:fld>
            <a:endParaRPr lang="es-ES" dirty="0"/>
          </a:p>
        </p:txBody>
      </p:sp>
    </p:spTree>
    <p:extLst>
      <p:ext uri="{BB962C8B-B14F-4D97-AF65-F5344CB8AC3E}">
        <p14:creationId xmlns:p14="http://schemas.microsoft.com/office/powerpoint/2010/main" val="735350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74</a:t>
            </a:fld>
            <a:endParaRPr lang="es-ES" dirty="0"/>
          </a:p>
        </p:txBody>
      </p:sp>
    </p:spTree>
    <p:extLst>
      <p:ext uri="{BB962C8B-B14F-4D97-AF65-F5344CB8AC3E}">
        <p14:creationId xmlns:p14="http://schemas.microsoft.com/office/powerpoint/2010/main" val="2417041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Mosaiculture.-Cabourg</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75</a:t>
            </a:fld>
            <a:endParaRPr lang="es-ES" dirty="0"/>
          </a:p>
        </p:txBody>
      </p:sp>
    </p:spTree>
    <p:extLst>
      <p:ext uri="{BB962C8B-B14F-4D97-AF65-F5344CB8AC3E}">
        <p14:creationId xmlns:p14="http://schemas.microsoft.com/office/powerpoint/2010/main" val="24829429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Mosaiculture.-Madeira</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76</a:t>
            </a:fld>
            <a:endParaRPr lang="es-ES" dirty="0"/>
          </a:p>
        </p:txBody>
      </p:sp>
    </p:spTree>
    <p:extLst>
      <p:ext uri="{BB962C8B-B14F-4D97-AF65-F5344CB8AC3E}">
        <p14:creationId xmlns:p14="http://schemas.microsoft.com/office/powerpoint/2010/main" val="1928636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77</a:t>
            </a:fld>
            <a:endParaRPr lang="es-ES" dirty="0"/>
          </a:p>
        </p:txBody>
      </p:sp>
    </p:spTree>
    <p:extLst>
      <p:ext uri="{BB962C8B-B14F-4D97-AF65-F5344CB8AC3E}">
        <p14:creationId xmlns:p14="http://schemas.microsoft.com/office/powerpoint/2010/main" val="29590567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78</a:t>
            </a:fld>
            <a:endParaRPr lang="es-ES" dirty="0"/>
          </a:p>
        </p:txBody>
      </p:sp>
    </p:spTree>
    <p:extLst>
      <p:ext uri="{BB962C8B-B14F-4D97-AF65-F5344CB8AC3E}">
        <p14:creationId xmlns:p14="http://schemas.microsoft.com/office/powerpoint/2010/main" val="3954277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79</a:t>
            </a:fld>
            <a:endParaRPr lang="es-ES" dirty="0"/>
          </a:p>
        </p:txBody>
      </p:sp>
    </p:spTree>
    <p:extLst>
      <p:ext uri="{BB962C8B-B14F-4D97-AF65-F5344CB8AC3E}">
        <p14:creationId xmlns:p14="http://schemas.microsoft.com/office/powerpoint/2010/main" val="20821386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80</a:t>
            </a:fld>
            <a:endParaRPr lang="es-ES" dirty="0"/>
          </a:p>
        </p:txBody>
      </p:sp>
    </p:spTree>
    <p:extLst>
      <p:ext uri="{BB962C8B-B14F-4D97-AF65-F5344CB8AC3E}">
        <p14:creationId xmlns:p14="http://schemas.microsoft.com/office/powerpoint/2010/main" val="14776064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r>
              <a:rPr lang="es-ES" dirty="0"/>
              <a:t>.-Madeira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81</a:t>
            </a:fld>
            <a:endParaRPr lang="es-ES" dirty="0"/>
          </a:p>
        </p:txBody>
      </p:sp>
    </p:spTree>
    <p:extLst>
      <p:ext uri="{BB962C8B-B14F-4D97-AF65-F5344CB8AC3E}">
        <p14:creationId xmlns:p14="http://schemas.microsoft.com/office/powerpoint/2010/main" val="27863919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82</a:t>
            </a:fld>
            <a:endParaRPr lang="es-ES" dirty="0"/>
          </a:p>
        </p:txBody>
      </p:sp>
    </p:spTree>
    <p:extLst>
      <p:ext uri="{BB962C8B-B14F-4D97-AF65-F5344CB8AC3E}">
        <p14:creationId xmlns:p14="http://schemas.microsoft.com/office/powerpoint/2010/main" val="7214846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83</a:t>
            </a:fld>
            <a:endParaRPr lang="es-ES" dirty="0"/>
          </a:p>
        </p:txBody>
      </p:sp>
    </p:spTree>
    <p:extLst>
      <p:ext uri="{BB962C8B-B14F-4D97-AF65-F5344CB8AC3E}">
        <p14:creationId xmlns:p14="http://schemas.microsoft.com/office/powerpoint/2010/main" val="11231729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84</a:t>
            </a:fld>
            <a:endParaRPr lang="es-ES" dirty="0"/>
          </a:p>
        </p:txBody>
      </p:sp>
    </p:spTree>
    <p:extLst>
      <p:ext uri="{BB962C8B-B14F-4D97-AF65-F5344CB8AC3E}">
        <p14:creationId xmlns:p14="http://schemas.microsoft.com/office/powerpoint/2010/main" val="4824924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Mosaiculture.-Millenium Park</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85</a:t>
            </a:fld>
            <a:endParaRPr lang="es-ES" dirty="0"/>
          </a:p>
        </p:txBody>
      </p:sp>
    </p:spTree>
    <p:extLst>
      <p:ext uri="{BB962C8B-B14F-4D97-AF65-F5344CB8AC3E}">
        <p14:creationId xmlns:p14="http://schemas.microsoft.com/office/powerpoint/2010/main" val="27114739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86</a:t>
            </a:fld>
            <a:endParaRPr lang="es-ES" dirty="0"/>
          </a:p>
        </p:txBody>
      </p:sp>
    </p:spTree>
    <p:extLst>
      <p:ext uri="{BB962C8B-B14F-4D97-AF65-F5344CB8AC3E}">
        <p14:creationId xmlns:p14="http://schemas.microsoft.com/office/powerpoint/2010/main" val="26325252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87</a:t>
            </a:fld>
            <a:endParaRPr lang="es-ES" dirty="0"/>
          </a:p>
        </p:txBody>
      </p:sp>
    </p:spTree>
    <p:extLst>
      <p:ext uri="{BB962C8B-B14F-4D97-AF65-F5344CB8AC3E}">
        <p14:creationId xmlns:p14="http://schemas.microsoft.com/office/powerpoint/2010/main" val="8061437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88</a:t>
            </a:fld>
            <a:endParaRPr lang="es-ES" dirty="0"/>
          </a:p>
        </p:txBody>
      </p:sp>
    </p:spTree>
    <p:extLst>
      <p:ext uri="{BB962C8B-B14F-4D97-AF65-F5344CB8AC3E}">
        <p14:creationId xmlns:p14="http://schemas.microsoft.com/office/powerpoint/2010/main" val="1405131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89</a:t>
            </a:fld>
            <a:endParaRPr lang="es-ES" dirty="0"/>
          </a:p>
        </p:txBody>
      </p:sp>
    </p:spTree>
    <p:extLst>
      <p:ext uri="{BB962C8B-B14F-4D97-AF65-F5344CB8AC3E}">
        <p14:creationId xmlns:p14="http://schemas.microsoft.com/office/powerpoint/2010/main" val="3230093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90</a:t>
            </a:fld>
            <a:endParaRPr lang="es-ES" dirty="0"/>
          </a:p>
        </p:txBody>
      </p:sp>
    </p:spTree>
    <p:extLst>
      <p:ext uri="{BB962C8B-B14F-4D97-AF65-F5344CB8AC3E}">
        <p14:creationId xmlns:p14="http://schemas.microsoft.com/office/powerpoint/2010/main" val="3064718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a:p>
            <a:endParaRPr lang="es-ES" dirty="0"/>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91</a:t>
            </a:fld>
            <a:endParaRPr lang="es-ES" dirty="0"/>
          </a:p>
        </p:txBody>
      </p:sp>
    </p:spTree>
    <p:extLst>
      <p:ext uri="{BB962C8B-B14F-4D97-AF65-F5344CB8AC3E}">
        <p14:creationId xmlns:p14="http://schemas.microsoft.com/office/powerpoint/2010/main" val="42067820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Mosaiculture.-Salamandra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92</a:t>
            </a:fld>
            <a:endParaRPr lang="es-ES" dirty="0"/>
          </a:p>
        </p:txBody>
      </p:sp>
    </p:spTree>
    <p:extLst>
      <p:ext uri="{BB962C8B-B14F-4D97-AF65-F5344CB8AC3E}">
        <p14:creationId xmlns:p14="http://schemas.microsoft.com/office/powerpoint/2010/main" val="22185629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Mosaicultura.-Arboles</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93</a:t>
            </a:fld>
            <a:endParaRPr lang="es-ES" dirty="0"/>
          </a:p>
        </p:txBody>
      </p:sp>
    </p:spTree>
    <p:extLst>
      <p:ext uri="{BB962C8B-B14F-4D97-AF65-F5344CB8AC3E}">
        <p14:creationId xmlns:p14="http://schemas.microsoft.com/office/powerpoint/2010/main" val="29107457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Mosaicultura.-.-Montreal</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94</a:t>
            </a:fld>
            <a:endParaRPr lang="es-ES" dirty="0"/>
          </a:p>
        </p:txBody>
      </p:sp>
    </p:spTree>
    <p:extLst>
      <p:ext uri="{BB962C8B-B14F-4D97-AF65-F5344CB8AC3E}">
        <p14:creationId xmlns:p14="http://schemas.microsoft.com/office/powerpoint/2010/main" val="31508043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Mosaicultura.-Montreal</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95</a:t>
            </a:fld>
            <a:endParaRPr lang="es-ES" dirty="0"/>
          </a:p>
        </p:txBody>
      </p:sp>
    </p:spTree>
    <p:extLst>
      <p:ext uri="{BB962C8B-B14F-4D97-AF65-F5344CB8AC3E}">
        <p14:creationId xmlns:p14="http://schemas.microsoft.com/office/powerpoint/2010/main" val="13358212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Mosaicultura.-Montreal</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96</a:t>
            </a:fld>
            <a:endParaRPr lang="es-ES" dirty="0"/>
          </a:p>
        </p:txBody>
      </p:sp>
    </p:spTree>
    <p:extLst>
      <p:ext uri="{BB962C8B-B14F-4D97-AF65-F5344CB8AC3E}">
        <p14:creationId xmlns:p14="http://schemas.microsoft.com/office/powerpoint/2010/main" val="36394282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97</a:t>
            </a:fld>
            <a:endParaRPr lang="es-ES" dirty="0"/>
          </a:p>
        </p:txBody>
      </p:sp>
    </p:spTree>
    <p:extLst>
      <p:ext uri="{BB962C8B-B14F-4D97-AF65-F5344CB8AC3E}">
        <p14:creationId xmlns:p14="http://schemas.microsoft.com/office/powerpoint/2010/main" val="24656943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Mosaicultura.-Volcán</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98</a:t>
            </a:fld>
            <a:endParaRPr lang="es-ES" dirty="0"/>
          </a:p>
        </p:txBody>
      </p:sp>
    </p:spTree>
    <p:extLst>
      <p:ext uri="{BB962C8B-B14F-4D97-AF65-F5344CB8AC3E}">
        <p14:creationId xmlns:p14="http://schemas.microsoft.com/office/powerpoint/2010/main" val="19787767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Mosaicultura.-Alfombra mágica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99</a:t>
            </a:fld>
            <a:endParaRPr lang="es-ES" dirty="0"/>
          </a:p>
        </p:txBody>
      </p:sp>
    </p:spTree>
    <p:extLst>
      <p:ext uri="{BB962C8B-B14F-4D97-AF65-F5344CB8AC3E}">
        <p14:creationId xmlns:p14="http://schemas.microsoft.com/office/powerpoint/2010/main" val="38231460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100</a:t>
            </a:fld>
            <a:endParaRPr lang="es-ES" dirty="0"/>
          </a:p>
        </p:txBody>
      </p:sp>
    </p:spTree>
    <p:extLst>
      <p:ext uri="{BB962C8B-B14F-4D97-AF65-F5344CB8AC3E}">
        <p14:creationId xmlns:p14="http://schemas.microsoft.com/office/powerpoint/2010/main" val="3444463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101</a:t>
            </a:fld>
            <a:endParaRPr lang="es-ES" dirty="0"/>
          </a:p>
        </p:txBody>
      </p:sp>
    </p:spTree>
    <p:extLst>
      <p:ext uri="{BB962C8B-B14F-4D97-AF65-F5344CB8AC3E}">
        <p14:creationId xmlns:p14="http://schemas.microsoft.com/office/powerpoint/2010/main" val="1368576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102</a:t>
            </a:fld>
            <a:endParaRPr lang="es-ES" dirty="0"/>
          </a:p>
        </p:txBody>
      </p:sp>
    </p:spTree>
    <p:extLst>
      <p:ext uri="{BB962C8B-B14F-4D97-AF65-F5344CB8AC3E}">
        <p14:creationId xmlns:p14="http://schemas.microsoft.com/office/powerpoint/2010/main" val="33129398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103</a:t>
            </a:fld>
            <a:endParaRPr lang="es-ES" dirty="0"/>
          </a:p>
        </p:txBody>
      </p:sp>
    </p:spTree>
    <p:extLst>
      <p:ext uri="{BB962C8B-B14F-4D97-AF65-F5344CB8AC3E}">
        <p14:creationId xmlns:p14="http://schemas.microsoft.com/office/powerpoint/2010/main" val="11738748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104</a:t>
            </a:fld>
            <a:endParaRPr lang="es-ES" dirty="0"/>
          </a:p>
        </p:txBody>
      </p:sp>
    </p:spTree>
    <p:extLst>
      <p:ext uri="{BB962C8B-B14F-4D97-AF65-F5344CB8AC3E}">
        <p14:creationId xmlns:p14="http://schemas.microsoft.com/office/powerpoint/2010/main" val="4123594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105</a:t>
            </a:fld>
            <a:endParaRPr lang="es-ES" dirty="0"/>
          </a:p>
        </p:txBody>
      </p:sp>
    </p:spTree>
    <p:extLst>
      <p:ext uri="{BB962C8B-B14F-4D97-AF65-F5344CB8AC3E}">
        <p14:creationId xmlns:p14="http://schemas.microsoft.com/office/powerpoint/2010/main" val="35129376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106</a:t>
            </a:fld>
            <a:endParaRPr lang="es-ES" dirty="0"/>
          </a:p>
        </p:txBody>
      </p:sp>
    </p:spTree>
    <p:extLst>
      <p:ext uri="{BB962C8B-B14F-4D97-AF65-F5344CB8AC3E}">
        <p14:creationId xmlns:p14="http://schemas.microsoft.com/office/powerpoint/2010/main" val="5091007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107</a:t>
            </a:fld>
            <a:endParaRPr lang="es-ES" dirty="0"/>
          </a:p>
        </p:txBody>
      </p:sp>
    </p:spTree>
    <p:extLst>
      <p:ext uri="{BB962C8B-B14F-4D97-AF65-F5344CB8AC3E}">
        <p14:creationId xmlns:p14="http://schemas.microsoft.com/office/powerpoint/2010/main" val="108734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108</a:t>
            </a:fld>
            <a:endParaRPr lang="es-ES" dirty="0"/>
          </a:p>
        </p:txBody>
      </p:sp>
    </p:spTree>
    <p:extLst>
      <p:ext uri="{BB962C8B-B14F-4D97-AF65-F5344CB8AC3E}">
        <p14:creationId xmlns:p14="http://schemas.microsoft.com/office/powerpoint/2010/main" val="15140946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109</a:t>
            </a:fld>
            <a:endParaRPr lang="es-ES" dirty="0"/>
          </a:p>
        </p:txBody>
      </p:sp>
    </p:spTree>
    <p:extLst>
      <p:ext uri="{BB962C8B-B14F-4D97-AF65-F5344CB8AC3E}">
        <p14:creationId xmlns:p14="http://schemas.microsoft.com/office/powerpoint/2010/main" val="25344159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110</a:t>
            </a:fld>
            <a:endParaRPr lang="es-ES" dirty="0"/>
          </a:p>
        </p:txBody>
      </p:sp>
    </p:spTree>
    <p:extLst>
      <p:ext uri="{BB962C8B-B14F-4D97-AF65-F5344CB8AC3E}">
        <p14:creationId xmlns:p14="http://schemas.microsoft.com/office/powerpoint/2010/main" val="3372186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111</a:t>
            </a:fld>
            <a:endParaRPr lang="es-ES" dirty="0"/>
          </a:p>
        </p:txBody>
      </p:sp>
    </p:spTree>
    <p:extLst>
      <p:ext uri="{BB962C8B-B14F-4D97-AF65-F5344CB8AC3E}">
        <p14:creationId xmlns:p14="http://schemas.microsoft.com/office/powerpoint/2010/main" val="14210530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112</a:t>
            </a:fld>
            <a:endParaRPr lang="es-ES" dirty="0"/>
          </a:p>
        </p:txBody>
      </p:sp>
    </p:spTree>
    <p:extLst>
      <p:ext uri="{BB962C8B-B14F-4D97-AF65-F5344CB8AC3E}">
        <p14:creationId xmlns:p14="http://schemas.microsoft.com/office/powerpoint/2010/main" val="41793741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113</a:t>
            </a:fld>
            <a:endParaRPr lang="es-ES" dirty="0"/>
          </a:p>
        </p:txBody>
      </p:sp>
    </p:spTree>
    <p:extLst>
      <p:ext uri="{BB962C8B-B14F-4D97-AF65-F5344CB8AC3E}">
        <p14:creationId xmlns:p14="http://schemas.microsoft.com/office/powerpoint/2010/main" val="13974103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Mosaicultura</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114</a:t>
            </a:fld>
            <a:endParaRPr lang="es-ES" dirty="0"/>
          </a:p>
        </p:txBody>
      </p:sp>
    </p:spTree>
    <p:extLst>
      <p:ext uri="{BB962C8B-B14F-4D97-AF65-F5344CB8AC3E}">
        <p14:creationId xmlns:p14="http://schemas.microsoft.com/office/powerpoint/2010/main" val="1588789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Cambrai</a:t>
            </a:r>
          </a:p>
        </p:txBody>
      </p:sp>
      <p:sp>
        <p:nvSpPr>
          <p:cNvPr id="4" name="3 Marcador de número de diapositiva"/>
          <p:cNvSpPr>
            <a:spLocks noGrp="1"/>
          </p:cNvSpPr>
          <p:nvPr>
            <p:ph type="sldNum" sz="quarter" idx="10"/>
          </p:nvPr>
        </p:nvSpPr>
        <p:spPr/>
        <p:txBody>
          <a:bodyPr/>
          <a:lstStyle/>
          <a:p>
            <a:fld id="{CA72216E-B812-43E0-A1A1-9BC618F2D32F}" type="slidenum">
              <a:rPr lang="es-ES" smtClean="0"/>
              <a:t>115</a:t>
            </a:fld>
            <a:endParaRPr lang="es-ES" dirty="0"/>
          </a:p>
        </p:txBody>
      </p:sp>
    </p:spTree>
    <p:extLst>
      <p:ext uri="{BB962C8B-B14F-4D97-AF65-F5344CB8AC3E}">
        <p14:creationId xmlns:p14="http://schemas.microsoft.com/office/powerpoint/2010/main" val="219293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pPr eaLnBrk="1" latinLnBrk="0" hangingPunct="1"/>
            <a:fld id="{E6F9B8CD-342D-4579-98EC-A8FD6B7370E1}" type="datetimeFigureOut">
              <a:rPr lang="en-US" smtClean="0"/>
              <a:pPr eaLnBrk="1" latinLnBrk="0" hangingPunct="1"/>
              <a:t>3/26/2018</a:t>
            </a:fld>
            <a:endParaRPr lang="en-U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kumimoji="0" lang="en-U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6368161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65407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kumimoji="0" lang="en-US" dirty="0"/>
          </a:p>
        </p:txBody>
      </p:sp>
      <p:sp>
        <p:nvSpPr>
          <p:cNvPr id="6" name="Slide Number Placeholder 5"/>
          <p:cNvSpPr>
            <a:spLocks noGrp="1"/>
          </p:cNvSpPr>
          <p:nvPr>
            <p:ph type="sldNum" sz="quarter" idx="12"/>
          </p:nvPr>
        </p:nvSpPr>
        <p:spPr>
          <a:xfrm>
            <a:off x="6453378" y="5211060"/>
            <a:ext cx="1584198" cy="228600"/>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90319148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7873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7201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131014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16727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9" name="Footer Placeholder 8"/>
          <p:cNvSpPr>
            <a:spLocks noGrp="1"/>
          </p:cNvSpPr>
          <p:nvPr>
            <p:ph type="ftr" sz="quarter" idx="11"/>
          </p:nvPr>
        </p:nvSpPr>
        <p:spPr/>
        <p:txBody>
          <a:bodyPr/>
          <a:lstStyle>
            <a:lvl1pPr algn="r">
              <a:defRPr/>
            </a:lvl1pPr>
          </a:lstStyle>
          <a:p>
            <a:endParaRPr kumimoji="0" lang="en-U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5824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kumimoji="0"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8431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58763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88782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2290801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es/url?sa=i&amp;rct=j&amp;q=japanese+pruning+techniques&amp;source=images&amp;cd=&amp;cad=rja&amp;docid=tpIEC420JecbyM&amp;tbnid=0s5-PFacA7740M:&amp;ved=0CAUQjRw&amp;url=http://www.apartmenttherapy.com/printer-piemakers-topiary-iden-57815&amp;ei=0zGrUcbFGqeV0AXq5IDoDQ&amp;bvm=bv.47244034,d.ZGU&amp;psig=AFQjCNE1U_-Cr9xrnfW94cLkgddbGx_Kiw&amp;ust=1370260033893428"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google.es/url?sa=i&amp;rct=j&amp;q=japanese+pruning+techniques&amp;source=images&amp;cd=&amp;cad=rja&amp;docid=xDe3wATRkpPktM&amp;tbnid=GhPPaZY8azYpcM:&amp;ved=0CAUQjRw&amp;url=http://www.zenjapaneselandscape.com/gallery6.html&amp;ei=3zCrUa2ZMsL40gWN9oGADg&amp;bvm=bv.47244034,d.ZGU&amp;psig=AFQjCNE1U_-Cr9xrnfW94cLkgddbGx_Kiw&amp;ust=1370260033893428" TargetMode="External"/><Relationship Id="rId7" Type="http://schemas.openxmlformats.org/officeDocument/2006/relationships/hyperlink" Target="http://www.google.es/url?sa=i&amp;rct=j&amp;q=japanese+pruning+techniques&amp;source=images&amp;cd=&amp;cad=rja&amp;docid=HQLadn0IKoiR9M&amp;tbnid=AsIq_9Nh0lEoDM:&amp;ved=0CAUQjRw&amp;url=http://blackrainbow-letslearnjapanese.blogspot.com/2011/09/japanese-gardens-nature-beauty-and.html&amp;ei=PTGrUauJKaHN0QW9tYHYDA&amp;bvm=bv.47244034,d.ZGU&amp;psig=AFQjCNE1U_-Cr9xrnfW94cLkgddbGx_Kiw&amp;ust=1370260033893428"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http://www.google.es/url?sa=i&amp;rct=j&amp;q=japanese+pruning+techniques&amp;source=images&amp;cd=&amp;cad=rja&amp;docid=6SzkjtcwGT7CrM&amp;tbnid=RlHT32KA8ooEhM:&amp;ved=0CAUQjRw&amp;url=http://www.niwaki-et-niwashi.com/blog/2013/05/19/the-clouds-pruning-is-not-authentic-japanese-pruning/?lang=en&amp;ei=BjGrUeXELqeQ0AXSsIGgDg&amp;bvm=bv.47244034,d.ZGU&amp;psig=AFQjCNE1U_-Cr9xrnfW94cLkgddbGx_Kiw&amp;ust=1370260033893428" TargetMode="External"/><Relationship Id="rId10" Type="http://schemas.openxmlformats.org/officeDocument/2006/relationships/image" Target="../media/image7.jpeg"/><Relationship Id="rId4" Type="http://schemas.openxmlformats.org/officeDocument/2006/relationships/image" Target="../media/image4.jpeg"/><Relationship Id="rId9" Type="http://schemas.openxmlformats.org/officeDocument/2006/relationships/hyperlink" Target="http://www.google.es/url?sa=i&amp;rct=j&amp;q=japanese+pruning+techniques&amp;source=images&amp;cd=&amp;cad=rja&amp;docid=ZaPvl675Q7RmeM&amp;tbnid=4OIGkMHV2xb9sM:&amp;ved=0CAUQjRw&amp;url=http://sdbrvfafs.blogdetik.com/download-niwaki-pruning-training-and-shaping-trees-the-japanese-way-book/&amp;ei=YDGrUbevNYKN0AWf-4HYDg&amp;bvm=bv.47244034,d.ZGU&amp;psig=AFQjCNE1U_-Cr9xrnfW94cLkgddbGx_Kiw&amp;ust=1370260033893428"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68.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69.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2.jpg"/><Relationship Id="rId7"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70.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10" Type="http://schemas.openxmlformats.org/officeDocument/2006/relationships/image" Target="../media/image54.gif"/><Relationship Id="rId4" Type="http://schemas.openxmlformats.org/officeDocument/2006/relationships/image" Target="../media/image48.jpg"/><Relationship Id="rId9" Type="http://schemas.openxmlformats.org/officeDocument/2006/relationships/image" Target="../media/image53.jpg"/></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0.jpg"/><Relationship Id="rId5" Type="http://schemas.openxmlformats.org/officeDocument/2006/relationships/image" Target="../media/image59.png"/><Relationship Id="rId4" Type="http://schemas.openxmlformats.org/officeDocument/2006/relationships/image" Target="../media/image58.jpg"/></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eg"/></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556792"/>
            <a:ext cx="4662264" cy="2664296"/>
          </a:xfrm>
        </p:spPr>
        <p:txBody>
          <a:bodyPr>
            <a:noAutofit/>
          </a:bodyPr>
          <a:lstStyle/>
          <a:p>
            <a:r>
              <a:rPr lang="es-ES" sz="4000" dirty="0"/>
              <a:t>ESCULTURAS VIVAS.-TOPIARIA y MOSAICULTURA</a:t>
            </a:r>
          </a:p>
        </p:txBody>
      </p:sp>
      <p:sp>
        <p:nvSpPr>
          <p:cNvPr id="3" name="2 Subtítulo"/>
          <p:cNvSpPr>
            <a:spLocks noGrp="1"/>
          </p:cNvSpPr>
          <p:nvPr>
            <p:ph type="subTitle" idx="1"/>
          </p:nvPr>
        </p:nvSpPr>
        <p:spPr>
          <a:xfrm>
            <a:off x="2843808" y="4509120"/>
            <a:ext cx="5184576" cy="1865802"/>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915591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ESCULTURAS VIVAS</a:t>
            </a:r>
          </a:p>
        </p:txBody>
      </p:sp>
      <p:sp>
        <p:nvSpPr>
          <p:cNvPr id="3" name="2 Marcador de contenido"/>
          <p:cNvSpPr>
            <a:spLocks noGrp="1"/>
          </p:cNvSpPr>
          <p:nvPr>
            <p:ph idx="1"/>
          </p:nvPr>
        </p:nvSpPr>
        <p:spPr>
          <a:xfrm>
            <a:off x="457200" y="2204864"/>
            <a:ext cx="7715200" cy="4269088"/>
          </a:xfrm>
        </p:spPr>
        <p:txBody>
          <a:bodyPr>
            <a:normAutofit/>
          </a:bodyPr>
          <a:lstStyle/>
          <a:p>
            <a:r>
              <a:rPr lang="es-ES" dirty="0"/>
              <a:t>Escultura viva es cualquier tipo de escultura que se crea con la vida, creciendo hierbas , enredaderas , plantas o árboles . </a:t>
            </a:r>
          </a:p>
          <a:p>
            <a:r>
              <a:rPr lang="es-ES" dirty="0"/>
              <a:t>Puede ser funcional y / u ornamental. </a:t>
            </a:r>
          </a:p>
          <a:p>
            <a:r>
              <a:rPr lang="es-ES" dirty="0"/>
              <a:t>Hay varios tipos diferentes de técnicas de escultura viviente, incluyendo la topiaria (plantas de ciruela o capacitarlos sobre marcos), obras de césped (crear esculturas con tierra y hierba o musgo), la formación de árboles (que crecen en diseños con árboles vivos) y la siega y el arte del cultivo ( crear patrones o dibujos con las plantas o en el césped). Técnica de las esculturas vivas requiere habilidades hortícolas , tales como injertos o poda , para crear el arte. </a:t>
            </a:r>
          </a:p>
        </p:txBody>
      </p:sp>
    </p:spTree>
    <p:extLst>
      <p:ext uri="{BB962C8B-B14F-4D97-AF65-F5344CB8AC3E}">
        <p14:creationId xmlns:p14="http://schemas.microsoft.com/office/powerpoint/2010/main" val="821852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a:t>
            </a:r>
          </a:p>
        </p:txBody>
      </p:sp>
      <p:sp>
        <p:nvSpPr>
          <p:cNvPr id="3" name="2 Marcador de contenido"/>
          <p:cNvSpPr>
            <a:spLocks noGrp="1"/>
          </p:cNvSpPr>
          <p:nvPr>
            <p:ph idx="1"/>
          </p:nvPr>
        </p:nvSpPr>
        <p:spPr/>
        <p:txBody>
          <a:bodyPr>
            <a:normAutofit/>
          </a:bodyPr>
          <a:lstStyle/>
          <a:p>
            <a:r>
              <a:rPr lang="es-ES" dirty="0"/>
              <a:t>Los escultores tradicionalmente a  través de las edades han trabajado con medios no biológicos tales como arcilla, yeso, vidrio, bronce, o incluso de plástico. </a:t>
            </a:r>
          </a:p>
          <a:p>
            <a:r>
              <a:rPr lang="es-ES" dirty="0"/>
              <a:t>Aunque la escultura con plantas  no es una nueva idea ( bonsai o topiaria tienen larga tradición histórica), su reciente redescubrimiento de artistas, horticultores, jardineros, y los jóvenes ha dado a la escultura viva una popularidad innovadora. </a:t>
            </a:r>
          </a:p>
          <a:p>
            <a:r>
              <a:rPr lang="es-ES" dirty="0"/>
              <a:t>La escultura viva ofrece una mezcla muy atractiva de arte y ciencia. </a:t>
            </a:r>
          </a:p>
        </p:txBody>
      </p:sp>
    </p:spTree>
    <p:extLst>
      <p:ext uri="{BB962C8B-B14F-4D97-AF65-F5344CB8AC3E}">
        <p14:creationId xmlns:p14="http://schemas.microsoft.com/office/powerpoint/2010/main" val="28859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dirty="0"/>
              <a:t>Es un proceso creativo que da el escultor la oportunidad de aportar su propia visión única de la vida . </a:t>
            </a:r>
          </a:p>
          <a:p>
            <a:r>
              <a:rPr lang="es-ES" dirty="0"/>
              <a:t>Creación de una escultura viviente es también un proceso de colaboración que puede traer mentes artísticas, las mentes y las mentes logísticas y científicas juntas.</a:t>
            </a:r>
          </a:p>
          <a:p>
            <a:r>
              <a:rPr lang="es-ES" dirty="0"/>
              <a:t>Como un proyecto de equipo, la creación de una escultura viviente puede ser más que sólo el arte o la ciencia. </a:t>
            </a:r>
          </a:p>
          <a:p>
            <a:r>
              <a:rPr lang="es-ES" dirty="0"/>
              <a:t>Un equipo colaborara para diseñar y construir una escultura viviente donde pueden aprender mucho acerca de ellos mismos, unos de otros, y qué las alianzas son todo – mientras se esculpe una escultura pública funcional y / u ornamental en su comunidad.</a:t>
            </a:r>
          </a:p>
          <a:p>
            <a:endParaRPr lang="es-ES" dirty="0"/>
          </a:p>
        </p:txBody>
      </p:sp>
    </p:spTree>
    <p:extLst>
      <p:ext uri="{BB962C8B-B14F-4D97-AF65-F5344CB8AC3E}">
        <p14:creationId xmlns:p14="http://schemas.microsoft.com/office/powerpoint/2010/main" val="2880859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Topiaria </a:t>
            </a:r>
          </a:p>
        </p:txBody>
      </p:sp>
      <p:sp>
        <p:nvSpPr>
          <p:cNvPr id="3" name="2 Marcador de contenido"/>
          <p:cNvSpPr>
            <a:spLocks noGrp="1"/>
          </p:cNvSpPr>
          <p:nvPr>
            <p:ph idx="1"/>
          </p:nvPr>
        </p:nvSpPr>
        <p:spPr/>
        <p:txBody>
          <a:bodyPr>
            <a:normAutofit/>
          </a:bodyPr>
          <a:lstStyle/>
          <a:p>
            <a:r>
              <a:rPr lang="es-ES" dirty="0"/>
              <a:t>Uno de los tipos más antiguos y conocidos de la escultura viva, es la  topiaria , el arte de cultivar plantas de hojas densas, y la poda en una forma, o capacitarlos sobre un marco, para crear un objeto tridimensional.</a:t>
            </a:r>
          </a:p>
          <a:p>
            <a:r>
              <a:rPr lang="es-ES" dirty="0"/>
              <a:t> Se basa en la poda y formación para dar forma a una planta existente. </a:t>
            </a:r>
          </a:p>
          <a:p>
            <a:r>
              <a:rPr lang="es-ES" dirty="0"/>
              <a:t>También puede implicar la formación de una planta para rellenar un formulario. </a:t>
            </a:r>
          </a:p>
          <a:p>
            <a:r>
              <a:rPr lang="es-ES" dirty="0"/>
              <a:t>La topiaria es un tipo de escultura viva que ha entrado y salido de la gracia a través de los siglos. </a:t>
            </a:r>
          </a:p>
          <a:p>
            <a:endParaRPr lang="es-ES" dirty="0"/>
          </a:p>
        </p:txBody>
      </p:sp>
    </p:spTree>
    <p:extLst>
      <p:ext uri="{BB962C8B-B14F-4D97-AF65-F5344CB8AC3E}">
        <p14:creationId xmlns:p14="http://schemas.microsoft.com/office/powerpoint/2010/main" val="1127441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normAutofit/>
          </a:bodyPr>
          <a:lstStyle/>
          <a:p>
            <a:r>
              <a:rPr lang="es-ES" dirty="0"/>
              <a:t>Algunos lugares de interés histórico de su importancia y uso: </a:t>
            </a:r>
          </a:p>
          <a:p>
            <a:r>
              <a:rPr lang="es-ES" dirty="0"/>
              <a:t>Primeras referencias datan del topiario a 23-79 dC </a:t>
            </a:r>
          </a:p>
          <a:p>
            <a:r>
              <a:rPr lang="es-ES" dirty="0"/>
              <a:t>Fue muy popular en la antigua Roma con cipreses , pero después de la caída de Roma, el arte topiario cayó en desgracia durante varios cientos de años. </a:t>
            </a:r>
          </a:p>
          <a:p>
            <a:r>
              <a:rPr lang="es-ES" dirty="0"/>
              <a:t>Volvió en la Edad Media como una forma de plantones de frutal de formación, y de nuevo fue redescubierto durante el Renacimiento italiano . </a:t>
            </a:r>
          </a:p>
          <a:p>
            <a:r>
              <a:rPr lang="es-ES" dirty="0"/>
              <a:t>Los holandeses en el siglo XV empezaron a interesarse por la creación de topiarias en forma de animales, al igual que la Inglaterra del siglo XVII, los franceses prefirieron crear topiaria en los diseños geométricos con estricta simetría. </a:t>
            </a:r>
          </a:p>
          <a:p>
            <a:r>
              <a:rPr lang="es-ES" dirty="0"/>
              <a:t>En el siglo XVIII la topiaria cayó en desgracia de nuevo, y tuvo un  natural retroceso.. </a:t>
            </a:r>
          </a:p>
          <a:p>
            <a:endParaRPr lang="es-ES" dirty="0"/>
          </a:p>
          <a:p>
            <a:endParaRPr lang="es-ES" dirty="0"/>
          </a:p>
        </p:txBody>
      </p:sp>
    </p:spTree>
    <p:extLst>
      <p:ext uri="{BB962C8B-B14F-4D97-AF65-F5344CB8AC3E}">
        <p14:creationId xmlns:p14="http://schemas.microsoft.com/office/powerpoint/2010/main" val="2598452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7715200" cy="5277200"/>
          </a:xfrm>
        </p:spPr>
        <p:txBody>
          <a:bodyPr>
            <a:normAutofit/>
          </a:bodyPr>
          <a:lstStyle/>
          <a:p>
            <a:r>
              <a:rPr lang="es-ES" dirty="0"/>
              <a:t>Los jardines de la época victoriana trajeron nueva topiaria, añadiendo  nuevas plantas y nuevos detalles. </a:t>
            </a:r>
          </a:p>
          <a:p>
            <a:r>
              <a:rPr lang="es-ES" dirty="0"/>
              <a:t>La propagación de la topiaria a América del Norte en Williamsburg, Virginia, alrededor de 1690. </a:t>
            </a:r>
          </a:p>
          <a:p>
            <a:r>
              <a:rPr lang="es-ES" dirty="0"/>
              <a:t>Como las plantas de interior se hicieron populares en los años 1950 y 1960, en interiores.</a:t>
            </a:r>
          </a:p>
          <a:p>
            <a:r>
              <a:rPr lang="es-ES" b="1" dirty="0"/>
              <a:t>Bonsais </a:t>
            </a:r>
          </a:p>
          <a:p>
            <a:r>
              <a:rPr lang="es-ES" dirty="0"/>
              <a:t>Bonsai es el arte de la miniaturización estética de los árboles, o de desarrollar leñosas o semi-leñosas en forma de árboles, para su cultivo en contenedores.</a:t>
            </a:r>
          </a:p>
          <a:p>
            <a:r>
              <a:rPr lang="es-ES" dirty="0"/>
              <a:t> El cultivo incluye técnicas para la conformación, el riego y trasplante en varios estilos de contenedores. </a:t>
            </a:r>
          </a:p>
          <a:p>
            <a:endParaRPr lang="es-ES" dirty="0"/>
          </a:p>
          <a:p>
            <a:endParaRPr lang="es-ES" dirty="0"/>
          </a:p>
        </p:txBody>
      </p:sp>
    </p:spTree>
    <p:extLst>
      <p:ext uri="{BB962C8B-B14F-4D97-AF65-F5344CB8AC3E}">
        <p14:creationId xmlns:p14="http://schemas.microsoft.com/office/powerpoint/2010/main" val="1674329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Topiaria </a:t>
            </a:r>
          </a:p>
        </p:txBody>
      </p:sp>
      <p:sp>
        <p:nvSpPr>
          <p:cNvPr id="3" name="2 Marcador de contenido"/>
          <p:cNvSpPr>
            <a:spLocks noGrp="1"/>
          </p:cNvSpPr>
          <p:nvPr>
            <p:ph idx="1"/>
          </p:nvPr>
        </p:nvSpPr>
        <p:spPr/>
        <p:txBody>
          <a:bodyPr>
            <a:normAutofit/>
          </a:bodyPr>
          <a:lstStyle/>
          <a:p>
            <a:r>
              <a:rPr lang="es-ES" dirty="0"/>
              <a:t>Topiaria es la horticultura práctica de formación en directo plantas perennes cortando el follaje y ramas de los árboles , arbustos y subarbustos para desarrollar y mantener formas claramente definidas, tal vez geométricas o de fantasía, el término también se refiere a las plantas que se han formado en este manera.</a:t>
            </a:r>
          </a:p>
          <a:p>
            <a:r>
              <a:rPr lang="es-ES" dirty="0"/>
              <a:t> Como una forma de arte que es un tipo de escultura viviente . La palabra deriva del latín palabra ornamental paisaje jardinero , topiarius, creador de topia o "lugares", una palabra griega que los romanos también aplican a los paisajes interiores ficticios ejecutados en fresco . </a:t>
            </a:r>
          </a:p>
        </p:txBody>
      </p:sp>
    </p:spTree>
    <p:extLst>
      <p:ext uri="{BB962C8B-B14F-4D97-AF65-F5344CB8AC3E}">
        <p14:creationId xmlns:p14="http://schemas.microsoft.com/office/powerpoint/2010/main" val="131877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lstStyle/>
          <a:p>
            <a:r>
              <a:rPr lang="es-ES" dirty="0"/>
              <a:t>Sin duda, el uso de una palabra griega que es garantía de los orígenes del arte en el helenístico mundo que fue influenciado por Persia , ni Grecia ni Roma republicana clásica han desarrollado ninguna sofisticada tradición de ingeniosos argumentos de placer. </a:t>
            </a:r>
          </a:p>
          <a:p>
            <a:r>
              <a:rPr lang="es-ES" dirty="0"/>
              <a:t>Las plantas utilizadas en jardinería ornamental son de hoja perenne , la mayoría leñosas , tienen hojas pequeñas o agujas , producen follaje denso, y tienen forma compacta y / o columnar (por ejemplo, hábitos de crecimiento fastigiados ) . </a:t>
            </a:r>
          </a:p>
          <a:p>
            <a:r>
              <a:rPr lang="es-ES" dirty="0"/>
              <a:t>Especies comunes elegidas para topiaria incluyen cultivares de boj Europeo ( Buxus sempervirens ), arborvitae ( Thuja especies), laurel (Laurus nobilis), </a:t>
            </a:r>
          </a:p>
          <a:p>
            <a:endParaRPr lang="es-ES" dirty="0"/>
          </a:p>
        </p:txBody>
      </p:sp>
    </p:spTree>
    <p:extLst>
      <p:ext uri="{BB962C8B-B14F-4D97-AF65-F5344CB8AC3E}">
        <p14:creationId xmlns:p14="http://schemas.microsoft.com/office/powerpoint/2010/main" val="1656834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normAutofit/>
          </a:bodyPr>
          <a:lstStyle/>
          <a:p>
            <a:r>
              <a:rPr lang="es-ES" dirty="0"/>
              <a:t>el acebo (Ilex especie), mirto ( Eugenia o Myrtus especies), el tejo ( Taxus especies), y el ligustro ( Ligustrum especies).  jaulas de alambre en formas a veces se emplean en la moderna topiaria para guiar las tijeras  de los incultos, depende de los setos tradicionales de paciencia y una mano firme, la  hiedra de hoja pequeña se pueden utilizar para cubrir una estructura y darle el aspecto de topiaria en unos pocos meses.</a:t>
            </a:r>
          </a:p>
          <a:p>
            <a:r>
              <a:rPr lang="es-ES" dirty="0"/>
              <a:t> La cobertura es una forma simple de jardinería ornamental utilizada para crear fronteras, muros y pantallas. </a:t>
            </a:r>
          </a:p>
        </p:txBody>
      </p:sp>
    </p:spTree>
    <p:extLst>
      <p:ext uri="{BB962C8B-B14F-4D97-AF65-F5344CB8AC3E}">
        <p14:creationId xmlns:p14="http://schemas.microsoft.com/office/powerpoint/2010/main" val="58237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Origen</a:t>
            </a:r>
          </a:p>
        </p:txBody>
      </p:sp>
      <p:sp>
        <p:nvSpPr>
          <p:cNvPr id="3" name="2 Marcador de contenido"/>
          <p:cNvSpPr>
            <a:spLocks noGrp="1"/>
          </p:cNvSpPr>
          <p:nvPr>
            <p:ph idx="1"/>
          </p:nvPr>
        </p:nvSpPr>
        <p:spPr>
          <a:xfrm>
            <a:off x="457200" y="1268760"/>
            <a:ext cx="7715200" cy="5205192"/>
          </a:xfrm>
        </p:spPr>
        <p:txBody>
          <a:bodyPr>
            <a:normAutofit/>
          </a:bodyPr>
          <a:lstStyle/>
          <a:p>
            <a:pPr marL="0" indent="0">
              <a:buNone/>
            </a:pPr>
            <a:r>
              <a:rPr lang="es-ES" dirty="0"/>
              <a:t>La topiaria europea se conoce  desde el tiempo de los  romanos. </a:t>
            </a:r>
          </a:p>
          <a:p>
            <a:pPr marL="0" indent="0">
              <a:buNone/>
            </a:pPr>
            <a:r>
              <a:rPr lang="es-ES" dirty="0"/>
              <a:t>La historia de Plinio y el escritor epigrama de Marcial tanto crédito Cneo Matius Calvino, en el círculo de Julio César , con la introducción de la primera topiaria en jardines romanos , y Plinio el Joven describe en una carta las figuras elaboradas de animales , inscripciones, cifrados y obeliscos en verdes recortados en su villa de la Toscana (Epístola vi, a Apolinar). </a:t>
            </a:r>
          </a:p>
          <a:p>
            <a:pPr marL="0" indent="0">
              <a:buNone/>
            </a:pPr>
            <a:r>
              <a:rPr lang="es-ES" dirty="0"/>
              <a:t>En el atrio de una casa romana o villa , un lugar que en otro tiempo había sido bastante claro, el arte de la topiaria produjo un paisaje en miniatura (topos), que podría emplear el arte de los árboles de retraso del crecimiento, también se ha mencionado, su desaprobación, por Plinio (Historia Naturalis XII.6). </a:t>
            </a:r>
          </a:p>
          <a:p>
            <a:pPr marL="0" indent="0">
              <a:buNone/>
            </a:pPr>
            <a:endParaRPr lang="es-ES" dirty="0"/>
          </a:p>
        </p:txBody>
      </p:sp>
    </p:spTree>
    <p:extLst>
      <p:ext uri="{BB962C8B-B14F-4D97-AF65-F5344CB8AC3E}">
        <p14:creationId xmlns:p14="http://schemas.microsoft.com/office/powerpoint/2010/main" val="3662735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TOPIARIA EN CHINA Y JAPON</a:t>
            </a:r>
          </a:p>
        </p:txBody>
      </p:sp>
      <p:sp>
        <p:nvSpPr>
          <p:cNvPr id="3" name="2 Marcador de contenido"/>
          <p:cNvSpPr>
            <a:spLocks noGrp="1"/>
          </p:cNvSpPr>
          <p:nvPr>
            <p:ph idx="1"/>
          </p:nvPr>
        </p:nvSpPr>
        <p:spPr/>
        <p:txBody>
          <a:bodyPr>
            <a:normAutofit/>
          </a:bodyPr>
          <a:lstStyle/>
          <a:p>
            <a:r>
              <a:rPr lang="es-ES" dirty="0"/>
              <a:t>El recorte y la formación de arbustos y árboles en China, y Japón se han practicado con el mismo rigor, pero por diferentes razones. </a:t>
            </a:r>
          </a:p>
          <a:p>
            <a:r>
              <a:rPr lang="es-ES" dirty="0"/>
              <a:t>El objetivo es lograr una expresión artística de la forma "natural" de los pinos de venerables años, dado carácter de las fuerzas del viento y el clima. </a:t>
            </a:r>
          </a:p>
          <a:p>
            <a:r>
              <a:rPr lang="es-ES" dirty="0"/>
              <a:t>Sus expresiones más concentradas están en las artes relacionadas de China penjing y japonés bonsai . </a:t>
            </a:r>
          </a:p>
          <a:p>
            <a:r>
              <a:rPr lang="es-ES" dirty="0"/>
              <a:t>La poda japonesa en nube está más cerca del arte europeo: las formas en la nube como de crecimiento recortado están diseñadas para ser mejor apreciadas después de una nevada.</a:t>
            </a:r>
          </a:p>
        </p:txBody>
      </p:sp>
    </p:spTree>
    <p:extLst>
      <p:ext uri="{BB962C8B-B14F-4D97-AF65-F5344CB8AC3E}">
        <p14:creationId xmlns:p14="http://schemas.microsoft.com/office/powerpoint/2010/main" val="3515760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Jardines Zen japoneses (karesansui y jardines secos de roca) hacen un amplio uso de Karikomi ( una técnica topiaria en el  recorte de arbustos y árboles en grandes formas curvas o esculturas) y Hako-zukuri (arbustos recortados en cajas y líneas rectas). </a:t>
            </a:r>
          </a:p>
          <a:p>
            <a:endParaRPr lang="es-ES" dirty="0"/>
          </a:p>
        </p:txBody>
      </p:sp>
    </p:spTree>
    <p:extLst>
      <p:ext uri="{BB962C8B-B14F-4D97-AF65-F5344CB8AC3E}">
        <p14:creationId xmlns:p14="http://schemas.microsoft.com/office/powerpoint/2010/main" val="2658789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cdn.apartmenttherapy.com/uimages/la/071808topiaryguide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898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zenjapaneselandscape.com/p7lsm_img_7/fullsize/japanese_pruning_tree11bonsai_f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18" y="-7840"/>
            <a:ext cx="4762500" cy="3571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niwaki-et-niwashi.com/blog/wp-content/uploads/2013/05/veritable-niwaki.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343274"/>
            <a:ext cx="6277723" cy="35147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4.bp.blogspot.com/-ofNBjKlWymg/Tmyvxce8YhI/AAAAAAAABQ8/ljCFPaEPoMY/s640/21.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8739" y="-7840"/>
            <a:ext cx="4305300" cy="335111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jakehobson.com/media/img/pg/4/1279136565/o.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77723" y="3343274"/>
            <a:ext cx="2866277" cy="3514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441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Topiaria en el Renacimiento  </a:t>
            </a:r>
          </a:p>
        </p:txBody>
      </p:sp>
      <p:sp>
        <p:nvSpPr>
          <p:cNvPr id="3" name="2 Marcador de contenido"/>
          <p:cNvSpPr>
            <a:spLocks noGrp="1"/>
          </p:cNvSpPr>
          <p:nvPr>
            <p:ph idx="1"/>
          </p:nvPr>
        </p:nvSpPr>
        <p:spPr/>
        <p:txBody>
          <a:bodyPr>
            <a:normAutofit/>
          </a:bodyPr>
          <a:lstStyle/>
          <a:p>
            <a:r>
              <a:rPr lang="es-ES" dirty="0"/>
              <a:t>Desde su renovación europea en el siglo XVI, la topiaria se ha visto en los parterres y terrazas de los jardines de la élite europea, así como en sencillos jardines cottage,jardines de cabaña. .</a:t>
            </a:r>
          </a:p>
          <a:p>
            <a:r>
              <a:rPr lang="es-ES" dirty="0"/>
              <a:t> Las forma tradicionales de formas de topiaria uso follaje podado y / o dirigido a  formas geométricas como esferas o cubos, obeliscos , pirámides, conos, o espirales cónicas. </a:t>
            </a:r>
          </a:p>
          <a:p>
            <a:r>
              <a:rPr lang="es-ES" dirty="0"/>
              <a:t>Formas de representación que representan personas, animales y objetos hechos por el hombre también han sido populares. </a:t>
            </a:r>
          </a:p>
          <a:p>
            <a:endParaRPr lang="es-ES" dirty="0"/>
          </a:p>
          <a:p>
            <a:endParaRPr lang="es-ES" dirty="0"/>
          </a:p>
        </p:txBody>
      </p:sp>
    </p:spTree>
    <p:extLst>
      <p:ext uri="{BB962C8B-B14F-4D97-AF65-F5344CB8AC3E}">
        <p14:creationId xmlns:p14="http://schemas.microsoft.com/office/powerpoint/2010/main" val="2480534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467600" cy="5565232"/>
          </a:xfrm>
        </p:spPr>
        <p:txBody>
          <a:bodyPr/>
          <a:lstStyle/>
          <a:p>
            <a:r>
              <a:rPr lang="es-ES" dirty="0"/>
              <a:t>La topiaria en Versalles y sus imitadores no era complicada: setos bajos salpicado de árboles en maceta recortados como bolas en estándares, interrumpidos por obeliscos en las esquinas, siempre que las características verticales de piso con diseño del parterres en  jardines . </a:t>
            </a:r>
          </a:p>
          <a:p>
            <a:r>
              <a:rPr lang="es-ES" dirty="0"/>
              <a:t>Las formas esculturales fueron proporcionadas por piedra y esculturas de plomo.</a:t>
            </a:r>
          </a:p>
          <a:p>
            <a:r>
              <a:rPr lang="es-ES" dirty="0"/>
              <a:t> En Holanda, sin embargo, se creó la moda de los diseños topiarios más complicados, el jardín de estilo franco-holandesa se extendió a Inglaterra después de 1660.</a:t>
            </a:r>
          </a:p>
          <a:p>
            <a:endParaRPr lang="es-ES" dirty="0"/>
          </a:p>
        </p:txBody>
      </p:sp>
    </p:spTree>
    <p:extLst>
      <p:ext uri="{BB962C8B-B14F-4D97-AF65-F5344CB8AC3E}">
        <p14:creationId xmlns:p14="http://schemas.microsoft.com/office/powerpoint/2010/main" val="1303449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Disminución en el siglo XVIII </a:t>
            </a:r>
          </a:p>
        </p:txBody>
      </p:sp>
      <p:sp>
        <p:nvSpPr>
          <p:cNvPr id="3" name="2 Marcador de contenido"/>
          <p:cNvSpPr>
            <a:spLocks noGrp="1"/>
          </p:cNvSpPr>
          <p:nvPr>
            <p:ph idx="1"/>
          </p:nvPr>
        </p:nvSpPr>
        <p:spPr>
          <a:xfrm>
            <a:off x="457200" y="2132856"/>
            <a:ext cx="7467600" cy="4341096"/>
          </a:xfrm>
        </p:spPr>
        <p:txBody>
          <a:bodyPr>
            <a:normAutofit/>
          </a:bodyPr>
          <a:lstStyle/>
          <a:p>
            <a:r>
              <a:rPr lang="es-ES" dirty="0"/>
              <a:t>En Inglaterra la topiaria estaba casi muerta como una moda por el famoso ensayo satírico sobre "Verdant Escultura" que Alexander Pope publicado en The Guardian, 29 de septiembre de 1713, con sus descripciones de catálogo de simulacros </a:t>
            </a:r>
          </a:p>
          <a:p>
            <a:r>
              <a:rPr lang="es-ES" dirty="0"/>
              <a:t>Adán y Eva en el tejo, Adam un poco destrozado por la caída del árbol de la ciencia en la gran tormenta, Eva y la serpiente muy floreciente. </a:t>
            </a:r>
          </a:p>
          <a:p>
            <a:r>
              <a:rPr lang="es-ES" dirty="0"/>
              <a:t>La torre de Babel , todavía no ha terminado. </a:t>
            </a:r>
          </a:p>
          <a:p>
            <a:r>
              <a:rPr lang="es-ES" dirty="0"/>
              <a:t>St George en cuadro , y su brazo escaso tiempo suficiente, pero estará en condiciones de seguir el dragón para el próximo abril. </a:t>
            </a:r>
          </a:p>
          <a:p>
            <a:endParaRPr lang="es-ES" dirty="0"/>
          </a:p>
          <a:p>
            <a:endParaRPr lang="es-ES" dirty="0"/>
          </a:p>
        </p:txBody>
      </p:sp>
    </p:spTree>
    <p:extLst>
      <p:ext uri="{BB962C8B-B14F-4D97-AF65-F5344CB8AC3E}">
        <p14:creationId xmlns:p14="http://schemas.microsoft.com/office/powerpoint/2010/main" val="3849122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84784"/>
            <a:ext cx="7787208" cy="4989168"/>
          </a:xfrm>
        </p:spPr>
        <p:txBody>
          <a:bodyPr>
            <a:normAutofit/>
          </a:bodyPr>
          <a:lstStyle/>
          <a:p>
            <a:r>
              <a:rPr lang="es-ES" dirty="0"/>
              <a:t>A quickset cerdo, se disparó en un puercoespín , por su ser olvidado a la semana en tiempo de lluvia. </a:t>
            </a:r>
          </a:p>
          <a:p>
            <a:r>
              <a:rPr lang="es-ES" dirty="0"/>
              <a:t>En los años 1720 y 1730, la generación de Charles Bridgeman y William Kent barrieron el jardín Inglés limpio de sus coberturas, laberintos y setos. Aunque la topiaria cayó en desgracia en los jardines aristocráticos, continuó para ser presentado en los jardines de cottagers ( cabañas)   donde un solo ejemplo de las formas tradicionales, una pelota, un árbol adornado con un cono en varios niveles limpiamente separados, cuidadosamente recortados y quizás rematado con un pavo real, en topiaria puede ser transmitida como herencia. </a:t>
            </a:r>
          </a:p>
          <a:p>
            <a:endParaRPr lang="es-ES" dirty="0"/>
          </a:p>
        </p:txBody>
      </p:sp>
    </p:spTree>
    <p:extLst>
      <p:ext uri="{BB962C8B-B14F-4D97-AF65-F5344CB8AC3E}">
        <p14:creationId xmlns:p14="http://schemas.microsoft.com/office/powerpoint/2010/main" val="3531939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Revival</a:t>
            </a:r>
          </a:p>
        </p:txBody>
      </p:sp>
      <p:sp>
        <p:nvSpPr>
          <p:cNvPr id="3" name="2 Marcador de contenido"/>
          <p:cNvSpPr>
            <a:spLocks noGrp="1"/>
          </p:cNvSpPr>
          <p:nvPr>
            <p:ph idx="1"/>
          </p:nvPr>
        </p:nvSpPr>
        <p:spPr/>
        <p:txBody>
          <a:bodyPr>
            <a:normAutofit/>
          </a:bodyPr>
          <a:lstStyle/>
          <a:p>
            <a:r>
              <a:rPr lang="es-ES" dirty="0"/>
              <a:t>El renacimiento de la jardinería ornamental en la jardinería inglesa paralela al "revivido Jacobethan gusto "en arquitectura, John Loudon en 1840 fue el primer escritor de jardín para expresar un sentimiento de pérdida debido a la topiaria que se había retirado del jardines inglés.</a:t>
            </a:r>
          </a:p>
          <a:p>
            <a:r>
              <a:rPr lang="es-ES" dirty="0"/>
              <a:t> El arte de la jardinería ornamental, con jardín "habitaciones" cerradas, irrumpieron en el público inglés con los ejemplos maduros en el castillo de Elvaston  , en Derbyshire, que se abrió al público en 1850 y causó sensación: "a los pocos años la arquitectura topiaria fue surgiendo en todo el país (se tardó 25 años antes de que la escultórica topiaria comenzara a popularizarse ) ". </a:t>
            </a:r>
          </a:p>
        </p:txBody>
      </p:sp>
    </p:spTree>
    <p:extLst>
      <p:ext uri="{BB962C8B-B14F-4D97-AF65-F5344CB8AC3E}">
        <p14:creationId xmlns:p14="http://schemas.microsoft.com/office/powerpoint/2010/main" val="3704798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530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381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En la siguiente generación, representada por James Shirley Hibberd, se a redescubierto el encanto de especímenes topiaria como parte de la mística del "  jardín ingles de la cabaña ", que era tan inventado como revivido desde la década de 1870: </a:t>
            </a:r>
          </a:p>
          <a:p>
            <a:r>
              <a:rPr lang="es-ES" dirty="0"/>
              <a:t>“</a:t>
            </a:r>
            <a:r>
              <a:rPr lang="es-ES" i="1" dirty="0"/>
              <a:t>Puede ser cierto, como creo que lo es, que la forma natural de un árbol es la más bella posible para ese árbol, pero puede ocurrir que no queremos que la forma más bella, pero uno de nuestro propio diseño, y expresivo de nuestro ingenio</a:t>
            </a:r>
            <a:r>
              <a:rPr lang="es-ES" dirty="0"/>
              <a:t>” </a:t>
            </a:r>
          </a:p>
          <a:p>
            <a:pPr marL="0" indent="0">
              <a:buNone/>
            </a:pPr>
            <a:r>
              <a:rPr lang="es-ES" dirty="0"/>
              <a:t>                                       (James Shirley Hibberd). </a:t>
            </a:r>
          </a:p>
          <a:p>
            <a:endParaRPr lang="es-ES" dirty="0"/>
          </a:p>
        </p:txBody>
      </p:sp>
    </p:spTree>
    <p:extLst>
      <p:ext uri="{BB962C8B-B14F-4D97-AF65-F5344CB8AC3E}">
        <p14:creationId xmlns:p14="http://schemas.microsoft.com/office/powerpoint/2010/main" val="3265815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8"/>
            <a:ext cx="7467600" cy="5133184"/>
          </a:xfrm>
        </p:spPr>
        <p:txBody>
          <a:bodyPr>
            <a:normAutofit/>
          </a:bodyPr>
          <a:lstStyle/>
          <a:p>
            <a:r>
              <a:rPr lang="es-ES" dirty="0"/>
              <a:t>La declaración clásica de los británicos de Artes y Oficios .-( Arts &amp; Crafts )de avivamiento del topiario entre rosas y arriates mixtos de herbáceas , que se caracteriza generalmente como "el jardín antiguo" o el "jardín holandés"  fue donde se encuentran en Topiaria: Artesanía Garden en Yew y Box by Nathaniel Lloyd (1867-1933), que se había retirado en la mediana edad y se recoge el diseño arquitectónico con el apoyo de Sir Edwin Lutyens .</a:t>
            </a:r>
          </a:p>
          <a:p>
            <a:r>
              <a:rPr lang="es-ES" dirty="0"/>
              <a:t> Casa con entramado de madera casa solariega de Lloyd, Gran Dixter , Sussex, sigue siendo un epítome de esta mezcla estilizada del topiaria con plantaciones "casita" que fue practicada por Gertrude Jekyll y Edwin Lutyens en una asociación fructífera. </a:t>
            </a:r>
          </a:p>
        </p:txBody>
      </p:sp>
    </p:spTree>
    <p:extLst>
      <p:ext uri="{BB962C8B-B14F-4D97-AF65-F5344CB8AC3E}">
        <p14:creationId xmlns:p14="http://schemas.microsoft.com/office/powerpoint/2010/main" val="3966607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807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6504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715200" cy="5421216"/>
          </a:xfrm>
        </p:spPr>
        <p:txBody>
          <a:bodyPr/>
          <a:lstStyle/>
          <a:p>
            <a:r>
              <a:rPr lang="es-ES" dirty="0"/>
              <a:t>El nuevo vocabulario de  jardinería incorporando la topiaria necesaria  era  una reestructuración poco costosa: “</a:t>
            </a:r>
          </a:p>
          <a:p>
            <a:r>
              <a:rPr lang="es-ES" dirty="0"/>
              <a:t>En Lyme Park , Cheshire, el jardín pasó de ser un jardín italiano de ser un jardín holandés sin ningún cambio, realmente está ocurriendo sobre el terreno ", señaló Brent Elliot en 2000 .</a:t>
            </a:r>
          </a:p>
          <a:p>
            <a:r>
              <a:rPr lang="es-ES" dirty="0"/>
              <a:t>Los estadounidenses en Inglaterra fueron sensibles a los renovados encantos de la topiaria. </a:t>
            </a:r>
          </a:p>
          <a:p>
            <a:r>
              <a:rPr lang="es-ES" dirty="0"/>
              <a:t>Cuando William Waldorf Astor compró el castillo de Hever en Kent, en torno a 1906, el foso que rodea la casa impide la adición de alas para los servidores, los clientes y los servidores de clientes para la forma necesaria de Astor.. </a:t>
            </a:r>
          </a:p>
          <a:p>
            <a:r>
              <a:rPr lang="es-ES" dirty="0"/>
              <a:t> </a:t>
            </a:r>
          </a:p>
          <a:p>
            <a:endParaRPr lang="es-ES" dirty="0"/>
          </a:p>
        </p:txBody>
      </p:sp>
    </p:spTree>
    <p:extLst>
      <p:ext uri="{BB962C8B-B14F-4D97-AF65-F5344CB8AC3E}">
        <p14:creationId xmlns:p14="http://schemas.microsoft.com/office/powerpoint/2010/main" val="1711413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958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4138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745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a:bodyPr>
          <a:lstStyle/>
          <a:p>
            <a:r>
              <a:rPr lang="es-ES" dirty="0"/>
              <a:t> Por consiguiente, él construyó un pueblo auténticamente estilo Tudor para adaptarse al rebosadero, con un "viejo Jardín Inglés" como contrafuertes setos y de pie topiaria. </a:t>
            </a:r>
          </a:p>
          <a:p>
            <a:r>
              <a:rPr lang="es-ES" dirty="0"/>
              <a:t>En la década anterior, los estadounidenses expatriados dirigido por Edwin Austin Abbey han creado un Anglo-American sociedad en Broadway, Worcestershire , donde la topiaria fue uno de los elementos de un estilo de casa y jardín "Cotswold" pronto naturalizada entre la clase alta de los estadounidenses en el país. </a:t>
            </a:r>
          </a:p>
          <a:p>
            <a:r>
              <a:rPr lang="es-ES" dirty="0"/>
              <a:t>La topiaria, que había aparecido en muy pocos jardines americanos del siglo XVIII, entró en el favor de los jardines coloniales del renacimiento y el gran estilo del renacimiento americano , 1880-1920. </a:t>
            </a:r>
          </a:p>
          <a:p>
            <a:r>
              <a:rPr lang="es-ES" dirty="0"/>
              <a:t>El interés por el renacimiento y el mantenimiento de los jardines históricos en el siglo XX llevó a la replantación del  laberinto topiario en el Palacio del Gobernador, Colonial Williamsburg , en la década de 1930.</a:t>
            </a:r>
          </a:p>
          <a:p>
            <a:endParaRPr lang="es-ES" dirty="0"/>
          </a:p>
        </p:txBody>
      </p:sp>
    </p:spTree>
    <p:extLst>
      <p:ext uri="{BB962C8B-B14F-4D97-AF65-F5344CB8AC3E}">
        <p14:creationId xmlns:p14="http://schemas.microsoft.com/office/powerpoint/2010/main" val="3969647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lstStyle/>
          <a:p>
            <a:r>
              <a:rPr lang="es-ES" dirty="0"/>
              <a:t>Siglo xx</a:t>
            </a:r>
          </a:p>
        </p:txBody>
      </p:sp>
      <p:sp>
        <p:nvSpPr>
          <p:cNvPr id="3" name="2 Marcador de contenido"/>
          <p:cNvSpPr>
            <a:spLocks noGrp="1"/>
          </p:cNvSpPr>
          <p:nvPr>
            <p:ph idx="1"/>
          </p:nvPr>
        </p:nvSpPr>
        <p:spPr>
          <a:xfrm>
            <a:off x="457200" y="1340768"/>
            <a:ext cx="7467600" cy="5133184"/>
          </a:xfrm>
        </p:spPr>
        <p:txBody>
          <a:bodyPr>
            <a:normAutofit/>
          </a:bodyPr>
          <a:lstStyle/>
          <a:p>
            <a:r>
              <a:rPr lang="es-ES" dirty="0"/>
              <a:t>Estilo portable el topiario americano se introdujo en Disneyland alrededor de 1962. Walt Disney contribuyó a este nuevo medio a la existencia - que deseen crear sus personajes de dibujos animados a través de su parque temático en forma de arbustos de paisaje.</a:t>
            </a:r>
          </a:p>
          <a:p>
            <a:r>
              <a:rPr lang="es-ES" dirty="0"/>
              <a:t> Este estilo de topiaria se basa en un marco de alambre de acero de forma apropiada a través del cual las plantas finalmente se extienden a medida que crecen. </a:t>
            </a:r>
          </a:p>
          <a:p>
            <a:r>
              <a:rPr lang="es-ES" dirty="0"/>
              <a:t>El marco, que permanece como una guía de recorte permanente, puede ser o bien rellena con musgo esfagno y luego plantada, o colocada alrededor de arbustos. </a:t>
            </a:r>
          </a:p>
        </p:txBody>
      </p:sp>
    </p:spTree>
    <p:extLst>
      <p:ext uri="{BB962C8B-B14F-4D97-AF65-F5344CB8AC3E}">
        <p14:creationId xmlns:p14="http://schemas.microsoft.com/office/powerpoint/2010/main" val="2656778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La escultura se transforma lentamente en un topiario permanente como las plantas se llenan en el marco. </a:t>
            </a:r>
          </a:p>
          <a:p>
            <a:r>
              <a:rPr lang="es-ES" dirty="0"/>
              <a:t>Este estilo ha llevado a las pantallas imaginativas y festivales durante todo el balnearios y parques de Disney , y mosaicultura (varios tipos y estilos de plantas que crean un mosaico, que reviven la escultura ) en todo el mundo comprende el despliegue impresionante en el Juegos Olímpicos de 2008 en China. </a:t>
            </a:r>
          </a:p>
          <a:p>
            <a:r>
              <a:rPr lang="es-ES" dirty="0"/>
              <a:t>Logos corporativos a lo largo de los caminos, techos verdes softscapes y paredes vivientes que el aire biofiltro son vástagos de esta tecnología. </a:t>
            </a:r>
          </a:p>
          <a:p>
            <a:r>
              <a:rPr lang="es-ES" dirty="0"/>
              <a:t> La topiaria artificial  es otra ramificación similar al concepto de los árboles de Navidad artificiales . </a:t>
            </a:r>
          </a:p>
          <a:p>
            <a:r>
              <a:rPr lang="es-ES" dirty="0"/>
              <a:t>La topiaria imita el estilo de las versiones de vida y con frecuencia se utilizan para suministrar interiores verdes para el hogar o decoración de la oficina. </a:t>
            </a:r>
          </a:p>
          <a:p>
            <a:r>
              <a:rPr lang="es-ES" dirty="0"/>
              <a:t>Las patentes se otorgan por el estilo, el diseño y la metodología de la construcción de diferentes tipos de árboles del topiario.</a:t>
            </a:r>
          </a:p>
          <a:p>
            <a:endParaRPr lang="es-ES" dirty="0"/>
          </a:p>
        </p:txBody>
      </p:sp>
    </p:spTree>
    <p:extLst>
      <p:ext uri="{BB962C8B-B14F-4D97-AF65-F5344CB8AC3E}">
        <p14:creationId xmlns:p14="http://schemas.microsoft.com/office/powerpoint/2010/main" val="3198929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645164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88207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1212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90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370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413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Topiarias notables</a:t>
            </a:r>
          </a:p>
        </p:txBody>
      </p:sp>
      <p:sp>
        <p:nvSpPr>
          <p:cNvPr id="3" name="2 Marcador de contenido"/>
          <p:cNvSpPr>
            <a:spLocks noGrp="1"/>
          </p:cNvSpPr>
          <p:nvPr>
            <p:ph idx="1"/>
          </p:nvPr>
        </p:nvSpPr>
        <p:spPr/>
        <p:txBody>
          <a:bodyPr>
            <a:normAutofit/>
          </a:bodyPr>
          <a:lstStyle/>
          <a:p>
            <a:r>
              <a:rPr lang="es-ES" b="1" dirty="0"/>
              <a:t>Australia  </a:t>
            </a:r>
          </a:p>
          <a:p>
            <a:r>
              <a:rPr lang="es-ES" dirty="0"/>
              <a:t>Railton, Tasmania conocido como Railton Ciudad del Topiary ( Railton, Tasmania ) </a:t>
            </a:r>
          </a:p>
          <a:p>
            <a:r>
              <a:rPr lang="es-ES" dirty="0"/>
              <a:t>Railton es una parte de la Municipalidad de Kent ", Galería de Arte al Aire Libre" de Tasmania. </a:t>
            </a:r>
          </a:p>
          <a:p>
            <a:r>
              <a:rPr lang="es-ES" dirty="0"/>
              <a:t>Railton topiaria es una faceta de la galería de arte al aire libre. </a:t>
            </a:r>
          </a:p>
          <a:p>
            <a:r>
              <a:rPr lang="es-ES" dirty="0"/>
              <a:t>Hay muchas topiarias en marcha en diversas etapas de crecimiento.  </a:t>
            </a:r>
          </a:p>
          <a:p>
            <a:r>
              <a:rPr lang="es-ES" dirty="0"/>
              <a:t> </a:t>
            </a:r>
          </a:p>
        </p:txBody>
      </p:sp>
    </p:spTree>
    <p:extLst>
      <p:ext uri="{BB962C8B-B14F-4D97-AF65-F5344CB8AC3E}">
        <p14:creationId xmlns:p14="http://schemas.microsoft.com/office/powerpoint/2010/main" val="28359579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4267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6201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931224" cy="5997280"/>
          </a:xfrm>
        </p:spPr>
        <p:txBody>
          <a:bodyPr/>
          <a:lstStyle/>
          <a:p>
            <a:r>
              <a:rPr lang="es-ES" b="1" dirty="0"/>
              <a:t>Asia </a:t>
            </a:r>
          </a:p>
          <a:p>
            <a:r>
              <a:rPr lang="es-ES" dirty="0"/>
              <a:t>Mosaiculture 2006 ( Shanghai, China ) </a:t>
            </a:r>
          </a:p>
          <a:p>
            <a:r>
              <a:rPr lang="es-ES" dirty="0"/>
              <a:t>El Samban-Lei Sekpil en Manipur , India , iniciado en 1983 y recientemente la medición de 18,6 m  de altura, es la topiaria más alta del mundo, según el Libro Guinness de los Récords Se recorta de Duranta erecta , arbusto ampliamente utilizado en jardines Manipur, en forma escalonada llamada sekpil o satra que honra al dios forestales Umang Lai. </a:t>
            </a:r>
          </a:p>
          <a:p>
            <a:r>
              <a:rPr lang="es-ES" dirty="0"/>
              <a:t>Palacio Real en Bang Pa-In en Tailandia </a:t>
            </a:r>
          </a:p>
          <a:p>
            <a:r>
              <a:rPr lang="es-ES" dirty="0"/>
              <a:t>La terraza-jardín en Chandigarh , India, tiene topiarias en forma de animales por Narinder Kumar Sharma como una atracción. </a:t>
            </a:r>
          </a:p>
          <a:p>
            <a:endParaRPr lang="es-ES" dirty="0"/>
          </a:p>
        </p:txBody>
      </p:sp>
    </p:spTree>
    <p:extLst>
      <p:ext uri="{BB962C8B-B14F-4D97-AF65-F5344CB8AC3E}">
        <p14:creationId xmlns:p14="http://schemas.microsoft.com/office/powerpoint/2010/main" val="7767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0574"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0574" y="0"/>
            <a:ext cx="4521342" cy="6858000"/>
          </a:xfrm>
          <a:prstGeom prst="rect">
            <a:avLst/>
          </a:prstGeom>
        </p:spPr>
      </p:pic>
    </p:spTree>
    <p:extLst>
      <p:ext uri="{BB962C8B-B14F-4D97-AF65-F5344CB8AC3E}">
        <p14:creationId xmlns:p14="http://schemas.microsoft.com/office/powerpoint/2010/main" val="3619447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Estación de tren Topsham (Devon, Inglaterra) Un ejemplo de las letras topiario.</a:t>
            </a:r>
          </a:p>
          <a:p>
            <a:r>
              <a:rPr lang="es-ES" dirty="0"/>
              <a:t>Cánons Ashby (Northamptonshire, Inglaterra), un jardín del siglo XVI revisado en 1708 </a:t>
            </a:r>
          </a:p>
          <a:p>
            <a:r>
              <a:rPr lang="es-ES" dirty="0"/>
              <a:t>Stiffkey , (Norfolk, Inglaterra) </a:t>
            </a:r>
          </a:p>
          <a:p>
            <a:r>
              <a:rPr lang="es-ES" dirty="0"/>
              <a:t>Varios diseños informales, incluyendo una línea de elefantes en la casa de Nellie y una guitarra. Hidcote Manor Garden (Gloucestershire, Inglaterra) </a:t>
            </a:r>
          </a:p>
          <a:p>
            <a:r>
              <a:rPr lang="es-ES" dirty="0"/>
              <a:t>Knightshayes Court (Devon, Inglaterra) </a:t>
            </a:r>
          </a:p>
          <a:p>
            <a:r>
              <a:rPr lang="es-ES" dirty="0"/>
              <a:t>Gran Dixter jardines (East Sussex, Inglaterra): Establecido por Nathaniel Lloyd, autor de un libro sobre jardinería ornamental y conservado y ampliado por su hijo, el jardín-guionista Christopher Lloyd . </a:t>
            </a:r>
          </a:p>
          <a:p>
            <a:r>
              <a:rPr lang="es-ES" dirty="0"/>
              <a:t>Much Wenlock Priory , Shropshire </a:t>
            </a:r>
          </a:p>
          <a:p>
            <a:r>
              <a:rPr lang="es-ES" dirty="0"/>
              <a:t>Drummond Castle Gardens (Perthshire, Escocia) </a:t>
            </a:r>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526379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0"/>
            <a:ext cx="9144000" cy="6762750"/>
          </a:xfrm>
          <a:prstGeom prst="rect">
            <a:avLst/>
          </a:prstGeom>
        </p:spPr>
      </p:pic>
    </p:spTree>
    <p:extLst>
      <p:ext uri="{BB962C8B-B14F-4D97-AF65-F5344CB8AC3E}">
        <p14:creationId xmlns:p14="http://schemas.microsoft.com/office/powerpoint/2010/main" val="297394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311841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Portmeirion (Snowdonia, Gales) </a:t>
            </a:r>
          </a:p>
          <a:p>
            <a:r>
              <a:rPr lang="es-ES" dirty="0"/>
              <a:t>Parc des Topiares ( Durbuy , Bélgica) </a:t>
            </a:r>
          </a:p>
          <a:p>
            <a:r>
              <a:rPr lang="es-ES" dirty="0"/>
              <a:t>Un gran jardín topiary (10 000 m 2), con más de 250 figuras. Château de Villandry , Francia </a:t>
            </a:r>
          </a:p>
          <a:p>
            <a:r>
              <a:rPr lang="es-ES" dirty="0"/>
              <a:t>Villa Lante (Bagnaia, Italia) </a:t>
            </a:r>
          </a:p>
          <a:p>
            <a:r>
              <a:rPr lang="es-ES" dirty="0"/>
              <a:t>Castello Balduino (Montalto Pavese, Italia) </a:t>
            </a:r>
          </a:p>
          <a:p>
            <a:r>
              <a:rPr lang="es-ES" dirty="0"/>
              <a:t>Museo Guggenheim ( Bilbao , España ): Una gran escultura de un terrier blanco de montaña del oeste diseñada por el artista Jeff Koons , que se considera por los expertos y científicos para ser el perro más grande del topiary del mundo. </a:t>
            </a:r>
          </a:p>
          <a:p>
            <a:r>
              <a:rPr lang="es-ES" dirty="0"/>
              <a:t>El Tsubo-en jardín Zen en Lelystad, Países Bajos son un Zen japonesa moderna privado (karesansui, roca seca) de jardín que hace un uso extensivo de la llamada O-karikomi combinado con Hako-zukuri (véase más arriba). </a:t>
            </a:r>
          </a:p>
          <a:p>
            <a:endParaRPr lang="es-ES" dirty="0"/>
          </a:p>
        </p:txBody>
      </p:sp>
    </p:spTree>
    <p:extLst>
      <p:ext uri="{BB962C8B-B14F-4D97-AF65-F5344CB8AC3E}">
        <p14:creationId xmlns:p14="http://schemas.microsoft.com/office/powerpoint/2010/main" val="3544403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98272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Todas las temporadas de cerca del Tsubo-en (Holanda) O-karikomi, Hako-zukuri topiary. </a:t>
            </a:r>
          </a:p>
          <a:p>
            <a:r>
              <a:rPr lang="es-ES" dirty="0"/>
              <a:t>Jardines del Palacio de Versalles, fuera de París, Francia .</a:t>
            </a:r>
          </a:p>
          <a:p>
            <a:pPr marL="0" indent="0">
              <a:buNone/>
            </a:pPr>
            <a:r>
              <a:rPr lang="es-ES" b="1" dirty="0"/>
              <a:t>    América del Norte </a:t>
            </a:r>
          </a:p>
          <a:p>
            <a:r>
              <a:rPr lang="es-ES" dirty="0"/>
              <a:t>Hunnewell Arboretum ( Wellesley, Massachusetts ) </a:t>
            </a:r>
          </a:p>
          <a:p>
            <a:pPr marL="0" indent="0">
              <a:buNone/>
            </a:pPr>
            <a:r>
              <a:rPr lang="es-ES" dirty="0"/>
              <a:t>   140 años de edad, jardín del topiary del pino blanco     natal y árbol de la vida. </a:t>
            </a:r>
          </a:p>
          <a:p>
            <a:r>
              <a:rPr lang="es-ES" dirty="0"/>
              <a:t>Ladew Topiary Gardens ( Monkton, Maryland ) </a:t>
            </a:r>
          </a:p>
          <a:p>
            <a:r>
              <a:rPr lang="es-ES" dirty="0"/>
              <a:t>Un jardín topiary en Maryland establecido por el galardonado artista topiary Harvey Ladew a finales de 1930. </a:t>
            </a:r>
          </a:p>
          <a:p>
            <a:r>
              <a:rPr lang="es-ES" dirty="0"/>
              <a:t>Situado aproximadamente a medio camino entre la zona residencial al norte de Baltimore y de la frontera sur de Pennsylvania.</a:t>
            </a:r>
          </a:p>
        </p:txBody>
      </p:sp>
    </p:spTree>
    <p:extLst>
      <p:ext uri="{BB962C8B-B14F-4D97-AF65-F5344CB8AC3E}">
        <p14:creationId xmlns:p14="http://schemas.microsoft.com/office/powerpoint/2010/main" val="28724288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45531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7959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lstStyle/>
          <a:p>
            <a:r>
              <a:rPr lang="es-ES" dirty="0"/>
              <a:t>El más famoso topiary del Ladew es una caza, los caballos, los jinetes, los perros y el zorro, despejando un seto bien recortado, la más famosa pieza de jardinería ornamental clásica en América del Norte. </a:t>
            </a:r>
          </a:p>
          <a:p>
            <a:r>
              <a:rPr lang="es-ES" dirty="0"/>
              <a:t>Garden Topiary en Longwood Gardens ( Kennett Square, Pennsylvania ) </a:t>
            </a:r>
          </a:p>
          <a:p>
            <a:r>
              <a:rPr lang="es-ES" dirty="0"/>
              <a:t>Columbus Park Topiary en Old School Deaf ( Columbus, Ohio ) </a:t>
            </a:r>
          </a:p>
          <a:p>
            <a:r>
              <a:rPr lang="es-ES" dirty="0"/>
              <a:t>Un jardín público en el centro de Columbus que cuenta con un retablo topiary de Georges Seurat famosa pintura 's Tarde de domingo en la isla de La Grande Jatte .</a:t>
            </a:r>
          </a:p>
          <a:p>
            <a:r>
              <a:rPr lang="es-ES" dirty="0"/>
              <a:t>Perl Fryar 's Garden Topiary, ( Bishopville, Carolina del Sur ) </a:t>
            </a:r>
          </a:p>
          <a:p>
            <a:r>
              <a:rPr lang="es-ES" dirty="0"/>
              <a:t>Animales verdes , un jardín topiary afueras de Providence, Rhode Island.</a:t>
            </a:r>
          </a:p>
          <a:p>
            <a:endParaRPr lang="es-ES" dirty="0"/>
          </a:p>
          <a:p>
            <a:endParaRPr lang="es-ES" dirty="0"/>
          </a:p>
        </p:txBody>
      </p:sp>
    </p:spTree>
    <p:extLst>
      <p:ext uri="{BB962C8B-B14F-4D97-AF65-F5344CB8AC3E}">
        <p14:creationId xmlns:p14="http://schemas.microsoft.com/office/powerpoint/2010/main" val="23721102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0"/>
            <a:ext cx="9144000" cy="6855020"/>
          </a:xfrm>
          <a:prstGeom prst="rect">
            <a:avLst/>
          </a:prstGeom>
        </p:spPr>
      </p:pic>
      <p:pic>
        <p:nvPicPr>
          <p:cNvPr id="9" name="8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49080"/>
            <a:ext cx="3707904" cy="2708920"/>
          </a:xfrm>
          <a:prstGeom prst="rect">
            <a:avLst/>
          </a:prstGeom>
        </p:spPr>
      </p:pic>
    </p:spTree>
    <p:extLst>
      <p:ext uri="{BB962C8B-B14F-4D97-AF65-F5344CB8AC3E}">
        <p14:creationId xmlns:p14="http://schemas.microsoft.com/office/powerpoint/2010/main" val="2594316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lstStyle/>
          <a:p>
            <a:r>
              <a:rPr lang="es-ES" dirty="0"/>
              <a:t>Uno de los temas del documental Rápido, barato y fuera de control (1997) fue George Mendonça, el topiarista en Green Animals durante más de setenta años: "es sólo cortar y esperar, cortar y esperar"  dice Mendonça  en una secuencia filmada. . </a:t>
            </a:r>
          </a:p>
          <a:p>
            <a:r>
              <a:rPr lang="es-ES" dirty="0"/>
              <a:t>Busch Gardens Tampa, establecido 1959. Propiedad 365 hectáreas y cuenta con sphagnum grande, colorido y detallado topiario.</a:t>
            </a:r>
          </a:p>
          <a:p>
            <a:endParaRPr lang="es-ES" dirty="0"/>
          </a:p>
          <a:p>
            <a:endParaRPr lang="es-ES" dirty="0"/>
          </a:p>
        </p:txBody>
      </p:sp>
    </p:spTree>
    <p:extLst>
      <p:ext uri="{BB962C8B-B14F-4D97-AF65-F5344CB8AC3E}">
        <p14:creationId xmlns:p14="http://schemas.microsoft.com/office/powerpoint/2010/main" val="7307461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1520" y="642594"/>
            <a:ext cx="7680960" cy="914198"/>
          </a:xfrm>
        </p:spPr>
        <p:txBody>
          <a:bodyPr/>
          <a:lstStyle/>
          <a:p>
            <a:r>
              <a:rPr lang="es-ES" dirty="0"/>
              <a:t>La cultura popular </a:t>
            </a:r>
          </a:p>
        </p:txBody>
      </p:sp>
      <p:sp>
        <p:nvSpPr>
          <p:cNvPr id="3" name="2 Marcador de contenido"/>
          <p:cNvSpPr>
            <a:spLocks noGrp="1"/>
          </p:cNvSpPr>
          <p:nvPr>
            <p:ph idx="1"/>
          </p:nvPr>
        </p:nvSpPr>
        <p:spPr>
          <a:xfrm>
            <a:off x="731520" y="1556792"/>
            <a:ext cx="7680960" cy="4478248"/>
          </a:xfrm>
        </p:spPr>
        <p:txBody>
          <a:bodyPr>
            <a:normAutofit fontScale="92500" lnSpcReduction="10000"/>
          </a:bodyPr>
          <a:lstStyle/>
          <a:p>
            <a:r>
              <a:rPr lang="es-ES" dirty="0"/>
              <a:t>En el Tim Burton / Johnny Depp película Edward Scissorhands , Edward demuestra tener un don natural para el arte topiario. </a:t>
            </a:r>
          </a:p>
          <a:p>
            <a:r>
              <a:rPr lang="es-ES" dirty="0"/>
              <a:t>Numerosas obras creativas se muestran a lo largo de la película. </a:t>
            </a:r>
          </a:p>
          <a:p>
            <a:r>
              <a:rPr lang="es-ES" dirty="0"/>
              <a:t>En la novela de Stephen King The Shining , animales topiaria que se mueven cuando las personas no están buscando asustar a la familia Torrance. </a:t>
            </a:r>
          </a:p>
          <a:p>
            <a:r>
              <a:rPr lang="es-ES" dirty="0"/>
              <a:t>En la novela infantil The Children of Green Knowe por Lucy M. Boston , una figura topiaria cubierta de Noé tiene un papel siniestro. </a:t>
            </a:r>
          </a:p>
          <a:p>
            <a:r>
              <a:rPr lang="es-ES" dirty="0"/>
              <a:t>Un artista del topiario de la vida real es uno de los temas de Errol Morris 's rápido, barato y fuera de control . </a:t>
            </a:r>
          </a:p>
          <a:p>
            <a:r>
              <a:rPr lang="es-ES" dirty="0"/>
              <a:t>En el programa de televisión Bob Esponja Square Pants episodios Atlantis Squarepantis, Calamardo le dice a Bob Esponja que sólo ha estado aquí dos minutos, y ya logró echar a perder otra persona jardín topiario. </a:t>
            </a:r>
          </a:p>
          <a:p>
            <a:r>
              <a:rPr lang="es-ES" dirty="0"/>
              <a:t>Además, Calamardo se hizo un busto de su cabeza en topiario. </a:t>
            </a:r>
          </a:p>
          <a:p>
            <a:endParaRPr lang="es-ES" dirty="0"/>
          </a:p>
        </p:txBody>
      </p:sp>
    </p:spTree>
    <p:extLst>
      <p:ext uri="{BB962C8B-B14F-4D97-AF65-F5344CB8AC3E}">
        <p14:creationId xmlns:p14="http://schemas.microsoft.com/office/powerpoint/2010/main" val="23654641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Mosaicultura</a:t>
            </a:r>
          </a:p>
        </p:txBody>
      </p:sp>
      <p:sp>
        <p:nvSpPr>
          <p:cNvPr id="3" name="2 Marcador de contenido"/>
          <p:cNvSpPr>
            <a:spLocks noGrp="1"/>
          </p:cNvSpPr>
          <p:nvPr>
            <p:ph idx="1"/>
          </p:nvPr>
        </p:nvSpPr>
        <p:spPr/>
        <p:txBody>
          <a:bodyPr>
            <a:normAutofit/>
          </a:bodyPr>
          <a:lstStyle/>
          <a:p>
            <a:r>
              <a:rPr lang="es-ES" dirty="0"/>
              <a:t>Mosaicultura se define como el arte de componer un motivo, una imagen, un cuadro o una escultura con plantas cuidadosamente seleccionadas y podadas.</a:t>
            </a:r>
          </a:p>
          <a:p>
            <a:r>
              <a:rPr lang="es-ES" dirty="0"/>
              <a:t> Mosaicultura es el fruto de una simbiosis de varias formas de arte que han prestado sus principales elementos de estructuras tridimensionales. </a:t>
            </a:r>
          </a:p>
          <a:p>
            <a:r>
              <a:rPr lang="es-ES" dirty="0"/>
              <a:t>Desde pinturas tenemos la multiplicidad de colores y de la horticultura, la pasión de las flores y plantas que florecen en el entorno adecuado, la creación de constante transformación y que viven piezas de arte. </a:t>
            </a:r>
          </a:p>
        </p:txBody>
      </p:sp>
    </p:spTree>
    <p:extLst>
      <p:ext uri="{BB962C8B-B14F-4D97-AF65-F5344CB8AC3E}">
        <p14:creationId xmlns:p14="http://schemas.microsoft.com/office/powerpoint/2010/main" val="2872875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lstStyle/>
          <a:p>
            <a:r>
              <a:rPr lang="es-ES" dirty="0"/>
              <a:t>Mosaicultura ilustra la más espectacular y difícil técnica de la horticultura .</a:t>
            </a:r>
          </a:p>
          <a:p>
            <a:r>
              <a:rPr lang="es-ES" dirty="0"/>
              <a:t>La mosaicultura sigue siendo la forma más espectacular de la expresión de la horticultura. </a:t>
            </a:r>
          </a:p>
          <a:p>
            <a:r>
              <a:rPr lang="es-ES" dirty="0"/>
              <a:t>La creación de diseños de gran complejidad, geométricos o imaginarias figuras, escenas, números o letras, utilizando plantas de flores o follaje, sin embargo, sigue siendo una forma de arte para los horticultores experimentados. </a:t>
            </a:r>
          </a:p>
          <a:p>
            <a:r>
              <a:rPr lang="es-ES" dirty="0"/>
              <a:t>Tiene su origen en los macizos de flores bordados (a menudo denominados 'camas alfombra »), que se componían en los jardines renacentistas. </a:t>
            </a:r>
          </a:p>
          <a:p>
            <a:endParaRPr lang="es-ES" dirty="0"/>
          </a:p>
        </p:txBody>
      </p:sp>
    </p:spTree>
    <p:extLst>
      <p:ext uri="{BB962C8B-B14F-4D97-AF65-F5344CB8AC3E}">
        <p14:creationId xmlns:p14="http://schemas.microsoft.com/office/powerpoint/2010/main" val="10972245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Esta verdadera técnica hortícola cumple con las normas precisas en cuanto a las variedades vegetales y la densidad de plantación y poda.</a:t>
            </a:r>
          </a:p>
          <a:p>
            <a:r>
              <a:rPr lang="es-ES" dirty="0"/>
              <a:t> Por lo general, se ha asociado con los parques y espacios públicos por motivos de impacto visual y los costos de mantenimiento. </a:t>
            </a:r>
          </a:p>
          <a:p>
            <a:r>
              <a:rPr lang="es-ES" dirty="0"/>
              <a:t>Hoy en día, la mosaicultura ha evolucionado en formas diferentes, incluyendo elaboradas esculturas florales en tres dimensiones.</a:t>
            </a:r>
          </a:p>
          <a:p>
            <a:r>
              <a:rPr lang="es-ES" dirty="0"/>
              <a:t> La paleta floral ha integrado plantas anuales tradicionales, permitiendo la creación de interpretaciones artísticas detalladas. </a:t>
            </a:r>
          </a:p>
          <a:p>
            <a:r>
              <a:rPr lang="es-ES" dirty="0"/>
              <a:t>Esta verdadera técnica hortícola cumple con las normas precisas en cuanto a las variedades vegetales y la densidad de plantación y poda.</a:t>
            </a:r>
          </a:p>
          <a:p>
            <a:r>
              <a:rPr lang="es-ES" dirty="0"/>
              <a:t> Por lo general, se ha asociado con los parques y espacios públicos por motivos de impacto visual y los costos de mantenimiento. </a:t>
            </a:r>
          </a:p>
          <a:p>
            <a:endParaRPr lang="es-ES" dirty="0"/>
          </a:p>
        </p:txBody>
      </p:sp>
    </p:spTree>
    <p:extLst>
      <p:ext uri="{BB962C8B-B14F-4D97-AF65-F5344CB8AC3E}">
        <p14:creationId xmlns:p14="http://schemas.microsoft.com/office/powerpoint/2010/main" val="2765836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Antes de convertirse en una estructura metálica sólida llena de musgo y cubierto de plantas, una obra tridimensional comienza primero con un dibujo y un diseño técnico. </a:t>
            </a:r>
          </a:p>
          <a:p>
            <a:r>
              <a:rPr lang="es-ES" dirty="0"/>
              <a:t>La estructura metálica debe estar construida de conformidad con las normas de construcción muy estrictas y requisitos, y una estructura de este tipo, que contiene miles de libras de suelo y las plantas húmedas debe ser lo suficientemente estable como para soportar su propio peso, por no hablar de soportar las inclemencias del clima .</a:t>
            </a:r>
          </a:p>
          <a:p>
            <a:r>
              <a:rPr lang="es-ES" dirty="0"/>
              <a:t> En virtud de los diferentes principios, la estructura debe contener el musgo Sphagnum que se convierte en su suelo fértil, gracias a la irrigación constante y cuidadosa. </a:t>
            </a:r>
          </a:p>
          <a:p>
            <a:r>
              <a:rPr lang="es-ES" dirty="0"/>
              <a:t>Algunas de las estructuras más complejas, incluso tienen sus propios sistemas de riego  incorporados </a:t>
            </a:r>
          </a:p>
          <a:p>
            <a:r>
              <a:rPr lang="es-ES" dirty="0"/>
              <a:t> Mosaiculture es una forma hortícola de expresión que permite la creación de obras de arte espectaculares que se hizo uso de las plantas vivas. </a:t>
            </a:r>
          </a:p>
          <a:p>
            <a:endParaRPr lang="es-ES" dirty="0"/>
          </a:p>
        </p:txBody>
      </p:sp>
    </p:spTree>
    <p:extLst>
      <p:ext uri="{BB962C8B-B14F-4D97-AF65-F5344CB8AC3E}">
        <p14:creationId xmlns:p14="http://schemas.microsoft.com/office/powerpoint/2010/main" val="22852078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Algunas de las estructuras más complejas, incluso tienen sus propios sistemas de riego  incorporados </a:t>
            </a:r>
          </a:p>
          <a:p>
            <a:r>
              <a:rPr lang="es-ES" dirty="0"/>
              <a:t> Mosaiculture es una forma hortícola de expresión que permite la creación de obras de arte espectaculares que se hizo uso de las plantas vivas. </a:t>
            </a:r>
          </a:p>
          <a:p>
            <a:r>
              <a:rPr lang="es-ES" dirty="0"/>
              <a:t>En Mosaiculture, las plantas no sólo son seleccionados por sus colores y texturas, pero para crear diseños, adornos, esculturas y relieves. </a:t>
            </a:r>
          </a:p>
          <a:p>
            <a:r>
              <a:rPr lang="es-ES" dirty="0"/>
              <a:t>La revista "Jardins de Francia", publicado por la Sociedad Nacional de Horticultura de Francia define la mosaicultura como: "El arte de componer dibujos o esculturas con plantas, con plantas cuidadas de diferentes colores.”.</a:t>
            </a:r>
          </a:p>
          <a:p>
            <a:r>
              <a:rPr lang="es-ES" dirty="0"/>
              <a:t> En dos dimensiones constituye la mosaicultura retrato escudos de armas, relojes, animales, personajes, escenas de acción, objetos, mensajes, formas geométricas o mundos de fantasía. </a:t>
            </a:r>
          </a:p>
          <a:p>
            <a:r>
              <a:rPr lang="es-ES" dirty="0"/>
              <a:t>En tres dimensiones, la mosaicultura tiene más volumen que da más "vida" a estas formas</a:t>
            </a:r>
          </a:p>
        </p:txBody>
      </p:sp>
    </p:spTree>
    <p:extLst>
      <p:ext uri="{BB962C8B-B14F-4D97-AF65-F5344CB8AC3E}">
        <p14:creationId xmlns:p14="http://schemas.microsoft.com/office/powerpoint/2010/main" val="2216786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715200" cy="5925272"/>
          </a:xfrm>
        </p:spPr>
        <p:txBody>
          <a:bodyPr/>
          <a:lstStyle/>
          <a:p>
            <a:r>
              <a:rPr lang="es-ES" dirty="0"/>
              <a:t>La mosaicultura es una forma de arte compleja con multitud de aspectos, la estructura de endeudamiento y el volumen de la escultura, los colores de la paleta de un artista, y de la horticultura del uso de las plantas que viven en un entorno dinámico ". </a:t>
            </a:r>
          </a:p>
          <a:p>
            <a:r>
              <a:rPr lang="es-ES" dirty="0"/>
              <a:t>La mosaicultura es un arte para el que se consideran las técnicas hortícolas altamente sofisticadas y difíciles de controlar. </a:t>
            </a:r>
          </a:p>
          <a:p>
            <a:r>
              <a:rPr lang="es-ES" dirty="0"/>
              <a:t>Estas técnicas varían entre las ciudades y continentes. </a:t>
            </a:r>
          </a:p>
          <a:p>
            <a:r>
              <a:rPr lang="es-ES" dirty="0"/>
              <a:t>El arte de la mosaicultura es diferente a la de la "topiaria". </a:t>
            </a:r>
          </a:p>
          <a:p>
            <a:r>
              <a:rPr lang="es-ES" dirty="0"/>
              <a:t>La topiaria es una técnica basada únicamente en la poda. </a:t>
            </a:r>
          </a:p>
          <a:p>
            <a:r>
              <a:rPr lang="es-ES" dirty="0"/>
              <a:t>Esta técnica utiliza un pequeño árbol o arbusto (normalmente tejo o boj), que se recorta para que adquiera diferentes formas. </a:t>
            </a:r>
          </a:p>
          <a:p>
            <a:r>
              <a:rPr lang="es-ES" dirty="0"/>
              <a:t>La topiaria  consiste solamente en un solo color, el de los arbustos (generalmente de color verde), y requiere de varios años de poda. </a:t>
            </a:r>
          </a:p>
          <a:p>
            <a:endParaRPr lang="es-ES" dirty="0"/>
          </a:p>
          <a:p>
            <a:endParaRPr lang="es-ES" dirty="0"/>
          </a:p>
          <a:p>
            <a:endParaRPr lang="es-ES" dirty="0"/>
          </a:p>
        </p:txBody>
      </p:sp>
    </p:spTree>
    <p:extLst>
      <p:ext uri="{BB962C8B-B14F-4D97-AF65-F5344CB8AC3E}">
        <p14:creationId xmlns:p14="http://schemas.microsoft.com/office/powerpoint/2010/main" val="24073701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7467600" cy="5277200"/>
          </a:xfrm>
        </p:spPr>
        <p:txBody>
          <a:bodyPr>
            <a:normAutofit/>
          </a:bodyPr>
          <a:lstStyle/>
          <a:p>
            <a:r>
              <a:rPr lang="es-ES" dirty="0"/>
              <a:t>La mosaicultura requiere el uso de varias especies y variedades de plantas para crear diseños, patrones y efectos. </a:t>
            </a:r>
          </a:p>
          <a:p>
            <a:r>
              <a:rPr lang="es-ES" dirty="0"/>
              <a:t>Las plantas  utilizadas en mosaicultura deben ser de colores diferentes para añadir contraste en los diseños. </a:t>
            </a:r>
          </a:p>
          <a:p>
            <a:r>
              <a:rPr lang="es-ES" dirty="0"/>
              <a:t>Una obra de Mosaiculture 3D es soportada por una estructura de acero doblado para dar forma a las plantas .</a:t>
            </a:r>
          </a:p>
          <a:p>
            <a:r>
              <a:rPr lang="es-ES" dirty="0"/>
              <a:t>Las plantas utilizadas en la mosaicultura deben tener varias cualidades esenciales: </a:t>
            </a:r>
          </a:p>
          <a:p>
            <a:r>
              <a:rPr lang="es-ES" dirty="0"/>
              <a:t>1. Deben ser pequeñas y adaptadas para ajustarse a la escala de la mosaicultura. </a:t>
            </a:r>
          </a:p>
          <a:p>
            <a:r>
              <a:rPr lang="es-ES" dirty="0"/>
              <a:t>2. Ellos deben tener ya sea un color rico follaje (preferiblemente que no sea verde) o un largo período de floración. </a:t>
            </a:r>
          </a:p>
          <a:p>
            <a:endParaRPr lang="es-ES" dirty="0"/>
          </a:p>
          <a:p>
            <a:endParaRPr lang="es-ES" dirty="0"/>
          </a:p>
          <a:p>
            <a:endParaRPr lang="es-ES" dirty="0"/>
          </a:p>
        </p:txBody>
      </p:sp>
    </p:spTree>
    <p:extLst>
      <p:ext uri="{BB962C8B-B14F-4D97-AF65-F5344CB8AC3E}">
        <p14:creationId xmlns:p14="http://schemas.microsoft.com/office/powerpoint/2010/main" val="34205210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8"/>
            <a:ext cx="7787208" cy="5133184"/>
          </a:xfrm>
        </p:spPr>
        <p:txBody>
          <a:bodyPr>
            <a:normAutofit/>
          </a:bodyPr>
          <a:lstStyle/>
          <a:p>
            <a:r>
              <a:rPr lang="es-ES" dirty="0"/>
              <a:t>3. Deben ser capaces de soportar la poda regular. </a:t>
            </a:r>
          </a:p>
          <a:p>
            <a:r>
              <a:rPr lang="es-ES" dirty="0"/>
              <a:t>Varios historiadores especializados en la jardines rastrean el origen de la mosaicultura en los bordados que fluyen como patrones de los parterres en broderie de la época del Renacimiento.</a:t>
            </a:r>
          </a:p>
          <a:p>
            <a:r>
              <a:rPr lang="es-ES" dirty="0"/>
              <a:t> Sin embargo, el término en sí sólo se utilizó por primera vez en Francia en 1892. </a:t>
            </a:r>
          </a:p>
          <a:p>
            <a:r>
              <a:rPr lang="es-ES" dirty="0"/>
              <a:t>Los primeros ejemplos del arte  de la  mosaicultura se presentaron en la Tercera Exposición Universal de París en 1878 . </a:t>
            </a:r>
          </a:p>
          <a:p>
            <a:r>
              <a:rPr lang="es-ES" dirty="0"/>
              <a:t>Los dos diseños eran de una mariposa y un jarrón árabe. (Nota: El 30 de junio de 1878, el jefe terminado de la estatua de la libertad fue presentado en la Exposición Universal de París, en el jardín del Trocadéro palacio, mientras que otras piezas estaban en exhibición en los Campos de Marte .)</a:t>
            </a:r>
          </a:p>
          <a:p>
            <a:endParaRPr lang="es-ES" dirty="0"/>
          </a:p>
        </p:txBody>
      </p:sp>
    </p:spTree>
    <p:extLst>
      <p:ext uri="{BB962C8B-B14F-4D97-AF65-F5344CB8AC3E}">
        <p14:creationId xmlns:p14="http://schemas.microsoft.com/office/powerpoint/2010/main" val="3740224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b="1" dirty="0"/>
              <a:t>Las plantas con hojas </a:t>
            </a:r>
          </a:p>
          <a:p>
            <a:r>
              <a:rPr lang="es-ES" dirty="0"/>
              <a:t>Alternanthera ficoidea </a:t>
            </a:r>
          </a:p>
          <a:p>
            <a:r>
              <a:rPr lang="es-ES" dirty="0"/>
              <a:t>Chrysanthemum parthenium 'Aureum' </a:t>
            </a:r>
          </a:p>
          <a:p>
            <a:r>
              <a:rPr lang="es-ES" dirty="0"/>
              <a:t>Coleus x hybridus </a:t>
            </a:r>
          </a:p>
          <a:p>
            <a:r>
              <a:rPr lang="es-ES" dirty="0"/>
              <a:t>Echeveria secunda </a:t>
            </a:r>
          </a:p>
          <a:p>
            <a:r>
              <a:rPr lang="es-ES" dirty="0"/>
              <a:t>Gnaphalium lanatum </a:t>
            </a:r>
          </a:p>
          <a:p>
            <a:r>
              <a:rPr lang="es-ES" dirty="0"/>
              <a:t>Iresine herbstii </a:t>
            </a:r>
          </a:p>
          <a:p>
            <a:r>
              <a:rPr lang="es-ES" dirty="0"/>
              <a:t>Kochia scoparia </a:t>
            </a:r>
          </a:p>
          <a:p>
            <a:r>
              <a:rPr lang="es-ES" dirty="0"/>
              <a:t>Perilla frutescens </a:t>
            </a:r>
          </a:p>
          <a:p>
            <a:r>
              <a:rPr lang="es-ES" dirty="0"/>
              <a:t>Santolina chamaecyparissus </a:t>
            </a:r>
          </a:p>
          <a:p>
            <a:r>
              <a:rPr lang="es-ES" dirty="0"/>
              <a:t>Sedum sp </a:t>
            </a:r>
          </a:p>
          <a:p>
            <a:r>
              <a:rPr lang="es-ES" dirty="0"/>
              <a:t>Senecio cineraria </a:t>
            </a:r>
          </a:p>
          <a:p>
            <a:r>
              <a:rPr lang="es-ES" dirty="0"/>
              <a:t>Festuca glauca </a:t>
            </a:r>
          </a:p>
          <a:p>
            <a:r>
              <a:rPr lang="es-ES" dirty="0"/>
              <a:t>Hypoestes phyllostachya </a:t>
            </a:r>
          </a:p>
          <a:p>
            <a:endParaRPr lang="es-ES" dirty="0"/>
          </a:p>
        </p:txBody>
      </p:sp>
    </p:spTree>
    <p:extLst>
      <p:ext uri="{BB962C8B-B14F-4D97-AF65-F5344CB8AC3E}">
        <p14:creationId xmlns:p14="http://schemas.microsoft.com/office/powerpoint/2010/main" val="31005351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b="1" dirty="0"/>
              <a:t>Las plantas con flores </a:t>
            </a:r>
          </a:p>
          <a:p>
            <a:r>
              <a:rPr lang="es-ES" dirty="0"/>
              <a:t>Ageratum houstonianum </a:t>
            </a:r>
          </a:p>
          <a:p>
            <a:r>
              <a:rPr lang="es-ES" dirty="0"/>
              <a:t>Begonia x semperflorens </a:t>
            </a:r>
          </a:p>
          <a:p>
            <a:r>
              <a:rPr lang="es-ES" dirty="0"/>
              <a:t>Celosia cristata </a:t>
            </a:r>
          </a:p>
          <a:p>
            <a:r>
              <a:rPr lang="es-ES" dirty="0"/>
              <a:t>Lobelia erinus </a:t>
            </a:r>
          </a:p>
          <a:p>
            <a:r>
              <a:rPr lang="es-ES" dirty="0"/>
              <a:t>Lobularia maritima </a:t>
            </a:r>
          </a:p>
          <a:p>
            <a:r>
              <a:rPr lang="es-ES" dirty="0"/>
              <a:t>Tagetes patula </a:t>
            </a:r>
          </a:p>
          <a:p>
            <a:r>
              <a:rPr lang="es-ES" dirty="0"/>
              <a:t>Aemula Scaevola 'Blue Wonder' </a:t>
            </a:r>
          </a:p>
          <a:p>
            <a:r>
              <a:rPr lang="es-ES" dirty="0"/>
              <a:t>'Mini Marine' Heliotropium arborescens </a:t>
            </a:r>
          </a:p>
          <a:p>
            <a:r>
              <a:rPr lang="es-ES" dirty="0"/>
              <a:t>Lobularia maritima (Alyssum) </a:t>
            </a:r>
          </a:p>
          <a:p>
            <a:r>
              <a:rPr lang="es-ES" dirty="0"/>
              <a:t>Petunia milliflora </a:t>
            </a:r>
          </a:p>
          <a:p>
            <a:r>
              <a:rPr lang="es-ES" dirty="0"/>
              <a:t>Nierenbergia hippomanica</a:t>
            </a:r>
          </a:p>
        </p:txBody>
      </p:sp>
    </p:spTree>
    <p:extLst>
      <p:ext uri="{BB962C8B-B14F-4D97-AF65-F5344CB8AC3E}">
        <p14:creationId xmlns:p14="http://schemas.microsoft.com/office/powerpoint/2010/main" val="2841515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571500"/>
            <a:ext cx="3888432" cy="28575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571500"/>
            <a:ext cx="3888432" cy="28575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3789040"/>
            <a:ext cx="3888432" cy="27813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789040"/>
            <a:ext cx="3888432" cy="2959100"/>
          </a:xfrm>
          <a:prstGeom prst="rect">
            <a:avLst/>
          </a:prstGeom>
        </p:spPr>
      </p:pic>
    </p:spTree>
    <p:extLst>
      <p:ext uri="{BB962C8B-B14F-4D97-AF65-F5344CB8AC3E}">
        <p14:creationId xmlns:p14="http://schemas.microsoft.com/office/powerpoint/2010/main" val="11373430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816" y="0"/>
            <a:ext cx="3238500" cy="3788707"/>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4316" y="29507"/>
            <a:ext cx="2989684" cy="37592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83000"/>
            <a:ext cx="3111500" cy="317500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49" y="29507"/>
            <a:ext cx="2891790" cy="3628341"/>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31820" y="3788707"/>
            <a:ext cx="2880360" cy="3090126"/>
          </a:xfrm>
          <a:prstGeom prst="rect">
            <a:avLst/>
          </a:prstGeom>
        </p:spPr>
      </p:pic>
      <p:pic>
        <p:nvPicPr>
          <p:cNvPr id="9" name="8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00021" y="3810000"/>
            <a:ext cx="3111500" cy="3048000"/>
          </a:xfrm>
          <a:prstGeom prst="rect">
            <a:avLst/>
          </a:prstGeom>
        </p:spPr>
      </p:pic>
    </p:spTree>
    <p:extLst>
      <p:ext uri="{BB962C8B-B14F-4D97-AF65-F5344CB8AC3E}">
        <p14:creationId xmlns:p14="http://schemas.microsoft.com/office/powerpoint/2010/main" val="15002027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076"/>
            <a:ext cx="2771800" cy="34346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2771800"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6600" y="1288"/>
            <a:ext cx="3327400" cy="343464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0078" y="3489720"/>
            <a:ext cx="3149600" cy="3335361"/>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1801" y="3573016"/>
            <a:ext cx="3223506" cy="3284984"/>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42858" y="1288"/>
            <a:ext cx="3225800" cy="3488432"/>
          </a:xfrm>
          <a:prstGeom prst="rect">
            <a:avLst/>
          </a:prstGeom>
        </p:spPr>
      </p:pic>
    </p:spTree>
    <p:extLst>
      <p:ext uri="{BB962C8B-B14F-4D97-AF65-F5344CB8AC3E}">
        <p14:creationId xmlns:p14="http://schemas.microsoft.com/office/powerpoint/2010/main" val="27324315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6632"/>
            <a:ext cx="2853680" cy="20322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848" y="116632"/>
            <a:ext cx="2637656" cy="232414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160" y="116632"/>
            <a:ext cx="2952327" cy="352438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2276872"/>
            <a:ext cx="2861483" cy="2376263"/>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2902" y="2597667"/>
            <a:ext cx="2608602" cy="2024236"/>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06183" y="4732355"/>
            <a:ext cx="2528888" cy="2145679"/>
          </a:xfrm>
          <a:prstGeom prst="rect">
            <a:avLst/>
          </a:prstGeom>
        </p:spPr>
      </p:pic>
      <p:pic>
        <p:nvPicPr>
          <p:cNvPr id="8" name="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503" y="4732356"/>
            <a:ext cx="2298679" cy="2125644"/>
          </a:xfrm>
          <a:prstGeom prst="rect">
            <a:avLst/>
          </a:prstGeom>
        </p:spPr>
      </p:pic>
      <p:pic>
        <p:nvPicPr>
          <p:cNvPr id="9" name="8 Image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35071" y="3762375"/>
            <a:ext cx="4191000" cy="3095625"/>
          </a:xfrm>
          <a:prstGeom prst="rect">
            <a:avLst/>
          </a:prstGeom>
        </p:spPr>
      </p:pic>
    </p:spTree>
    <p:extLst>
      <p:ext uri="{BB962C8B-B14F-4D97-AF65-F5344CB8AC3E}">
        <p14:creationId xmlns:p14="http://schemas.microsoft.com/office/powerpoint/2010/main" val="37632472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5542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319"/>
          <a:stretch/>
        </p:blipFill>
        <p:spPr>
          <a:xfrm>
            <a:off x="0" y="0"/>
            <a:ext cx="9144000" cy="6858000"/>
          </a:xfrm>
          <a:prstGeom prst="rect">
            <a:avLst/>
          </a:prstGeom>
        </p:spPr>
      </p:pic>
    </p:spTree>
    <p:extLst>
      <p:ext uri="{BB962C8B-B14F-4D97-AF65-F5344CB8AC3E}">
        <p14:creationId xmlns:p14="http://schemas.microsoft.com/office/powerpoint/2010/main" val="851408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9424" y="0"/>
            <a:ext cx="4394575"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8" y="3501007"/>
            <a:ext cx="4712568" cy="333445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9425" y="3501008"/>
            <a:ext cx="4444462" cy="3463902"/>
          </a:xfrm>
          <a:prstGeom prst="rect">
            <a:avLst/>
          </a:prstGeom>
        </p:spPr>
      </p:pic>
    </p:spTree>
    <p:extLst>
      <p:ext uri="{BB962C8B-B14F-4D97-AF65-F5344CB8AC3E}">
        <p14:creationId xmlns:p14="http://schemas.microsoft.com/office/powerpoint/2010/main" val="2152215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6530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1"/>
          </a:xfrm>
          <a:prstGeom prst="rect">
            <a:avLst/>
          </a:prstGeom>
        </p:spPr>
      </p:pic>
    </p:spTree>
    <p:extLst>
      <p:ext uri="{BB962C8B-B14F-4D97-AF65-F5344CB8AC3E}">
        <p14:creationId xmlns:p14="http://schemas.microsoft.com/office/powerpoint/2010/main" val="30656200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581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927582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89635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509" b="3333"/>
          <a:stretch/>
        </p:blipFill>
        <p:spPr>
          <a:xfrm>
            <a:off x="0" y="0"/>
            <a:ext cx="9144000" cy="6858000"/>
          </a:xfrm>
          <a:prstGeom prst="rect">
            <a:avLst/>
          </a:prstGeom>
        </p:spPr>
      </p:pic>
    </p:spTree>
    <p:extLst>
      <p:ext uri="{BB962C8B-B14F-4D97-AF65-F5344CB8AC3E}">
        <p14:creationId xmlns:p14="http://schemas.microsoft.com/office/powerpoint/2010/main" val="34668135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220274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5520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27317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48313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1084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20209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5917280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426866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5088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03200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0872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2175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4655642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7576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12164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77807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7323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8582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98527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822937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935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4657448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8941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6536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37170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0"/>
            <a:ext cx="4211960" cy="3717032"/>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1898" t="4607" r="4065" b="2926"/>
          <a:stretch/>
        </p:blipFill>
        <p:spPr>
          <a:xfrm>
            <a:off x="1" y="3523128"/>
            <a:ext cx="4800600" cy="333487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0601" y="3523127"/>
            <a:ext cx="4365973" cy="3334871"/>
          </a:xfrm>
          <a:prstGeom prst="rect">
            <a:avLst/>
          </a:prstGeom>
        </p:spPr>
      </p:pic>
    </p:spTree>
    <p:extLst>
      <p:ext uri="{BB962C8B-B14F-4D97-AF65-F5344CB8AC3E}">
        <p14:creationId xmlns:p14="http://schemas.microsoft.com/office/powerpoint/2010/main" val="39145159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2171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12412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75563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6364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10864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783142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22989098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40417216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51152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217024" cy="6858000"/>
          </a:xfrm>
          <a:prstGeom prst="rect">
            <a:avLst/>
          </a:prstGeom>
        </p:spPr>
      </p:pic>
    </p:spTree>
    <p:extLst>
      <p:ext uri="{BB962C8B-B14F-4D97-AF65-F5344CB8AC3E}">
        <p14:creationId xmlns:p14="http://schemas.microsoft.com/office/powerpoint/2010/main" val="20220589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87139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835</TotalTime>
  <Words>4838</Words>
  <Application>Microsoft Office PowerPoint</Application>
  <PresentationFormat>Presentación en pantalla (4:3)</PresentationFormat>
  <Paragraphs>358</Paragraphs>
  <Slides>115</Slides>
  <Notes>70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115</vt:i4>
      </vt:variant>
    </vt:vector>
  </HeadingPairs>
  <TitlesOfParts>
    <vt:vector size="119" baseType="lpstr">
      <vt:lpstr>Calibri</vt:lpstr>
      <vt:lpstr>Century Gothic</vt:lpstr>
      <vt:lpstr>Garamond</vt:lpstr>
      <vt:lpstr>Savon</vt:lpstr>
      <vt:lpstr>ESCULTURAS VIVAS.-TOPIARIA y MOSAICULTURA</vt:lpstr>
      <vt:lpstr>ESCULTURAS VIVAS</vt:lpstr>
      <vt:lpstr>Historia</vt:lpstr>
      <vt:lpstr>Presentación de PowerPoint</vt:lpstr>
      <vt:lpstr>Topiaria </vt:lpstr>
      <vt:lpstr>Presentación de PowerPoint</vt:lpstr>
      <vt:lpstr>Presentación de PowerPoint</vt:lpstr>
      <vt:lpstr>Topiaria </vt:lpstr>
      <vt:lpstr>Presentación de PowerPoint</vt:lpstr>
      <vt:lpstr>Presentación de PowerPoint</vt:lpstr>
      <vt:lpstr>Origen</vt:lpstr>
      <vt:lpstr>TOPIARIA EN CHINA Y JAPON</vt:lpstr>
      <vt:lpstr>Presentación de PowerPoint</vt:lpstr>
      <vt:lpstr>Presentación de PowerPoint</vt:lpstr>
      <vt:lpstr>Presentación de PowerPoint</vt:lpstr>
      <vt:lpstr>Topiaria en el Renacimiento  </vt:lpstr>
      <vt:lpstr>Presentación de PowerPoint</vt:lpstr>
      <vt:lpstr>Disminución en el siglo XVIII </vt:lpstr>
      <vt:lpstr>Presentación de PowerPoint</vt:lpstr>
      <vt:lpstr>Revival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Siglo xx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Topiarias notables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cultura popular </vt:lpstr>
      <vt:lpstr>Mosaicultura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72</cp:revision>
  <dcterms:created xsi:type="dcterms:W3CDTF">2013-05-31T17:59:00Z</dcterms:created>
  <dcterms:modified xsi:type="dcterms:W3CDTF">2018-03-26T04:04:55Z</dcterms:modified>
</cp:coreProperties>
</file>