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415" r:id="rId114"/>
    <p:sldId id="368"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3357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C6533A-849E-4F21-BF30-63DA006FE306}"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45FF4F-92E6-4249-AA8F-1B8F815415BA}" type="slidenum">
              <a:rPr lang="es-ES" smtClean="0"/>
              <a:t>‹Nº›</a:t>
            </a:fld>
            <a:endParaRPr lang="es-ES" dirty="0"/>
          </a:p>
        </p:txBody>
      </p:sp>
    </p:spTree>
    <p:extLst>
      <p:ext uri="{BB962C8B-B14F-4D97-AF65-F5344CB8AC3E}">
        <p14:creationId xmlns:p14="http://schemas.microsoft.com/office/powerpoint/2010/main" val="656394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78ACBF-55D9-4291-91B7-E230A033344B}"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Lincoln House</a:t>
            </a:r>
          </a:p>
        </p:txBody>
      </p:sp>
      <p:sp>
        <p:nvSpPr>
          <p:cNvPr id="22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BED0DB-DD62-4542-87B1-5497A9A88B1D}"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C05E12-A0DE-465C-BF00-0B357A807EE7}"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0B378C-CB9B-49CF-A8FE-1E667516B937}"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5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154C4B-A2A8-4A6D-A6FE-7EA4FA122D15}"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6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E84205-14BF-43BF-8E47-2D438426B6DF}"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7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E264E7-4FA7-4F09-84EE-A3A12F6ACCCC}"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8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473ED5-FC13-4DC9-A083-23583B3F438E}"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9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9056FD-3D87-45CC-BBCD-B908DF396B8B}"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30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6EDB0E-1B07-44C8-AB7B-F1881F43C34D}"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BCEDD1E-7F10-45A0-84C4-91FF2387BC93}"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7095F5F-5FDD-4A65-B5C6-F5F6EAECA78B}"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1467917-87BA-4A32-9C2B-6F710A12F9B8}"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Agecroft Hall</a:t>
            </a:r>
          </a:p>
        </p:txBody>
      </p:sp>
      <p:sp>
        <p:nvSpPr>
          <p:cNvPr id="4" name="3 Marcador de número de diapositiva"/>
          <p:cNvSpPr>
            <a:spLocks noGrp="1"/>
          </p:cNvSpPr>
          <p:nvPr>
            <p:ph type="sldNum" sz="quarter" idx="5"/>
          </p:nvPr>
        </p:nvSpPr>
        <p:spPr/>
        <p:txBody>
          <a:bodyPr/>
          <a:lstStyle/>
          <a:p>
            <a:pPr>
              <a:defRPr/>
            </a:pPr>
            <a:fld id="{1398C508-9190-43B6-ABB4-63C3728CAACF}"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0C07358-BA7E-4F7C-BD6B-689F078BCC10}"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A85C031-2937-4503-B2C8-7000BE9B7663}"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Codornices Park.-Berkeley</a:t>
            </a:r>
          </a:p>
        </p:txBody>
      </p:sp>
      <p:sp>
        <p:nvSpPr>
          <p:cNvPr id="4" name="3 Marcador de número de diapositiva"/>
          <p:cNvSpPr>
            <a:spLocks noGrp="1"/>
          </p:cNvSpPr>
          <p:nvPr>
            <p:ph type="sldNum" sz="quarter" idx="5"/>
          </p:nvPr>
        </p:nvSpPr>
        <p:spPr/>
        <p:txBody>
          <a:bodyPr/>
          <a:lstStyle/>
          <a:p>
            <a:pPr>
              <a:defRPr/>
            </a:pPr>
            <a:fld id="{B2EBB6A0-079C-4515-BECD-3F049A6068FA}"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Cpdornices Park Berkeley</a:t>
            </a:r>
          </a:p>
        </p:txBody>
      </p:sp>
      <p:sp>
        <p:nvSpPr>
          <p:cNvPr id="4" name="3 Marcador de número de diapositiva"/>
          <p:cNvSpPr>
            <a:spLocks noGrp="1"/>
          </p:cNvSpPr>
          <p:nvPr>
            <p:ph type="sldNum" sz="quarter" idx="5"/>
          </p:nvPr>
        </p:nvSpPr>
        <p:spPr/>
        <p:txBody>
          <a:bodyPr/>
          <a:lstStyle/>
          <a:p>
            <a:pPr>
              <a:defRPr/>
            </a:pPr>
            <a:fld id="{028AC53C-870C-42DA-A2E6-A17DDD0D9D2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Berkeley Rose Garden</a:t>
            </a:r>
          </a:p>
        </p:txBody>
      </p:sp>
      <p:sp>
        <p:nvSpPr>
          <p:cNvPr id="4" name="3 Marcador de número de diapositiva"/>
          <p:cNvSpPr>
            <a:spLocks noGrp="1"/>
          </p:cNvSpPr>
          <p:nvPr>
            <p:ph type="sldNum" sz="quarter" idx="5"/>
          </p:nvPr>
        </p:nvSpPr>
        <p:spPr/>
        <p:txBody>
          <a:bodyPr/>
          <a:lstStyle/>
          <a:p>
            <a:pPr>
              <a:defRPr/>
            </a:pPr>
            <a:fld id="{49B095C9-5E05-441E-89B1-B536CDC28A9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85F2F46-1994-4A4D-AB24-A9868E62BA5C}"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8ED1505-6885-4DFA-A989-27DBC182A057}"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E68E9C1-2A26-4952-8850-49970F058C60}"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A9F76DC-030D-4B90-B69E-7F605FE3E73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515A1B8-5288-4C2A-9B32-8B5990EAD772}"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3C35332-43CB-4D17-ABFA-2F3AC9BBEDC3}"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6D56377-1D10-4B47-A1B5-6CCC70DAC726}"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9FF1521-4D9B-45F6-A887-1FA8F1AC972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A0310D7-05A9-49BA-8B6B-CB44183137D0}"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34EEF49-10A1-4FDC-95E4-B7BAAA92CCA8}"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37B8E4E-94D4-45E0-8666-F6AFEAA42E90}"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38D1C6B-5795-4C0E-B410-B310231C2A1A}"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C00C2C9-AE53-4F43-B15A-4A23F846A489}"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FAEB013-BE69-4FA1-A62D-550CB1C46CD6}"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EFCF743-48A1-40CA-80CC-28C3BF04D462}"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Maymont Mansion</a:t>
            </a:r>
          </a:p>
        </p:txBody>
      </p:sp>
      <p:sp>
        <p:nvSpPr>
          <p:cNvPr id="4" name="3 Marcador de número de diapositiva"/>
          <p:cNvSpPr>
            <a:spLocks noGrp="1"/>
          </p:cNvSpPr>
          <p:nvPr>
            <p:ph type="sldNum" sz="quarter" idx="5"/>
          </p:nvPr>
        </p:nvSpPr>
        <p:spPr/>
        <p:txBody>
          <a:bodyPr/>
          <a:lstStyle/>
          <a:p>
            <a:pPr>
              <a:defRPr/>
            </a:pPr>
            <a:fld id="{20878D71-2DB7-43B0-8B7B-0F9E6EEC4DA5}"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EDD5854-FD6F-4A9E-B318-BD0A7512A15D}"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39B4C19-C6B6-4249-BDD0-7930925ED6FA}"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F7355A8-8734-4361-919D-3BCD0F2FCBC7}"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DD6B71F-7CC3-4C07-914E-44BBDB1CD4E9}"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3E54D4E-346A-49D5-8E9B-0CF447B6284A}"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33AD7CD-9AB0-40A2-8050-D8F577D3300F}"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1FBF13C-9AA1-4E18-A21D-E61A15ABAC2B}"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Abies normandiana</a:t>
            </a:r>
          </a:p>
        </p:txBody>
      </p:sp>
      <p:sp>
        <p:nvSpPr>
          <p:cNvPr id="4" name="3 Marcador de número de diapositiva"/>
          <p:cNvSpPr>
            <a:spLocks noGrp="1"/>
          </p:cNvSpPr>
          <p:nvPr>
            <p:ph type="sldNum" sz="quarter" idx="5"/>
          </p:nvPr>
        </p:nvSpPr>
        <p:spPr/>
        <p:txBody>
          <a:bodyPr/>
          <a:lstStyle/>
          <a:p>
            <a:pPr>
              <a:defRPr/>
            </a:pPr>
            <a:fld id="{01933D6A-88F1-4FFA-A890-A66EB14A378C}"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Maymont Park</a:t>
            </a:r>
          </a:p>
        </p:txBody>
      </p:sp>
      <p:sp>
        <p:nvSpPr>
          <p:cNvPr id="4" name="3 Marcador de número de diapositiva"/>
          <p:cNvSpPr>
            <a:spLocks noGrp="1"/>
          </p:cNvSpPr>
          <p:nvPr>
            <p:ph type="sldNum" sz="quarter" idx="5"/>
          </p:nvPr>
        </p:nvSpPr>
        <p:spPr/>
        <p:txBody>
          <a:bodyPr/>
          <a:lstStyle/>
          <a:p>
            <a:pPr>
              <a:defRPr/>
            </a:pPr>
            <a:fld id="{71AF4056-4843-4826-B5B2-B2C884EF241D}"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Maymont Park.-Parrotia persica</a:t>
            </a:r>
          </a:p>
        </p:txBody>
      </p:sp>
      <p:sp>
        <p:nvSpPr>
          <p:cNvPr id="4" name="3 Marcador de número de diapositiva"/>
          <p:cNvSpPr>
            <a:spLocks noGrp="1"/>
          </p:cNvSpPr>
          <p:nvPr>
            <p:ph type="sldNum" sz="quarter" idx="5"/>
          </p:nvPr>
        </p:nvSpPr>
        <p:spPr/>
        <p:txBody>
          <a:bodyPr/>
          <a:lstStyle/>
          <a:p>
            <a:pPr>
              <a:defRPr/>
            </a:pPr>
            <a:fld id="{F6551667-1C3E-42B3-9EA7-C31D429A6F15}"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58FF1FC-1129-453C-86F2-3E972607D53A}"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CD3B589-68DF-4D0C-81D5-EADC557F4E41}"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5E4F50B-1D79-40E5-AE7C-47955FDCA914}"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EC38AE1-CA92-4B9B-91C2-A7FD09BAD27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6736D37-E363-466E-A459-608BF2D117FA}"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A1E3A74-9C2D-45A7-9D2B-5E4028C3BD86}"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015D6AC-954C-4177-9ACE-EA666ABC23F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03F1F65E-3155-4BDC-976F-9C4AB3BF1877}"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0A50803B-77F6-4229-A44E-2AC36C821343}"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888B769-F4E6-4E6F-B5EA-91713E0DDC35}"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9D9BB3D-9993-468B-B753-60EE7E6548A9}"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9397D8F-08F3-4D25-A701-D0D5E4CFCAB9}"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2508CB8-D2F7-47A8-BC29-E103477FE2D6}"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0B88695-C5BA-4CB1-8A46-E240B1E49DBD}"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E3D08BB-A1E6-44BF-B1D4-54B7F8F85EEB}"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F67C633-6178-41FC-BB7B-F59573976166}"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3E29605-0D5C-4170-B07F-03750198D16D}"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309D181-6D14-4B8E-B44B-31DDF49DB2AA}"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05E1349-26C2-4DD2-8B26-1BC9E557B3B6}"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FCB0902-E663-4EDD-B78A-92F61E9E5267}"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07F2127-43C0-4BED-B6E8-B64F1E6DEE92}"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BDB0B6B-5570-4CA9-B948-8500E66A8E55}"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DAD48C5-4CB5-4D6A-8C04-7A4FBDC764F2}"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838BB59-B0F7-4681-917F-3330C71F4F7C}"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EFAE1DD-9AC9-4957-829E-755D1B520F19}"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3E1B7D9-3386-4981-B515-AA9B31A49F8F}"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F4532CD-524E-448A-836B-4A9D3D4EBCAA}"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C9CC93E-DDD3-4680-AFB1-3892A79CDE5E}"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2690E06-1DE1-4665-BB9B-14458B5EFD33}"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B5EFD61-456E-4DB1-B076-A853FF23D3D5}"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Albizia</a:t>
            </a:r>
          </a:p>
        </p:txBody>
      </p:sp>
      <p:sp>
        <p:nvSpPr>
          <p:cNvPr id="4" name="3 Marcador de número de diapositiva"/>
          <p:cNvSpPr>
            <a:spLocks noGrp="1"/>
          </p:cNvSpPr>
          <p:nvPr>
            <p:ph type="sldNum" sz="quarter" idx="5"/>
          </p:nvPr>
        </p:nvSpPr>
        <p:spPr/>
        <p:txBody>
          <a:bodyPr/>
          <a:lstStyle/>
          <a:p>
            <a:pPr>
              <a:defRPr/>
            </a:pPr>
            <a:fld id="{C1009FA7-4AA5-4657-99C8-5E1E9C343780}"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C5D609C-B9F8-4ED2-92D1-0989528A3A0B}"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53FEB6B-2CCE-4B76-9579-7ED0899206FB}"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Norfolk Rose Garden</a:t>
            </a:r>
          </a:p>
        </p:txBody>
      </p:sp>
      <p:sp>
        <p:nvSpPr>
          <p:cNvPr id="4" name="3 Marcador de número de diapositiva"/>
          <p:cNvSpPr>
            <a:spLocks noGrp="1"/>
          </p:cNvSpPr>
          <p:nvPr>
            <p:ph type="sldNum" sz="quarter" idx="5"/>
          </p:nvPr>
        </p:nvSpPr>
        <p:spPr/>
        <p:txBody>
          <a:bodyPr/>
          <a:lstStyle/>
          <a:p>
            <a:pPr>
              <a:defRPr/>
            </a:pPr>
            <a:fld id="{A5588D5D-B733-42FC-AEDE-9CE4E029142D}"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C474011-276E-482A-9AAF-DB869E026256}"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1DAE934-83F9-4FE6-B301-8510CE705277}"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103F796-0079-4455-BC48-32D64DCEB10B}"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A1D08EF-9FB3-4698-85DA-6C6C2254D6B4}"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B5EA355-E2B3-48A2-A406-6F26F888DADA}"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9188B4E-C444-4BE8-AB88-5AC24A60625C}"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1523863-6AAF-4F9A-A24C-D3E3A72CAE40}"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4EE2659-2181-4BB2-B74A-C7A6989C226F}"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10B99ED-A312-4AD2-9E6C-671D18AF54B1}"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29362D4-9369-4FDD-989F-B7A8B63AB0D6}"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9FC4752-A7C3-48B8-AAB9-74291C5C36D5}"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058803F-5AB9-456C-89C2-A9C8FA5FFB9A}"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52677D4-5EF1-49C8-B925-1CE6C892B836}" type="slidenum">
              <a:rPr lang="es-ES">
                <a:solidFill>
                  <a:prstClr val="black"/>
                </a:solidFill>
              </a:rPr>
              <a:pPr>
                <a:defRPr/>
              </a:pPr>
              <a:t>159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upload.wikimedia.org/wikipedia/commons/8/8e/Agecroft_Hall.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upload.wikimedia.org/wikipedia/commons/d/d6/Codornices_Park_Berkeley.JP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upload.wikimedia.org/wikipedia/commons/a/a3/Maymont_Mansion.JPG"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8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hyperlink" Target="http://upload.wikimedia.org/wikipedia/commons/8/84/MaymontPark_JapaneseGarden.jpg"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93.xml.rels><?xml version="1.0" encoding="UTF-8" standalone="yes"?>
<Relationships xmlns="http://schemas.openxmlformats.org/package/2006/relationships"><Relationship Id="rId3" Type="http://schemas.openxmlformats.org/officeDocument/2006/relationships/hyperlink" Target="http://upload.wikimedia.org/wikipedia/en/a/a8/Maymont033.jpg"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http://upload.wikimedia.org/wikipedia/commons/8/88/Mount_Vernon,_Virginia.jpg"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10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Norfolk+botanical+Garden+wikipedia&amp;hl=es&amp;sa=G&amp;prmd=imvns&amp;rurl=translate.google.es&amp;sl=en&amp;u=http://en.wikipedia.org/wiki/Camellia&amp;usg=ALkJrhhuf3XZIO0Hjb-WVlziy4iOYyF7gA" TargetMode="Externa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http://translate.googleusercontent.com/translate_c?hl=es&amp;prev=/search?q%3DNorfolk%2Bbotanical%2BGarden%2Bwikipedia%26hl%3Des%26sa%3DG%26prmd%3Dimvns&amp;rurl=translate.google.es&amp;sl=en&amp;u=http://en.wikipedia.org/wiki/Cataldi&amp;usg=ALkJrhg6CcOpfBpSsYRd0TLVtZUKM_eZYg" TargetMode="External"/><Relationship Id="rId2" Type="http://schemas.openxmlformats.org/officeDocument/2006/relationships/hyperlink" Target="http://translate.googleusercontent.com/translate_c?hl=es&amp;prev=/search?q%3DNorfolk%2Bbotanical%2BGarden%2Bwikipedia%26hl%3Des%26sa%3DG%26prmd%3Dimvns&amp;rurl=translate.google.es&amp;sl=en&amp;u=http://en.wikipedia.org/wiki/Norfolk_International_Airport&amp;usg=ALkJrhiG1H9-Al5MRMHpot4SqBjZVyd_dw" TargetMode="External"/><Relationship Id="rId1" Type="http://schemas.openxmlformats.org/officeDocument/2006/relationships/slideLayout" Target="../slideLayouts/slideLayout2.xml"/><Relationship Id="rId4" Type="http://schemas.openxmlformats.org/officeDocument/2006/relationships/hyperlink" Target="http://translate.googleusercontent.com/translate_c?hl=es&amp;prev=/search?q%3DNorfolk%2Bbotanical%2BGarden%2Bwikipedia%26hl%3Des%26sa%3DG%26prmd%3Dimvns&amp;rurl=translate.google.es&amp;sl=en&amp;u=http://en.wikipedia.org/wiki/Camellia&amp;usg=ALkJrhhuf3XZIO0Hjb-WVlziy4iOYyF7gA"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260648"/>
            <a:ext cx="6172200" cy="4608512"/>
          </a:xfrm>
        </p:spPr>
        <p:txBody>
          <a:bodyPr>
            <a:normAutofit fontScale="90000"/>
          </a:bodyPr>
          <a:lstStyle/>
          <a:p>
            <a:r>
              <a:rPr lang="es-ES" sz="3600" dirty="0"/>
              <a:t>ESTADOS UNIDOS.-LA VUELTA AL MUNDO EN 885 JARDINES.-</a:t>
            </a:r>
            <a:r>
              <a:rPr lang="es-ES" sz="3100" dirty="0"/>
              <a:t>Hildene Gardens.-Sherburne Gardens.-Agecroft Gardens.-Berkeley Rose Garden.-Lewis Ginter Botanical Gardens.-Maymont Gardens.-Monticello.-Norfolk Botanical Garden</a:t>
            </a:r>
            <a:br>
              <a:rPr lang="es-ES" dirty="0"/>
            </a:br>
            <a:endParaRPr lang="es-ES" dirty="0"/>
          </a:p>
        </p:txBody>
      </p:sp>
      <p:sp>
        <p:nvSpPr>
          <p:cNvPr id="3" name="2 Subtítulo"/>
          <p:cNvSpPr>
            <a:spLocks noGrp="1"/>
          </p:cNvSpPr>
          <p:nvPr>
            <p:ph type="subTitle" idx="1"/>
          </p:nvPr>
        </p:nvSpPr>
        <p:spPr>
          <a:xfrm>
            <a:off x="2699792" y="5043264"/>
            <a:ext cx="4248472" cy="1371600"/>
          </a:xfrm>
        </p:spPr>
        <p:txBody>
          <a:bodyPr>
            <a:normAutofit fontScale="92500"/>
          </a:bodyPr>
          <a:lstStyle/>
          <a:p>
            <a:r>
              <a:rPr lang="es-ES" dirty="0"/>
              <a:t>Selección de textos y fotografias por</a:t>
            </a:r>
          </a:p>
          <a:p>
            <a:r>
              <a:rPr lang="es-ES" sz="2800" dirty="0"/>
              <a:t>JOSE ELIAS BONELLS</a:t>
            </a:r>
          </a:p>
          <a:p>
            <a:endParaRPr lang="es-ES" sz="2800" dirty="0"/>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sz="3600" dirty="0"/>
              <a:t>VERMONT</a:t>
            </a:r>
            <a:r>
              <a:rPr lang="es-ES" altLang="es-ES" dirty="0"/>
              <a:t>.-Hildene Gardens</a:t>
            </a:r>
          </a:p>
        </p:txBody>
      </p:sp>
      <p:sp>
        <p:nvSpPr>
          <p:cNvPr id="7171" name="2 Marcador de contenido"/>
          <p:cNvSpPr>
            <a:spLocks noGrp="1"/>
          </p:cNvSpPr>
          <p:nvPr>
            <p:ph sz="quarter" idx="1"/>
          </p:nvPr>
        </p:nvSpPr>
        <p:spPr/>
        <p:txBody>
          <a:bodyPr/>
          <a:lstStyle/>
          <a:p>
            <a:pPr eaLnBrk="1" hangingPunct="1"/>
            <a:r>
              <a:rPr lang="es-ES" altLang="es-ES" dirty="0"/>
              <a:t>Hildene casa y el jardín de Hoyt formal, en un promontorio que domina el valle Battenkill, fueron diseñados por Robert Todd Lincoln, hijo mayor del presidente Abraham Lincoln, por una firma de Boston arquitectura de estilo georgiano.</a:t>
            </a:r>
          </a:p>
          <a:p>
            <a:pPr eaLnBrk="1" hangingPunct="1"/>
            <a:r>
              <a:rPr lang="es-ES" altLang="es-ES" dirty="0"/>
              <a:t>El jardín fue diseñado por la hija de Robert Todd Lincoln, Jessie Lincoln Beckwith, en un estilo parterre francés: el diseño se asemeja a una vidriera. </a:t>
            </a:r>
          </a:p>
          <a:p>
            <a:pPr eaLnBrk="1" hangingPunct="1"/>
            <a:r>
              <a:rPr lang="es-ES" altLang="es-ES" dirty="0"/>
              <a:t>La mayoría de los setos y muchas de las peonías son plantaciones originales. </a:t>
            </a:r>
          </a:p>
        </p:txBody>
      </p:sp>
    </p:spTree>
    <p:extLst>
      <p:ext uri="{BB962C8B-B14F-4D97-AF65-F5344CB8AC3E}">
        <p14:creationId xmlns:p14="http://schemas.microsoft.com/office/powerpoint/2010/main" val="2091954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041976" cy="5470525"/>
          </a:xfrm>
        </p:spPr>
        <p:txBody>
          <a:bodyPr/>
          <a:lstStyle/>
          <a:p>
            <a:r>
              <a:rPr lang="es-ES" altLang="es-ES" dirty="0"/>
              <a:t>Los jardines que rodean fueron diseñados por Frederick Todd, un discípulo de Frederick Law Olmsted. </a:t>
            </a:r>
          </a:p>
          <a:p>
            <a:r>
              <a:rPr lang="es-ES" altLang="es-ES" dirty="0"/>
              <a:t>Recientemente reformado, se encuentran los Jardines de corte y la cocina detrás del Centro de Bienvenida y varios proyectos están en marcha, incluyendo el nuevo Allee Apple Tree y el Rock de Robert. </a:t>
            </a:r>
            <a:br>
              <a:rPr lang="es-ES" altLang="es-ES" dirty="0"/>
            </a:br>
            <a:r>
              <a:rPr lang="es-ES" altLang="es-ES" b="1" dirty="0"/>
              <a:t> Hildene,</a:t>
            </a:r>
            <a:r>
              <a:rPr lang="es-ES" altLang="es-ES" dirty="0"/>
              <a:t> ubicado en Manchester en los EE.UU. el estado de Vermont , fue la residencia de verano de Robert Todd Lincoln y su esposa María Harlan Lincoln. </a:t>
            </a:r>
          </a:p>
          <a:p>
            <a:endParaRPr lang="es-ES" altLang="es-ES" dirty="0"/>
          </a:p>
        </p:txBody>
      </p:sp>
    </p:spTree>
    <p:extLst>
      <p:ext uri="{BB962C8B-B14F-4D97-AF65-F5344CB8AC3E}">
        <p14:creationId xmlns:p14="http://schemas.microsoft.com/office/powerpoint/2010/main" val="2462117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185992" cy="5905500"/>
          </a:xfrm>
        </p:spPr>
        <p:txBody>
          <a:bodyPr>
            <a:normAutofit fontScale="92500"/>
          </a:bodyPr>
          <a:lstStyle/>
          <a:p>
            <a:r>
              <a:rPr lang="es-ES" altLang="es-ES" dirty="0"/>
              <a:t>Él era el hijo mayor del presidente Abraham Lincoln y Mary Todd Lincoln . </a:t>
            </a:r>
          </a:p>
          <a:p>
            <a:r>
              <a:rPr lang="es-ES" altLang="es-ES" dirty="0"/>
              <a:t>Robert Todd Lincoln visitó por primera vez en Manchester, Vermont a los 20 años en el verano de 1863, cuando él, su hermano Tad , y su madre se quedaban en la cercana Casa del Equinoccio para escapar del calor de Washington. </a:t>
            </a:r>
          </a:p>
          <a:p>
            <a:r>
              <a:rPr lang="es-ES" altLang="es-ES" dirty="0"/>
              <a:t>El Hildene nombre significa montaña y valle. </a:t>
            </a:r>
          </a:p>
          <a:p>
            <a:r>
              <a:rPr lang="es-ES" altLang="es-ES" dirty="0"/>
              <a:t>Terminado en 1905, en estilo renacimiento georgiano , Hildene está situado en un promontorio de 300 pies con vistas al Valle Battenkill y césped llamado "The Meadows", la última parte de la propiedad que se utiliza para montar a caballo y eventos al aire libre</a:t>
            </a:r>
          </a:p>
          <a:p>
            <a:br>
              <a:rPr lang="es-ES" altLang="es-ES" dirty="0"/>
            </a:br>
            <a:endParaRPr lang="es-ES" altLang="es-ES" dirty="0"/>
          </a:p>
          <a:p>
            <a:endParaRPr lang="es-ES" altLang="es-ES" dirty="0"/>
          </a:p>
        </p:txBody>
      </p:sp>
    </p:spTree>
    <p:extLst>
      <p:ext uri="{BB962C8B-B14F-4D97-AF65-F5344CB8AC3E}">
        <p14:creationId xmlns:p14="http://schemas.microsoft.com/office/powerpoint/2010/main" val="449873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549275"/>
            <a:ext cx="7113984" cy="5470525"/>
          </a:xfrm>
        </p:spPr>
        <p:txBody>
          <a:bodyPr/>
          <a:lstStyle/>
          <a:p>
            <a:r>
              <a:rPr lang="es-ES" altLang="es-ES" dirty="0"/>
              <a:t>Un jardín en forma de ventana de una catedral gótica de vidrios de colores se plantó en 1907.</a:t>
            </a:r>
          </a:p>
          <a:p>
            <a:r>
              <a:rPr lang="es-ES" altLang="es-ES" dirty="0"/>
              <a:t>El patrón de la ventana se define por un seto de ligustro y lleno de arriates con mezcla de plantas con flores anuales y perennes proporcionan la multicolor "vidrieras". </a:t>
            </a:r>
          </a:p>
          <a:p>
            <a:r>
              <a:rPr lang="es-ES" altLang="es-ES" dirty="0"/>
              <a:t>El jardín es especialmente conocido por su colección de más de 1.000 peonías herbáceas.</a:t>
            </a:r>
          </a:p>
          <a:p>
            <a:r>
              <a:rPr lang="es-ES" altLang="es-ES" dirty="0"/>
              <a:t>El jardín es especialmente conocido por su colección de más de 1.000 peonías herbáceas </a:t>
            </a:r>
          </a:p>
        </p:txBody>
      </p:sp>
    </p:spTree>
    <p:extLst>
      <p:ext uri="{BB962C8B-B14F-4D97-AF65-F5344CB8AC3E}">
        <p14:creationId xmlns:p14="http://schemas.microsoft.com/office/powerpoint/2010/main" val="3429779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908050"/>
            <a:ext cx="6969968" cy="5111750"/>
          </a:xfrm>
        </p:spPr>
        <p:txBody>
          <a:bodyPr/>
          <a:lstStyle/>
          <a:p>
            <a:pPr marL="0" indent="0">
              <a:buFont typeface="Wingdings 2" pitchFamily="18" charset="2"/>
              <a:buNone/>
              <a:defRPr/>
            </a:pPr>
            <a:endParaRPr lang="es-ES" dirty="0"/>
          </a:p>
          <a:p>
            <a:pPr>
              <a:defRPr/>
            </a:pPr>
            <a:r>
              <a:rPr lang="es-ES" dirty="0"/>
              <a:t>En 1908 un Æeolian órgano de tubos, se instaló a un costo de $ 11,500.</a:t>
            </a:r>
          </a:p>
          <a:p>
            <a:pPr>
              <a:defRPr/>
            </a:pPr>
            <a:r>
              <a:rPr lang="es-ES" dirty="0"/>
              <a:t>Hildene permaneció ocupada por los descendientes de la familia Lincoln hasta 1975, cuando junto a la última descendiente de la familia Lincoln-Harlan, Mary Lincoln Beckwith, nieta de Robert y Mary, murió allí.</a:t>
            </a:r>
          </a:p>
          <a:p>
            <a:pPr>
              <a:defRPr/>
            </a:pPr>
            <a:r>
              <a:rPr lang="es-ES" dirty="0"/>
              <a:t>En 1978 la organización sin ánimo de lucro, los Amigos de Hildene, compró la propiedad y comenzó la restauración de la casa, dependencias y jardines. </a:t>
            </a:r>
          </a:p>
        </p:txBody>
      </p:sp>
    </p:spTree>
    <p:extLst>
      <p:ext uri="{BB962C8B-B14F-4D97-AF65-F5344CB8AC3E}">
        <p14:creationId xmlns:p14="http://schemas.microsoft.com/office/powerpoint/2010/main" val="589206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Vermont.-Hilden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102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Vrmont.-Hildene Gardens.-w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799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Vermont.-Hilden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8332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Vermont.-Hildene Gardens.-Lincoln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898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Vermont.-Hildene Gardens.-w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946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Vermont.-Hildene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562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Vermont.-Hildene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6568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Vermont.-Hildene Gardens.-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773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Vermont.-hildene_gard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453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Vermont.-hildene_garden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860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Vermont.-Hildene_lincoln familly_home_exterio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627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Vermont.-Hildene_manchester US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536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Vermont.-lincoln-house-cutting-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523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pPr eaLnBrk="1" hangingPunct="1"/>
            <a:r>
              <a:rPr lang="es-ES" altLang="es-ES" sz="3600" dirty="0"/>
              <a:t>VERMONT</a:t>
            </a:r>
            <a:r>
              <a:rPr lang="es-ES" altLang="es-ES" dirty="0"/>
              <a:t>.-Sherburne Gardens</a:t>
            </a:r>
          </a:p>
        </p:txBody>
      </p:sp>
      <p:sp>
        <p:nvSpPr>
          <p:cNvPr id="25603" name="2 Marcador de contenido"/>
          <p:cNvSpPr>
            <a:spLocks noGrp="1"/>
          </p:cNvSpPr>
          <p:nvPr>
            <p:ph sz="quarter" idx="1"/>
          </p:nvPr>
        </p:nvSpPr>
        <p:spPr>
          <a:xfrm>
            <a:off x="914400" y="1916113"/>
            <a:ext cx="7113984" cy="4681537"/>
          </a:xfrm>
        </p:spPr>
        <p:txBody>
          <a:bodyPr/>
          <a:lstStyle/>
          <a:p>
            <a:r>
              <a:rPr lang="es-ES" altLang="es-ES" dirty="0"/>
              <a:t>Shelburne casa y el jardín a la orilla del lago Champlain fue el hogar de William Webb y su millonaria esposa Lila Vanderbilt. Frederick Law Olmsted fue el encargado de diseñar el jardín, a pesar de que renunció a trabajar en el Biltmore Estate.. Gifford Pinchot, en primer lugar con formación profesional forestal de Estados Unidos y pionero de la conservación de los bosques, la explotación planificada y bienes. </a:t>
            </a:r>
          </a:p>
          <a:p>
            <a:br>
              <a:rPr lang="es-ES" altLang="es-ES" dirty="0"/>
            </a:br>
            <a:endParaRPr lang="es-ES" altLang="es-ES" dirty="0"/>
          </a:p>
        </p:txBody>
      </p:sp>
    </p:spTree>
    <p:extLst>
      <p:ext uri="{BB962C8B-B14F-4D97-AF65-F5344CB8AC3E}">
        <p14:creationId xmlns:p14="http://schemas.microsoft.com/office/powerpoint/2010/main" val="2021920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914400" y="620713"/>
            <a:ext cx="7113984" cy="5399087"/>
          </a:xfrm>
        </p:spPr>
        <p:txBody>
          <a:bodyPr/>
          <a:lstStyle/>
          <a:p>
            <a:r>
              <a:rPr lang="es-ES" altLang="es-ES" dirty="0"/>
              <a:t>Hay un jardín de flores cerca de la casa, diseñada por Lila e inspirado por Gertrude Jekyll, y un gran parque aún mantienen sobre los principios de conservación.</a:t>
            </a:r>
          </a:p>
          <a:p>
            <a:r>
              <a:rPr lang="es-ES" altLang="es-ES" dirty="0"/>
              <a:t>Shelburne finca cuenta con una plantación extensiva de árboles de color lila, que atraen a los visitantes en primavera. </a:t>
            </a:r>
            <a:br>
              <a:rPr lang="es-ES" altLang="es-ES" dirty="0"/>
            </a:br>
            <a:br>
              <a:rPr lang="es-ES" altLang="es-ES" dirty="0"/>
            </a:br>
            <a:endParaRPr lang="es-ES" altLang="es-ES" dirty="0"/>
          </a:p>
          <a:p>
            <a:endParaRPr lang="es-ES" altLang="es-ES" dirty="0"/>
          </a:p>
        </p:txBody>
      </p:sp>
    </p:spTree>
    <p:extLst>
      <p:ext uri="{BB962C8B-B14F-4D97-AF65-F5344CB8AC3E}">
        <p14:creationId xmlns:p14="http://schemas.microsoft.com/office/powerpoint/2010/main" val="1022432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Vermont.-Shelbourne Gardens.-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8568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Vermont.-Shelbourne Gardens-w.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000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Vermont.-Shelburne museum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112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Vermont.-Shelburne_farms_in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200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eaLnBrk="1" hangingPunct="1"/>
            <a:r>
              <a:rPr lang="es-ES" altLang="es-ES" dirty="0"/>
              <a:t>V</a:t>
            </a:r>
            <a:r>
              <a:rPr lang="es-ES" altLang="es-ES" sz="3600" dirty="0"/>
              <a:t>IRGINIA</a:t>
            </a:r>
            <a:r>
              <a:rPr lang="es-ES" altLang="es-ES" dirty="0"/>
              <a:t>.-Agecroft Gardens</a:t>
            </a:r>
          </a:p>
        </p:txBody>
      </p:sp>
      <p:sp>
        <p:nvSpPr>
          <p:cNvPr id="31747" name="2 Marcador de contenido"/>
          <p:cNvSpPr>
            <a:spLocks noGrp="1"/>
          </p:cNvSpPr>
          <p:nvPr>
            <p:ph sz="quarter" idx="1"/>
          </p:nvPr>
        </p:nvSpPr>
        <p:spPr>
          <a:xfrm>
            <a:off x="914400" y="1700213"/>
            <a:ext cx="7113984" cy="4319587"/>
          </a:xfrm>
        </p:spPr>
        <p:txBody>
          <a:bodyPr/>
          <a:lstStyle/>
          <a:p>
            <a:pPr eaLnBrk="1" hangingPunct="1"/>
            <a:r>
              <a:rPr lang="es-ES" altLang="es-ES" b="1" dirty="0"/>
              <a:t>Agecroft Hall</a:t>
            </a:r>
            <a:r>
              <a:rPr lang="es-ES" altLang="es-ES" dirty="0"/>
              <a:t> es un entramado de propiedades de estilo existentes en el Río James en Virginia , Estados Unidos , aunque fue construido en Pendlebury , Lancashire , Inglaterra en el siglo XV.</a:t>
            </a:r>
          </a:p>
          <a:p>
            <a:pPr eaLnBrk="1" hangingPunct="1"/>
            <a:r>
              <a:rPr lang="es-ES" altLang="es-ES" dirty="0"/>
              <a:t>Ahora opera como un museo.</a:t>
            </a:r>
          </a:p>
          <a:p>
            <a:pPr eaLnBrk="1" hangingPunct="1"/>
            <a:r>
              <a:rPr lang="es-ES" altLang="es-ES" dirty="0"/>
              <a:t>Era el hogar de Lancashire Langley y Dauntese y familias antes de caer en el abandono a finales del siglo XIX.</a:t>
            </a:r>
          </a:p>
          <a:p>
            <a:pPr eaLnBrk="1" hangingPunct="1"/>
            <a:r>
              <a:rPr lang="es-ES" altLang="es-ES" dirty="0"/>
              <a:t> En 1925 fue vendido en una subasta.</a:t>
            </a:r>
          </a:p>
        </p:txBody>
      </p:sp>
    </p:spTree>
    <p:extLst>
      <p:ext uri="{BB962C8B-B14F-4D97-AF65-F5344CB8AC3E}">
        <p14:creationId xmlns:p14="http://schemas.microsoft.com/office/powerpoint/2010/main" val="1119473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692150"/>
            <a:ext cx="6825952" cy="5327650"/>
          </a:xfrm>
        </p:spPr>
        <p:txBody>
          <a:bodyPr/>
          <a:lstStyle/>
          <a:p>
            <a:r>
              <a:rPr lang="es-ES" altLang="es-ES" dirty="0"/>
              <a:t>En 1925 fue vendido en una subasta.</a:t>
            </a:r>
          </a:p>
          <a:p>
            <a:r>
              <a:rPr lang="es-ES" altLang="es-ES" dirty="0"/>
              <a:t>Richmonder Thomas C. Williams, Jr. compró la estructura, lo había desmontado, embalado y enviado a través del Atlántico , juntándose en Richmond en un barrio conocido  como Granjas de Windsor.</a:t>
            </a:r>
          </a:p>
          <a:p>
            <a:r>
              <a:rPr lang="es-ES" altLang="es-ES" dirty="0"/>
              <a:t>Los Langleys pasaron a ser una poderosa familia local de varios siglos con la tenencia de la tierra al otro lado de las principales de la zona. </a:t>
            </a:r>
          </a:p>
          <a:p>
            <a:r>
              <a:rPr lang="es-ES" altLang="es-ES" dirty="0"/>
              <a:t>A finales del siglo XIX, la industrialización se extendió por el valle de Irwell . </a:t>
            </a:r>
          </a:p>
          <a:p>
            <a:endParaRPr lang="es-ES" altLang="es-ES" dirty="0"/>
          </a:p>
        </p:txBody>
      </p:sp>
    </p:spTree>
    <p:extLst>
      <p:ext uri="{BB962C8B-B14F-4D97-AF65-F5344CB8AC3E}">
        <p14:creationId xmlns:p14="http://schemas.microsoft.com/office/powerpoint/2010/main" val="2341582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914400" y="764704"/>
            <a:ext cx="7041976" cy="5255096"/>
          </a:xfrm>
        </p:spPr>
        <p:txBody>
          <a:bodyPr/>
          <a:lstStyle/>
          <a:p>
            <a:r>
              <a:rPr lang="es-ES" altLang="es-ES" dirty="0"/>
              <a:t> Minas de carbón  fueron abiertas en todo Agecroft Hall, vías férreas fueron cortadas en la casa y el hundimiento de una abandonada mina de carbón creo un lago sucio en el borde de la finca. </a:t>
            </a:r>
          </a:p>
          <a:p>
            <a:r>
              <a:rPr lang="es-ES" altLang="es-ES" dirty="0"/>
              <a:t>La casa cayó en mal estado y se vendió en una subasta en 1925 de Sr. y Sra. Thomas C. Williams. </a:t>
            </a:r>
          </a:p>
          <a:p>
            <a:r>
              <a:rPr lang="es-ES" altLang="es-ES" dirty="0"/>
              <a:t>Hoy en día, Agecroft Hall se encuentra re-creado a orillas del río James , en un entorno elegido para ser una reminiscencia de su sitio original en Agecroft cerca del río Irwell. </a:t>
            </a:r>
          </a:p>
        </p:txBody>
      </p:sp>
    </p:spTree>
    <p:extLst>
      <p:ext uri="{BB962C8B-B14F-4D97-AF65-F5344CB8AC3E}">
        <p14:creationId xmlns:p14="http://schemas.microsoft.com/office/powerpoint/2010/main" val="4269508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rchivo: Agecroft Hal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5466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Virginia.-Agecroft_Gardens_10-We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4841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gecroft Hall Gardens.-Virgini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423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gecroft_Hall_ Richmond.-Virgini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39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Virginia.-Agecroft_Gardens_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6648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gecroft Hall Gardens.-m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226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a:xfrm>
            <a:off x="914400" y="274638"/>
            <a:ext cx="7772400" cy="1425575"/>
          </a:xfrm>
        </p:spPr>
        <p:txBody>
          <a:bodyPr/>
          <a:lstStyle/>
          <a:p>
            <a:pPr eaLnBrk="1" hangingPunct="1"/>
            <a:r>
              <a:rPr lang="es-ES" altLang="es-ES" sz="3600" dirty="0"/>
              <a:t>VIRGINIA</a:t>
            </a:r>
            <a:r>
              <a:rPr lang="es-ES" altLang="es-ES" dirty="0"/>
              <a:t>.</a:t>
            </a:r>
            <a:br>
              <a:rPr lang="es-ES" altLang="es-ES" dirty="0"/>
            </a:br>
            <a:r>
              <a:rPr lang="es-ES" altLang="es-ES" dirty="0"/>
              <a:t>Berkeley Plantation  Gardens</a:t>
            </a:r>
          </a:p>
        </p:txBody>
      </p:sp>
      <p:sp>
        <p:nvSpPr>
          <p:cNvPr id="40963" name="2 Marcador de contenido"/>
          <p:cNvSpPr>
            <a:spLocks noGrp="1"/>
          </p:cNvSpPr>
          <p:nvPr>
            <p:ph sz="quarter" idx="1"/>
          </p:nvPr>
        </p:nvSpPr>
        <p:spPr>
          <a:xfrm>
            <a:off x="914400" y="1916113"/>
            <a:ext cx="6969968" cy="4941887"/>
          </a:xfrm>
        </p:spPr>
        <p:txBody>
          <a:bodyPr/>
          <a:lstStyle/>
          <a:p>
            <a:pPr eaLnBrk="1" hangingPunct="1"/>
            <a:r>
              <a:rPr lang="es-ES" altLang="es-ES" b="1" dirty="0"/>
              <a:t>Plantación Berkeley,</a:t>
            </a:r>
            <a:r>
              <a:rPr lang="es-ES" altLang="es-ES" dirty="0"/>
              <a:t> una de las primeras fincas grandes en los Estados Unidos, cuenta con cerca de (4,0 km ²) en las orillas del río James en la carretera estatal 5 , en Charles City County, Virginia . </a:t>
            </a:r>
          </a:p>
          <a:p>
            <a:pPr eaLnBrk="1" hangingPunct="1"/>
            <a:r>
              <a:rPr lang="es-ES" altLang="es-ES" dirty="0"/>
              <a:t>La Plantación Berkeley originalmente fue llamado Cien Berkeley y el nombre de uno de sus fundadores de la 1618 de concesión de tierras , Richard Berkeley .</a:t>
            </a:r>
          </a:p>
          <a:p>
            <a:pPr eaLnBrk="1" hangingPunct="1"/>
            <a:r>
              <a:rPr lang="es-ES" altLang="es-ES" dirty="0"/>
              <a:t> </a:t>
            </a:r>
          </a:p>
        </p:txBody>
      </p:sp>
    </p:spTree>
    <p:extLst>
      <p:ext uri="{BB962C8B-B14F-4D97-AF65-F5344CB8AC3E}">
        <p14:creationId xmlns:p14="http://schemas.microsoft.com/office/powerpoint/2010/main" val="1744864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692150"/>
            <a:ext cx="6969968" cy="5327650"/>
          </a:xfrm>
        </p:spPr>
        <p:txBody>
          <a:bodyPr/>
          <a:lstStyle/>
          <a:p>
            <a:r>
              <a:rPr lang="es-ES" altLang="es-ES" dirty="0"/>
              <a:t>Benjamin Harrison IV ha construido en la finca de lo que se cree que es la más antigua mansión de tres pisos de ladrillo en Virginia y es el hogar ancestral de dos presidentes de los Estados Unidos : William Henry Harrison , su nieto, y Benjamin Harrison su tataranieto.</a:t>
            </a:r>
          </a:p>
          <a:p>
            <a:r>
              <a:rPr lang="es-ES" altLang="es-ES" dirty="0"/>
              <a:t>La casa principal es la pieza central de cada diez hectáreas de jardines y parterres. </a:t>
            </a:r>
          </a:p>
          <a:p>
            <a:r>
              <a:rPr lang="es-ES" altLang="es-ES" dirty="0"/>
              <a:t>La casa está rodeada de setos de  boj que forman allees. Grandes columnas con capiteles decorativos soportar grandes puertas con bisagras. </a:t>
            </a:r>
          </a:p>
          <a:p>
            <a:endParaRPr lang="es-ES" altLang="es-ES" dirty="0"/>
          </a:p>
          <a:p>
            <a:endParaRPr lang="es-ES" altLang="es-ES" dirty="0"/>
          </a:p>
        </p:txBody>
      </p:sp>
    </p:spTree>
    <p:extLst>
      <p:ext uri="{BB962C8B-B14F-4D97-AF65-F5344CB8AC3E}">
        <p14:creationId xmlns:p14="http://schemas.microsoft.com/office/powerpoint/2010/main" val="2810000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1" y="620713"/>
            <a:ext cx="6825952" cy="6237287"/>
          </a:xfrm>
        </p:spPr>
        <p:txBody>
          <a:bodyPr/>
          <a:lstStyle/>
          <a:p>
            <a:r>
              <a:rPr lang="es-ES" altLang="es-ES" dirty="0"/>
              <a:t>La casa está construida de ladrillo rojo con las juntas de mortero fino. </a:t>
            </a:r>
          </a:p>
          <a:p>
            <a:r>
              <a:rPr lang="es-ES" altLang="es-ES" dirty="0"/>
              <a:t>El edificio de dos pisos se ingresa por una entrada principal en el centro de la casa, con dos ventanas simétricas a cada lado y una ventana central directamente sobre la puerta.</a:t>
            </a:r>
          </a:p>
          <a:p>
            <a:r>
              <a:rPr lang="es-ES" altLang="es-ES" dirty="0"/>
              <a:t> Estas ventanas son de doble sashed ventanas con 12 paneles por cada hoja. </a:t>
            </a:r>
          </a:p>
          <a:p>
            <a:r>
              <a:rPr lang="es-ES" altLang="es-ES" dirty="0"/>
              <a:t>Un entablamento con molduras denticuladas soporta el techo a dos aguas, que es terminado por tres ventanas abuhardilladas y dos chimeneas de ladrillo de gran tamaño. </a:t>
            </a:r>
          </a:p>
          <a:p>
            <a:endParaRPr lang="es-ES" altLang="es-ES" dirty="0"/>
          </a:p>
        </p:txBody>
      </p:sp>
    </p:spTree>
    <p:extLst>
      <p:ext uri="{BB962C8B-B14F-4D97-AF65-F5344CB8AC3E}">
        <p14:creationId xmlns:p14="http://schemas.microsoft.com/office/powerpoint/2010/main" val="4102490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Virginia.-Berkeley Plantation.-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020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Virginia.-Berkeley Plantation .-w.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199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Virginia.-Berkeley_plantation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1999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Título"/>
          <p:cNvSpPr>
            <a:spLocks noGrp="1"/>
          </p:cNvSpPr>
          <p:nvPr>
            <p:ph type="title"/>
          </p:nvPr>
        </p:nvSpPr>
        <p:spPr/>
        <p:txBody>
          <a:bodyPr/>
          <a:lstStyle/>
          <a:p>
            <a:pPr eaLnBrk="1" hangingPunct="1"/>
            <a:r>
              <a:rPr lang="es-ES" altLang="es-ES" dirty="0"/>
              <a:t>Berkeley Rose Garden</a:t>
            </a:r>
          </a:p>
        </p:txBody>
      </p:sp>
      <p:sp>
        <p:nvSpPr>
          <p:cNvPr id="47107" name="2 Marcador de contenido"/>
          <p:cNvSpPr>
            <a:spLocks noGrp="1"/>
          </p:cNvSpPr>
          <p:nvPr>
            <p:ph sz="quarter" idx="1"/>
          </p:nvPr>
        </p:nvSpPr>
        <p:spPr/>
        <p:txBody>
          <a:bodyPr>
            <a:normAutofit lnSpcReduction="10000"/>
          </a:bodyPr>
          <a:lstStyle/>
          <a:p>
            <a:r>
              <a:rPr lang="es-ES" altLang="es-ES" dirty="0"/>
              <a:t>El </a:t>
            </a:r>
            <a:r>
              <a:rPr lang="es-ES" altLang="es-ES" b="1" dirty="0"/>
              <a:t>Berkeley Rose Garden</a:t>
            </a:r>
            <a:r>
              <a:rPr lang="es-ES" altLang="es-ES" dirty="0"/>
              <a:t> es un parque propiedad de la ciudad de Berkeley, California .</a:t>
            </a:r>
          </a:p>
          <a:p>
            <a:r>
              <a:rPr lang="es-ES" altLang="es-ES" dirty="0"/>
              <a:t>El Jardín de las Rosas se encuentra en una zona residencial de la colinas de Berkeley entre los Cragmont y La Loma Park barrios, ocupando la mayor parte de la cuadra entre la calle y lugar Eunice Bayview a lo largo del lado oeste de la Avenida Euclid. </a:t>
            </a:r>
          </a:p>
          <a:p>
            <a:r>
              <a:rPr lang="es-ES" altLang="es-ES" dirty="0"/>
              <a:t>El Jardín de las Rosas se encuentra en la forma de un anfiteatro de terrazas ubicado en un pequeño cañón y ofrece vistas impresionantes de la ciudad y la bahía de San Francisco y el Golden Gate . </a:t>
            </a:r>
          </a:p>
          <a:p>
            <a:pPr eaLnBrk="1" hangingPunct="1"/>
            <a:endParaRPr lang="es-ES" altLang="es-ES" dirty="0"/>
          </a:p>
        </p:txBody>
      </p:sp>
    </p:spTree>
    <p:extLst>
      <p:ext uri="{BB962C8B-B14F-4D97-AF65-F5344CB8AC3E}">
        <p14:creationId xmlns:p14="http://schemas.microsoft.com/office/powerpoint/2010/main" val="3698117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914400" y="404813"/>
            <a:ext cx="7041976" cy="5614987"/>
          </a:xfrm>
        </p:spPr>
        <p:txBody>
          <a:bodyPr/>
          <a:lstStyle/>
          <a:p>
            <a:r>
              <a:rPr lang="es-ES" altLang="es-ES" dirty="0"/>
              <a:t>Más de un centenar de variedades de rosas crecen a lo largo de las terrazas, con un máximo de floración que  ocurre en primavera. El parque está dividido en dos por Creek Codornices .</a:t>
            </a:r>
          </a:p>
          <a:p>
            <a:r>
              <a:rPr lang="es-ES" altLang="es-ES" dirty="0"/>
              <a:t>El lado norte del Jardín de las Rosas incluye un conjunto de pistas de tenis. </a:t>
            </a:r>
          </a:p>
          <a:p>
            <a:r>
              <a:rPr lang="es-ES" altLang="es-ES" dirty="0"/>
              <a:t>El lado sur es un bosque de secoyas de la costa , los árboles de laurel y la costa de Live Oak . </a:t>
            </a:r>
          </a:p>
          <a:p>
            <a:r>
              <a:rPr lang="es-ES" altLang="es-ES" dirty="0"/>
              <a:t>A través de la Avenida Euclid esta </a:t>
            </a:r>
            <a:r>
              <a:rPr lang="es-ES" altLang="es-ES" b="1" dirty="0"/>
              <a:t>Codornices Park,</a:t>
            </a:r>
            <a:r>
              <a:rPr lang="es-ES" altLang="es-ES" dirty="0"/>
              <a:t> un parque de ciudad más antigua (fundada 1915) de los cuales fue considerado como el Jardín de las Rosas inicialmente una extensión. </a:t>
            </a:r>
          </a:p>
          <a:p>
            <a:pPr eaLnBrk="1" hangingPunct="1"/>
            <a:endParaRPr lang="es-ES" altLang="es-ES" dirty="0"/>
          </a:p>
          <a:p>
            <a:endParaRPr lang="es-ES" altLang="es-ES" dirty="0"/>
          </a:p>
        </p:txBody>
      </p:sp>
    </p:spTree>
    <p:extLst>
      <p:ext uri="{BB962C8B-B14F-4D97-AF65-F5344CB8AC3E}">
        <p14:creationId xmlns:p14="http://schemas.microsoft.com/office/powerpoint/2010/main" val="2794674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914400" y="620713"/>
            <a:ext cx="6825952" cy="5688012"/>
          </a:xfrm>
        </p:spPr>
        <p:txBody>
          <a:bodyPr/>
          <a:lstStyle/>
          <a:p>
            <a:r>
              <a:rPr lang="es-ES" altLang="es-ES" dirty="0"/>
              <a:t>Codornices incluye una amplia zona de césped, zona de picnic, juegos infantiles y un tobogán de concreto de largo. Aquí, dos tenedores de Codornices Creek tienen su confluencia, a la derecha a lo largo de la línea de la avería de Hayward .</a:t>
            </a:r>
          </a:p>
          <a:p>
            <a:r>
              <a:rPr lang="es-ES" altLang="es-ES" dirty="0"/>
              <a:t>También en este caso una vez fue la casa club del Club Codornices, una mejora del barrio y club social.</a:t>
            </a:r>
          </a:p>
          <a:p>
            <a:r>
              <a:rPr lang="es-ES" altLang="es-ES" dirty="0"/>
              <a:t>Construcción del Jardín de las Rosas comenzó en 1933 con fondos aportados por el gobierno federal de Administración de Obras Civiles</a:t>
            </a:r>
          </a:p>
        </p:txBody>
      </p:sp>
    </p:spTree>
    <p:extLst>
      <p:ext uri="{BB962C8B-B14F-4D97-AF65-F5344CB8AC3E}">
        <p14:creationId xmlns:p14="http://schemas.microsoft.com/office/powerpoint/2010/main" val="11163623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sz="quarter" idx="1"/>
          </p:nvPr>
        </p:nvSpPr>
        <p:spPr>
          <a:xfrm>
            <a:off x="914400" y="692150"/>
            <a:ext cx="6897960" cy="5327650"/>
          </a:xfrm>
        </p:spPr>
        <p:txBody>
          <a:bodyPr/>
          <a:lstStyle/>
          <a:p>
            <a:r>
              <a:rPr lang="es-ES" altLang="es-ES" dirty="0"/>
              <a:t> La construcción continuó en los años siguientes con fondos de la Administración del Estado de California ayuda económica federal y la Administración de Obras del Proyecto . Se inauguró el 26 de septiembre de 1937.</a:t>
            </a:r>
          </a:p>
          <a:p>
            <a:endParaRPr lang="es-ES" altLang="es-ES" dirty="0"/>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40709462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static.panoramio.com/photos/original/228592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9270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Archivo: Codornices Park Berkele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79063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2.bp.blogspot.com/_UwYuhv6Jlrw/S9DE_T1CrgI/AAAAAAAAAHQ/feyG3oluWr4/s1600/IMG_04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953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erkeley Rose Garden.-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0597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erkeley Rose Garde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01535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erkeley Rose Garden.-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9998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erkeley Rose Garden.-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9626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erkeley Rose 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5494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erkeley Rose Garden.-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412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erkeley Rose Garden.-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5769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erkeley Rose Garden.-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7079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erkeley Rose Garden.-Californi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3504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erkeley Rose Garden.-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51117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erkeley Rose Gardens.-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9092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erkeley_rose_amphitheatre_original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5447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erkeley_Rose_Garden.-Californ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4173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erkeley_Rose_Garden.-California..-7.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8695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erkeley_Rose_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240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eaLnBrk="1" hangingPunct="1"/>
            <a:r>
              <a:rPr lang="es-ES" altLang="es-ES" sz="3600" dirty="0"/>
              <a:t>VIRGINIA</a:t>
            </a:r>
            <a:r>
              <a:rPr lang="es-ES" altLang="es-ES" dirty="0"/>
              <a:t>.-Kenmore Gardens</a:t>
            </a:r>
          </a:p>
        </p:txBody>
      </p:sp>
      <p:sp>
        <p:nvSpPr>
          <p:cNvPr id="69635" name="2 Marcador de contenido"/>
          <p:cNvSpPr>
            <a:spLocks noGrp="1"/>
          </p:cNvSpPr>
          <p:nvPr>
            <p:ph sz="quarter" idx="1"/>
          </p:nvPr>
        </p:nvSpPr>
        <p:spPr>
          <a:xfrm>
            <a:off x="914400" y="1447800"/>
            <a:ext cx="7041976" cy="4860925"/>
          </a:xfrm>
        </p:spPr>
        <p:txBody>
          <a:bodyPr/>
          <a:lstStyle/>
          <a:p>
            <a:r>
              <a:rPr lang="es-ES" altLang="es-ES" b="1" dirty="0"/>
              <a:t>Kenmore,</a:t>
            </a:r>
            <a:r>
              <a:rPr lang="es-ES" altLang="es-ES" dirty="0"/>
              <a:t> quizás también conocido como </a:t>
            </a:r>
            <a:r>
              <a:rPr lang="es-ES" altLang="es-ES" b="1" dirty="0"/>
              <a:t>plantación</a:t>
            </a:r>
            <a:r>
              <a:rPr lang="es-ES" altLang="es-ES" dirty="0"/>
              <a:t> de </a:t>
            </a:r>
            <a:r>
              <a:rPr lang="es-ES" altLang="es-ES" b="1" dirty="0"/>
              <a:t>Kenmore,</a:t>
            </a:r>
            <a:r>
              <a:rPr lang="es-ES" altLang="es-ES" dirty="0"/>
              <a:t> fue la casa de Lewis Fielding en Fredericksburg, Virginia . </a:t>
            </a:r>
          </a:p>
          <a:p>
            <a:r>
              <a:rPr lang="es-ES" altLang="es-ES" dirty="0"/>
              <a:t>Fielding se casó con Betty Washington Lewis , la hermana de George Washington . </a:t>
            </a:r>
          </a:p>
          <a:p>
            <a:r>
              <a:rPr lang="es-ES" altLang="es-ES" dirty="0"/>
              <a:t>La casa fue construida en la década de 1770 en unas 530 ha de plantaciones. </a:t>
            </a:r>
          </a:p>
          <a:p>
            <a:r>
              <a:rPr lang="es-ES" altLang="es-ES" dirty="0"/>
              <a:t> La propiedad fue comprada por la familia de Gordon en 1819. </a:t>
            </a:r>
          </a:p>
          <a:p>
            <a:r>
              <a:rPr lang="es-ES" altLang="es-ES" dirty="0"/>
              <a:t>Lo nombraron </a:t>
            </a:r>
            <a:r>
              <a:rPr lang="es-ES" altLang="es-ES" i="1" dirty="0"/>
              <a:t>Kenmore</a:t>
            </a:r>
            <a:r>
              <a:rPr lang="es-ES" altLang="es-ES" dirty="0"/>
              <a:t>  que era  el hogar de sus antepasados ​​en Escocia . </a:t>
            </a:r>
          </a:p>
        </p:txBody>
      </p:sp>
    </p:spTree>
    <p:extLst>
      <p:ext uri="{BB962C8B-B14F-4D97-AF65-F5344CB8AC3E}">
        <p14:creationId xmlns:p14="http://schemas.microsoft.com/office/powerpoint/2010/main" val="14330152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836613"/>
            <a:ext cx="6969968" cy="5183187"/>
          </a:xfrm>
        </p:spPr>
        <p:txBody>
          <a:bodyPr/>
          <a:lstStyle/>
          <a:p>
            <a:r>
              <a:rPr lang="es-ES" altLang="es-ES" dirty="0"/>
              <a:t>La casa destaca por la extraordinaria decoración de escayola en los techos de muchas habitaciones en el primer piso. </a:t>
            </a:r>
          </a:p>
          <a:p>
            <a:r>
              <a:rPr lang="es-ES" altLang="es-ES" dirty="0"/>
              <a:t>Fue declarado Monumento Histórico Nacional en 1970. </a:t>
            </a:r>
          </a:p>
          <a:p>
            <a:r>
              <a:rPr lang="es-ES" altLang="es-ES" dirty="0"/>
              <a:t> </a:t>
            </a:r>
            <a:r>
              <a:rPr lang="es-ES" altLang="es-ES" b="1" dirty="0"/>
              <a:t>Kenmore</a:t>
            </a:r>
            <a:r>
              <a:rPr lang="es-ES" altLang="es-ES" dirty="0"/>
              <a:t> es una casa de la plantación y la única estructura sobreviviente de la Kenmore plantación .</a:t>
            </a:r>
          </a:p>
          <a:p>
            <a:r>
              <a:rPr lang="es-ES" altLang="es-ES" dirty="0"/>
              <a:t>La casa fue terminada en 1776 por Betty Washington Lewis , la hermana de George Washington, y para su marido Fielding Lewis .</a:t>
            </a:r>
          </a:p>
        </p:txBody>
      </p:sp>
    </p:spTree>
    <p:extLst>
      <p:ext uri="{BB962C8B-B14F-4D97-AF65-F5344CB8AC3E}">
        <p14:creationId xmlns:p14="http://schemas.microsoft.com/office/powerpoint/2010/main" val="16449792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692150"/>
            <a:ext cx="6825952" cy="5327650"/>
          </a:xfrm>
        </p:spPr>
        <p:txBody>
          <a:bodyPr/>
          <a:lstStyle/>
          <a:p>
            <a:r>
              <a:rPr lang="es-ES" altLang="es-ES" dirty="0"/>
              <a:t>La plantación originalmente cultivaban tabaco, trigo y maíz. </a:t>
            </a:r>
          </a:p>
          <a:p>
            <a:r>
              <a:rPr lang="es-ES" altLang="es-ES" dirty="0"/>
              <a:t> En los últimos años, la plantación fue un papel activo en la guerra civil , que actúo como un hospital militar provisional después de la Batalla de la Vida Silvestre en 1864, y sirvió como parte de la ruta de las tropas federales de Richmond.</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112437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Virginia.-Kenmore_plantation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45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Virginia.-Kenmore_Plantation_200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7925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a:xfrm>
            <a:off x="914400" y="274638"/>
            <a:ext cx="7772400" cy="1641475"/>
          </a:xfrm>
        </p:spPr>
        <p:txBody>
          <a:bodyPr/>
          <a:lstStyle/>
          <a:p>
            <a:pPr eaLnBrk="1" hangingPunct="1"/>
            <a:r>
              <a:rPr lang="es-ES" altLang="es-ES" dirty="0"/>
              <a:t>VIRGINIA.-</a:t>
            </a:r>
            <a:br>
              <a:rPr lang="es-ES" altLang="es-ES" dirty="0"/>
            </a:br>
            <a:r>
              <a:rPr lang="es-ES" altLang="es-ES" dirty="0"/>
              <a:t>Lewis Ginter Botanical Gardens</a:t>
            </a:r>
          </a:p>
        </p:txBody>
      </p:sp>
      <p:sp>
        <p:nvSpPr>
          <p:cNvPr id="74755" name="2 Marcador de contenido"/>
          <p:cNvSpPr>
            <a:spLocks noGrp="1"/>
          </p:cNvSpPr>
          <p:nvPr>
            <p:ph sz="quarter" idx="1"/>
          </p:nvPr>
        </p:nvSpPr>
        <p:spPr>
          <a:xfrm>
            <a:off x="914400" y="2205038"/>
            <a:ext cx="6969968" cy="4248298"/>
          </a:xfrm>
        </p:spPr>
        <p:txBody>
          <a:bodyPr>
            <a:normAutofit lnSpcReduction="10000"/>
          </a:bodyPr>
          <a:lstStyle/>
          <a:p>
            <a:pPr eaLnBrk="1" hangingPunct="1"/>
            <a:r>
              <a:rPr lang="es-ES" altLang="es-ES" b="1" dirty="0"/>
              <a:t>Lewis Ginter Botanical Garden</a:t>
            </a:r>
            <a:r>
              <a:rPr lang="es-ES" altLang="es-ES" dirty="0"/>
              <a:t>, es un jardín botánico de unas 16 hectáreas  que se encuentra en Richmond, Virginia. </a:t>
            </a:r>
          </a:p>
          <a:p>
            <a:r>
              <a:rPr lang="es-ES" altLang="es-ES" dirty="0"/>
              <a:t>Nombrado en honor de Lewis Ginter, el jardín está situado en una propiedad donde se encontraba funcionando un negocio.</a:t>
            </a:r>
          </a:p>
          <a:p>
            <a:r>
              <a:rPr lang="es-ES" altLang="es-ES" dirty="0"/>
              <a:t>Después de la muerte del más viejo de los herederos en 1968, la finca fue adquirida por la ciudad de Richmond para establecer el jardín botánico.</a:t>
            </a:r>
          </a:p>
          <a:p>
            <a:r>
              <a:rPr lang="es-ES" altLang="es-ES" dirty="0"/>
              <a:t>El jardín botánico fue creado en 1984.</a:t>
            </a:r>
          </a:p>
          <a:p>
            <a:pPr eaLnBrk="1" hangingPunct="1"/>
            <a:endParaRPr lang="es-ES" altLang="es-ES" dirty="0"/>
          </a:p>
        </p:txBody>
      </p:sp>
    </p:spTree>
    <p:extLst>
      <p:ext uri="{BB962C8B-B14F-4D97-AF65-F5344CB8AC3E}">
        <p14:creationId xmlns:p14="http://schemas.microsoft.com/office/powerpoint/2010/main" val="1668875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333375"/>
            <a:ext cx="6969968" cy="5686425"/>
          </a:xfrm>
        </p:spPr>
        <p:txBody>
          <a:bodyPr>
            <a:normAutofit lnSpcReduction="10000"/>
          </a:bodyPr>
          <a:lstStyle/>
          <a:p>
            <a:r>
              <a:rPr lang="es-ES" altLang="es-ES" dirty="0"/>
              <a:t>Sus colecciones consisten en un centro de visitantes, varios jardines, y la "casa Bloemendaal" donde Grace Arents, la sobrina de Ginter y filántropa de Richmond, la dedicó como hospital infantíl y más tarde se convirtió en su vivienda personal.</a:t>
            </a:r>
          </a:p>
          <a:p>
            <a:r>
              <a:rPr lang="es-ES" altLang="es-ES" dirty="0"/>
              <a:t>Dentro del jardín son de destacar :</a:t>
            </a:r>
          </a:p>
          <a:p>
            <a:r>
              <a:rPr lang="es-ES" altLang="es-ES" b="1" dirty="0"/>
              <a:t>* The Lora &amp; Claiborne Robins Tea House y Valle de Asia</a:t>
            </a:r>
            <a:r>
              <a:rPr lang="es-ES" altLang="es-ES" dirty="0"/>
              <a:t> - plantas del Extremo Oriente, que se exhiben en una rocalla con cascadas.</a:t>
            </a:r>
          </a:p>
          <a:p>
            <a:r>
              <a:rPr lang="es-ES" altLang="es-ES" b="1" dirty="0"/>
              <a:t>* Invernadero</a:t>
            </a:r>
            <a:r>
              <a:rPr lang="es-ES" altLang="es-ES" dirty="0"/>
              <a:t> - casa de la palmera central con una gran bóveda, un ala de orquídeas subtropicales, y dos alas de plantas estacionales.</a:t>
            </a:r>
          </a:p>
        </p:txBody>
      </p:sp>
    </p:spTree>
    <p:extLst>
      <p:ext uri="{BB962C8B-B14F-4D97-AF65-F5344CB8AC3E}">
        <p14:creationId xmlns:p14="http://schemas.microsoft.com/office/powerpoint/2010/main" val="19070607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404813"/>
            <a:ext cx="6969968" cy="5614987"/>
          </a:xfrm>
        </p:spPr>
        <p:txBody>
          <a:bodyPr/>
          <a:lstStyle/>
          <a:p>
            <a:r>
              <a:rPr lang="es-ES" altLang="es-ES" b="1" dirty="0"/>
              <a:t>* Jardín de las cuatro estaciones</a:t>
            </a:r>
            <a:r>
              <a:rPr lang="es-ES" altLang="es-ES" dirty="0"/>
              <a:t> - jardín vallado en estilo Arts and crafts de principios del siglo XX.</a:t>
            </a:r>
          </a:p>
          <a:p>
            <a:r>
              <a:rPr lang="es-ES" altLang="es-ES" b="1" dirty="0"/>
              <a:t>* Jardín de la Salud (con dos partes)</a:t>
            </a:r>
            <a:r>
              <a:rPr lang="es-ES" altLang="es-ES" dirty="0"/>
              <a:t> - El área más pequeña se diseña como espacio reservado como curativo espiritual con la contemplación, la meditación, y la reflexión. El área más grande es a "jardín de hierbas" con plantas medicinales que son conocidas por tener cualidades "curativas" específicas para una diversidad de aflicciones físicas</a:t>
            </a:r>
          </a:p>
          <a:p>
            <a:endParaRPr lang="es-ES" altLang="es-ES" dirty="0"/>
          </a:p>
          <a:p>
            <a:endParaRPr lang="es-ES" altLang="es-ES" dirty="0"/>
          </a:p>
        </p:txBody>
      </p:sp>
    </p:spTree>
    <p:extLst>
      <p:ext uri="{BB962C8B-B14F-4D97-AF65-F5344CB8AC3E}">
        <p14:creationId xmlns:p14="http://schemas.microsoft.com/office/powerpoint/2010/main" val="13432245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Virginia.-Lewis Ginter Botanical.-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9150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Virginia.-Lewis Ginter Botanical.-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5830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Virginia.-Lewis Ginter Botanical.-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9217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irginia.-Lewis Ginter Botanical.-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2812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Virginia.-Lewis_ginter_garden_conservato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51366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hangingPunct="1"/>
            <a:r>
              <a:rPr lang="es-ES" altLang="es-ES" dirty="0"/>
              <a:t>VIRGINIA.-Maymont Gardens</a:t>
            </a:r>
          </a:p>
        </p:txBody>
      </p:sp>
      <p:sp>
        <p:nvSpPr>
          <p:cNvPr id="82947" name="2 Marcador de contenido"/>
          <p:cNvSpPr>
            <a:spLocks noGrp="1"/>
          </p:cNvSpPr>
          <p:nvPr>
            <p:ph sz="quarter" idx="1"/>
          </p:nvPr>
        </p:nvSpPr>
        <p:spPr/>
        <p:txBody>
          <a:bodyPr>
            <a:normAutofit lnSpcReduction="10000"/>
          </a:bodyPr>
          <a:lstStyle/>
          <a:p>
            <a:r>
              <a:rPr lang="es-ES" altLang="es-ES" b="1" dirty="0"/>
              <a:t>Maymont</a:t>
            </a:r>
            <a:r>
              <a:rPr lang="es-ES" altLang="es-ES" dirty="0"/>
              <a:t> es un  predio de0.156 m²  en Victoria  ubicado en el 2201 la unidad Escudos Lake, Richmond, Virginia . </a:t>
            </a:r>
          </a:p>
          <a:p>
            <a:r>
              <a:rPr lang="es-ES" altLang="es-ES" dirty="0"/>
              <a:t>Contiene la mansion  Maymont que  ahora es un museo histórico de la casa , un jardín botánico , jardines formales , un colección de carrozas, exposiciones de la vida silvestre nativa, un centro de naturaleza, y un zoológico conocido como "Granja de la Infancia de Maymont". </a:t>
            </a:r>
          </a:p>
          <a:p>
            <a:r>
              <a:rPr lang="es-ES" altLang="es-ES" dirty="0"/>
              <a:t>En 1893, el Mayor James H. Dooley , un rico abogado y filántropo , y su esposa, Sallie, completó su elaboración Edad de Oro de bienes en un sitio alto sobre el río James . </a:t>
            </a:r>
          </a:p>
        </p:txBody>
      </p:sp>
    </p:spTree>
    <p:extLst>
      <p:ext uri="{BB962C8B-B14F-4D97-AF65-F5344CB8AC3E}">
        <p14:creationId xmlns:p14="http://schemas.microsoft.com/office/powerpoint/2010/main" val="11001741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836712"/>
            <a:ext cx="7113984" cy="5183088"/>
          </a:xfrm>
        </p:spPr>
        <p:txBody>
          <a:bodyPr>
            <a:normAutofit/>
          </a:bodyPr>
          <a:lstStyle/>
          <a:p>
            <a:r>
              <a:rPr lang="es-ES" altLang="es-ES" dirty="0"/>
              <a:t>De acuerdo con sus deseos, después de su muerte Maymont se lo dejó a la gente de Richmond.</a:t>
            </a:r>
          </a:p>
          <a:p>
            <a:r>
              <a:rPr lang="es-ES" altLang="es-ES" dirty="0"/>
              <a:t> Durante los próximos 75 años, se han añadido otras atracciones.</a:t>
            </a:r>
          </a:p>
          <a:p>
            <a:r>
              <a:rPr lang="es-ES" altLang="es-ES" dirty="0"/>
              <a:t>Los jardines japonés situados en Maymont están muy bien cuidados y atendidos y se componen de un estanque  koi , así como una gran cascada que baja de la terraza. </a:t>
            </a:r>
          </a:p>
          <a:p>
            <a:r>
              <a:rPr lang="es-ES" altLang="es-ES" dirty="0"/>
              <a:t>Hay un amplio jardín de rosas que termina en una gran cascada ubicada en una terraza debajo de la mansión.</a:t>
            </a:r>
          </a:p>
        </p:txBody>
      </p:sp>
    </p:spTree>
    <p:extLst>
      <p:ext uri="{BB962C8B-B14F-4D97-AF65-F5344CB8AC3E}">
        <p14:creationId xmlns:p14="http://schemas.microsoft.com/office/powerpoint/2010/main" val="26423089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549275"/>
            <a:ext cx="7185992" cy="5470525"/>
          </a:xfrm>
        </p:spPr>
        <p:txBody>
          <a:bodyPr>
            <a:normAutofit lnSpcReduction="10000"/>
          </a:bodyPr>
          <a:lstStyle/>
          <a:p>
            <a:r>
              <a:rPr lang="es-ES" altLang="es-ES" dirty="0"/>
              <a:t>Las rosas están parcialmente bajo la sombra de una glicina que cubre una pérgola. </a:t>
            </a:r>
          </a:p>
          <a:p>
            <a:r>
              <a:rPr lang="es-ES" altLang="es-ES" dirty="0"/>
              <a:t>Los bosques de bambú son un gran espectáculo en los jardines .</a:t>
            </a:r>
          </a:p>
          <a:p>
            <a:r>
              <a:rPr lang="es-ES" altLang="es-ES" dirty="0"/>
              <a:t>El jardín botánico data de principios del siglo XX, y contiene más de 200 especies de árboles y plantas leñosas. </a:t>
            </a:r>
          </a:p>
          <a:p>
            <a:r>
              <a:rPr lang="es-ES" altLang="es-ES" dirty="0"/>
              <a:t> Se incluye una serie de "campeones exóticos", incluyendo un </a:t>
            </a:r>
            <a:r>
              <a:rPr lang="es-ES" altLang="es-ES" i="1" dirty="0"/>
              <a:t>Cedrus atlantica, Cryptomeria japonica, Parrotia persica</a:t>
            </a:r>
            <a:r>
              <a:rPr lang="es-ES" altLang="es-ES" dirty="0"/>
              <a:t> y </a:t>
            </a:r>
            <a:r>
              <a:rPr lang="es-ES" altLang="es-ES" i="1" dirty="0"/>
              <a:t>Tilia europaea.</a:t>
            </a:r>
            <a:r>
              <a:rPr lang="es-ES" altLang="es-ES" dirty="0"/>
              <a:t> </a:t>
            </a:r>
          </a:p>
          <a:p>
            <a:r>
              <a:rPr lang="es-ES" altLang="es-ES" dirty="0"/>
              <a:t>Los jardines Maymont son populares para las bodas al aire libre  alrededor del jardín a la italiana, los jardines japoneses, y las cascadas, miradores u otros bellos espacios numerosos en todo el terreno. </a:t>
            </a:r>
          </a:p>
          <a:p>
            <a:endParaRPr lang="es-ES" altLang="es-ES" dirty="0"/>
          </a:p>
          <a:p>
            <a:pPr eaLnBrk="1" hangingPunct="1"/>
            <a:endParaRPr lang="es-ES" altLang="es-ES" dirty="0"/>
          </a:p>
          <a:p>
            <a:endParaRPr lang="es-ES" altLang="es-ES" dirty="0"/>
          </a:p>
          <a:p>
            <a:endParaRPr lang="es-ES" altLang="es-ES" dirty="0"/>
          </a:p>
        </p:txBody>
      </p:sp>
    </p:spTree>
    <p:extLst>
      <p:ext uri="{BB962C8B-B14F-4D97-AF65-F5344CB8AC3E}">
        <p14:creationId xmlns:p14="http://schemas.microsoft.com/office/powerpoint/2010/main" val="32164081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Archivo: Maymont Mansi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0402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Virginia.-Maymont Japanese Garden.-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637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irginia.-Maymont Japanese Garden.-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3406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irginia.-Maymont Jpanese Garden.-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3263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irginia.-maymont waterf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82815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irginia.-Maymont_Garden.-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3828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irginia.-Maymont_garden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9299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Virginia.-Maymont-Japanese-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0013" cy="769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9696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Maymont Gardens.- Virgin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0021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Maymont Gardens.- Virgin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328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Maymont Gardens.- Virgi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604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Maymont Gardens.- Virginia..-Abies nordman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4067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aymont Gardens.- Virgin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9475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Archivo: MaymontPark Japanese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5260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Archivo: Maymont03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8563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p:txBody>
          <a:bodyPr/>
          <a:lstStyle/>
          <a:p>
            <a:pPr eaLnBrk="1" hangingPunct="1"/>
            <a:r>
              <a:rPr lang="es-ES" altLang="es-ES" sz="3600" dirty="0"/>
              <a:t>VIRGINIA.-</a:t>
            </a:r>
            <a:r>
              <a:rPr lang="es-ES" altLang="es-ES" dirty="0"/>
              <a:t>Monticello</a:t>
            </a:r>
          </a:p>
        </p:txBody>
      </p:sp>
      <p:sp>
        <p:nvSpPr>
          <p:cNvPr id="101379" name="2 Marcador de contenido"/>
          <p:cNvSpPr>
            <a:spLocks noGrp="1"/>
          </p:cNvSpPr>
          <p:nvPr>
            <p:ph sz="quarter" idx="1"/>
          </p:nvPr>
        </p:nvSpPr>
        <p:spPr>
          <a:xfrm>
            <a:off x="914400" y="1447800"/>
            <a:ext cx="7185992" cy="5005388"/>
          </a:xfrm>
        </p:spPr>
        <p:txBody>
          <a:bodyPr/>
          <a:lstStyle/>
          <a:p>
            <a:r>
              <a:rPr lang="es-ES" altLang="es-ES" b="1" dirty="0"/>
              <a:t>Monticello</a:t>
            </a:r>
            <a:r>
              <a:rPr lang="es-ES" altLang="es-ES" dirty="0"/>
              <a:t> es un monumento histórico nacional a las afueras de Charlottesville , Virginia , Estados Unidos .</a:t>
            </a:r>
          </a:p>
          <a:p>
            <a:r>
              <a:rPr lang="es-ES" altLang="es-ES" dirty="0"/>
              <a:t>Era la herencia de Thomas Jefferson , el autor principal de la Declaración de Independencia los Estados Unidos  , el tercer presidente de los Estados Unidos , y fundador de la Universidad de Virginia ;. es también, bajo su dirección, el sitio de la sepultura de Jefferson  </a:t>
            </a:r>
          </a:p>
          <a:p>
            <a:r>
              <a:rPr lang="es-ES" altLang="es-ES" dirty="0"/>
              <a:t>La casa, diseñada Jefferson, se basó en el estilo neoclásico principios descritos en los libros del Renacimiento italiano arquitecto Andrea Palladio . </a:t>
            </a:r>
          </a:p>
        </p:txBody>
      </p:sp>
    </p:spTree>
    <p:extLst>
      <p:ext uri="{BB962C8B-B14F-4D97-AF65-F5344CB8AC3E}">
        <p14:creationId xmlns:p14="http://schemas.microsoft.com/office/powerpoint/2010/main" val="35235733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549275"/>
            <a:ext cx="7113984" cy="5903913"/>
          </a:xfrm>
        </p:spPr>
        <p:txBody>
          <a:bodyPr/>
          <a:lstStyle/>
          <a:p>
            <a:r>
              <a:rPr lang="es-ES" altLang="es-ES" dirty="0"/>
              <a:t>. Está situado en la cima de 260 m de altura en el pico de las montañas del suroeste al sur de la brecha Rivanna. </a:t>
            </a:r>
          </a:p>
          <a:p>
            <a:r>
              <a:rPr lang="es-ES" altLang="es-ES" dirty="0"/>
              <a:t>Su nombre proviene del italiano "pequeña montaña". </a:t>
            </a:r>
          </a:p>
          <a:p>
            <a:r>
              <a:rPr lang="es-ES" altLang="es-ES" dirty="0"/>
              <a:t>Una imagen de la fachada oeste de Monticello por Félix Schlag ha sido presentado en el reverso de la de níquel acuñadas desde 1938 (con una breve interrupción en 2004 y 2005, cuando los diseños de la viaje hacia el Oeste serie apareció en su lugar). </a:t>
            </a:r>
          </a:p>
          <a:p>
            <a:r>
              <a:rPr lang="es-ES" altLang="es-ES" dirty="0"/>
              <a:t>Monticello también apareció en el reverso del billete de dos dólares desde 1928 hasta 1966, cuando el proyecto se suspendió. </a:t>
            </a:r>
          </a:p>
        </p:txBody>
      </p:sp>
    </p:spTree>
    <p:extLst>
      <p:ext uri="{BB962C8B-B14F-4D97-AF65-F5344CB8AC3E}">
        <p14:creationId xmlns:p14="http://schemas.microsoft.com/office/powerpoint/2010/main" val="30498265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549275"/>
            <a:ext cx="7041976" cy="5470525"/>
          </a:xfrm>
        </p:spPr>
        <p:txBody>
          <a:bodyPr/>
          <a:lstStyle/>
          <a:p>
            <a:r>
              <a:rPr lang="es-ES" altLang="es-ES" dirty="0"/>
              <a:t>El actual proyecto de ley fue introducido en 1976 y conserva retrato de Jefferson en el anverso, pero reemplazado Monticello en el reverso con una reproducción grabada modificada de John Trumbull pintura </a:t>
            </a:r>
            <a:r>
              <a:rPr lang="es-ES" altLang="es-ES" i="1" dirty="0"/>
              <a:t>Declaración de la Independencia</a:t>
            </a:r>
            <a:r>
              <a:rPr lang="es-ES" altLang="es-ES" dirty="0"/>
              <a:t> en su lugar.</a:t>
            </a:r>
          </a:p>
          <a:p>
            <a:r>
              <a:rPr lang="es-ES" altLang="es-ES" dirty="0"/>
              <a:t> La tienda de regalos en las manos de Monticello a billetes de dos dólares el cambio.</a:t>
            </a:r>
          </a:p>
          <a:p>
            <a:r>
              <a:rPr lang="es-ES" altLang="es-ES" dirty="0"/>
              <a:t>Monticello, junto con la cercana Universidad de Virginia , también diseñada por Jefferson, fue designada como  Patrimonio de la Humanidad por la UNESCO  en 1987. </a:t>
            </a:r>
          </a:p>
          <a:p>
            <a:r>
              <a:rPr lang="es-ES" altLang="es-ES" dirty="0"/>
              <a:t>Desde 1923 ha sido propiedad y es operado por la Fundación Thomas Jefferson.</a:t>
            </a:r>
          </a:p>
          <a:p>
            <a:endParaRPr lang="es-ES" altLang="es-ES" dirty="0"/>
          </a:p>
          <a:p>
            <a:pPr eaLnBrk="1" hangingPunct="1"/>
            <a:endParaRPr lang="es-ES" altLang="es-ES" dirty="0"/>
          </a:p>
          <a:p>
            <a:endParaRPr lang="es-ES" altLang="es-ES" dirty="0"/>
          </a:p>
        </p:txBody>
      </p:sp>
    </p:spTree>
    <p:extLst>
      <p:ext uri="{BB962C8B-B14F-4D97-AF65-F5344CB8AC3E}">
        <p14:creationId xmlns:p14="http://schemas.microsoft.com/office/powerpoint/2010/main" val="35450248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Virginia.-Montice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513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Virginia.-Monticello.-Vegetable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7279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Virginia.-Monticello Garden Clu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2205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Virginia.-Monticello garden_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3572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Virginia.-Monticello Gardens.-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8632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onticello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8788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onticello Garden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66689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onticelo Gardens.-Virgin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239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p:txBody>
          <a:bodyPr/>
          <a:lstStyle/>
          <a:p>
            <a:pPr eaLnBrk="1" hangingPunct="1"/>
            <a:r>
              <a:rPr lang="es-ES" altLang="es-ES" dirty="0"/>
              <a:t>VIRGINIA.-Mount Vernon</a:t>
            </a:r>
          </a:p>
        </p:txBody>
      </p:sp>
      <p:sp>
        <p:nvSpPr>
          <p:cNvPr id="112643" name="2 Marcador de contenido"/>
          <p:cNvSpPr>
            <a:spLocks noGrp="1"/>
          </p:cNvSpPr>
          <p:nvPr>
            <p:ph sz="quarter" idx="1"/>
          </p:nvPr>
        </p:nvSpPr>
        <p:spPr/>
        <p:txBody>
          <a:bodyPr>
            <a:normAutofit lnSpcReduction="10000"/>
          </a:bodyPr>
          <a:lstStyle/>
          <a:p>
            <a:r>
              <a:rPr lang="es-ES" altLang="es-ES" b="1" dirty="0"/>
              <a:t>Mount Vernon,</a:t>
            </a:r>
            <a:r>
              <a:rPr lang="es-ES" altLang="es-ES" dirty="0"/>
              <a:t> que se encuentra cerca de Alexandria, Virginia, fue la plantación de hogar del primer presidente de los Estados Unidos , George Washington .</a:t>
            </a:r>
          </a:p>
          <a:p>
            <a:r>
              <a:rPr lang="es-ES" altLang="es-ES" dirty="0"/>
              <a:t>La mansión está construida de madera en estilo neoclásico estilo arquitectónico georgiano , y la finca está situada a orillas del río Potomac . </a:t>
            </a:r>
          </a:p>
          <a:p>
            <a:r>
              <a:rPr lang="es-ES" altLang="es-ES" dirty="0"/>
              <a:t>Mount Vernon fue designado Monumento Histórico Nacional en 1960 y cotiza en el Registro Nacional de Lugares Históricos . Es propiedad y este mantenidas en fideicomiso por la Asociación de Mount Vernon Ladies ' y está abierto todos los días del año.</a:t>
            </a:r>
          </a:p>
        </p:txBody>
      </p:sp>
    </p:spTree>
    <p:extLst>
      <p:ext uri="{BB962C8B-B14F-4D97-AF65-F5344CB8AC3E}">
        <p14:creationId xmlns:p14="http://schemas.microsoft.com/office/powerpoint/2010/main" val="26926239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Archivo: Mount Vernon, Virgini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91890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Virginia.-Mount_vernon_upper_garden_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0350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Título"/>
          <p:cNvSpPr>
            <a:spLocks noGrp="1"/>
          </p:cNvSpPr>
          <p:nvPr>
            <p:ph type="title"/>
          </p:nvPr>
        </p:nvSpPr>
        <p:spPr/>
        <p:txBody>
          <a:bodyPr/>
          <a:lstStyle/>
          <a:p>
            <a:pPr eaLnBrk="1" hangingPunct="1"/>
            <a:r>
              <a:rPr lang="es-ES" altLang="es-ES" dirty="0"/>
              <a:t>VIRGINIA.-Norfolk Botanical Garden</a:t>
            </a:r>
          </a:p>
        </p:txBody>
      </p:sp>
      <p:sp>
        <p:nvSpPr>
          <p:cNvPr id="115715" name="2 Marcador de contenido"/>
          <p:cNvSpPr>
            <a:spLocks noGrp="1"/>
          </p:cNvSpPr>
          <p:nvPr>
            <p:ph sz="quarter" idx="1"/>
          </p:nvPr>
        </p:nvSpPr>
        <p:spPr/>
        <p:txBody>
          <a:bodyPr/>
          <a:lstStyle/>
          <a:p>
            <a:pPr eaLnBrk="1" hangingPunct="1"/>
            <a:r>
              <a:rPr lang="es-ES" altLang="es-ES" dirty="0"/>
              <a:t>El </a:t>
            </a:r>
            <a:r>
              <a:rPr lang="es-ES" altLang="es-ES" b="1" dirty="0"/>
              <a:t>Jardín Botánico de Norfolk</a:t>
            </a:r>
            <a:r>
              <a:rPr lang="es-ES" altLang="es-ES" dirty="0"/>
              <a:t> (155 acres) es un jardín botánico con arboretum ubicado en 6700 Garden Road Azalea, Norfolk, Virginia-</a:t>
            </a:r>
          </a:p>
          <a:p>
            <a:pPr eaLnBrk="1" hangingPunct="1"/>
            <a:r>
              <a:rPr lang="es-ES" altLang="es-ES" dirty="0"/>
              <a:t>El Jardín Botánico de Norfolk se le llamó el Jardín de Norfolk Azalea, aparece en el Registro Nacional de Lugares Históricos . </a:t>
            </a:r>
          </a:p>
          <a:p>
            <a:pPr eaLnBrk="1" hangingPunct="1"/>
            <a:r>
              <a:rPr lang="es-ES" altLang="es-ES" dirty="0"/>
              <a:t>Norfolk Jardín Botánico se inauguró en 1938, cuando la ciudad de Norfolk  obtuvo 300.000 m </a:t>
            </a:r>
            <a:r>
              <a:rPr lang="es-ES" altLang="es-ES" baseline="30000" dirty="0"/>
              <a:t>2</a:t>
            </a:r>
            <a:r>
              <a:rPr lang="es-ES" altLang="es-ES" dirty="0"/>
              <a:t> de las tierras altas y boscosas, y más de 300.000 m </a:t>
            </a:r>
            <a:r>
              <a:rPr lang="es-ES" altLang="es-ES" baseline="30000" dirty="0"/>
              <a:t>2</a:t>
            </a:r>
            <a:r>
              <a:rPr lang="es-ES" altLang="es-ES" dirty="0"/>
              <a:t> del depósito de un jardín de la ciudad. </a:t>
            </a:r>
          </a:p>
        </p:txBody>
      </p:sp>
    </p:spTree>
    <p:extLst>
      <p:ext uri="{BB962C8B-B14F-4D97-AF65-F5344CB8AC3E}">
        <p14:creationId xmlns:p14="http://schemas.microsoft.com/office/powerpoint/2010/main" val="217552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914400" y="549275"/>
            <a:ext cx="7041976" cy="5470525"/>
          </a:xfrm>
        </p:spPr>
        <p:txBody>
          <a:bodyPr>
            <a:normAutofit fontScale="92500"/>
          </a:bodyPr>
          <a:lstStyle/>
          <a:p>
            <a:r>
              <a:rPr lang="es-ES" altLang="es-ES" dirty="0"/>
              <a:t>En marzo de 1939, 4000 azaleas , 2000 rododendros , varios miles de arbustos y árboles diversos, y 100 fanegas de narcisos había sido plantados.</a:t>
            </a:r>
          </a:p>
          <a:p>
            <a:r>
              <a:rPr lang="es-ES" altLang="es-ES" dirty="0"/>
              <a:t>En 1958, la Old Dominion Horticultural Society se hizo cargo de mantenimiento y cambió el nombre del jardín de Norfolk Jardín Botánico.</a:t>
            </a:r>
          </a:p>
          <a:p>
            <a:r>
              <a:rPr lang="es-ES" altLang="es-ES" dirty="0"/>
              <a:t>El jardín fue en un momento contienen 175 acres, pero los vecinos Aeropuerto Internacional de Norfolk ampliado y se llevaron a 20 acres.</a:t>
            </a:r>
          </a:p>
          <a:p>
            <a:r>
              <a:rPr lang="es-ES" altLang="es-ES" dirty="0"/>
              <a:t>Una serie de jardines se han añadido a través de los años 1950 y 1960, incluyendo un jardín japonés , jardín del desierto plantas, jardín colonial y un jardín de rosas. </a:t>
            </a:r>
          </a:p>
          <a:p>
            <a:endParaRPr lang="es-ES" altLang="es-ES" dirty="0"/>
          </a:p>
        </p:txBody>
      </p:sp>
    </p:spTree>
    <p:extLst>
      <p:ext uri="{BB962C8B-B14F-4D97-AF65-F5344CB8AC3E}">
        <p14:creationId xmlns:p14="http://schemas.microsoft.com/office/powerpoint/2010/main" val="13385956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2 Marcador de contenido"/>
          <p:cNvSpPr>
            <a:spLocks noGrp="1"/>
          </p:cNvSpPr>
          <p:nvPr>
            <p:ph sz="quarter" idx="1"/>
          </p:nvPr>
        </p:nvSpPr>
        <p:spPr>
          <a:xfrm>
            <a:off x="914400" y="476250"/>
            <a:ext cx="7185992" cy="5543550"/>
          </a:xfrm>
        </p:spPr>
        <p:txBody>
          <a:bodyPr/>
          <a:lstStyle/>
          <a:p>
            <a:r>
              <a:rPr lang="es-ES" altLang="es-ES" dirty="0"/>
              <a:t>Hoy en día los motivos son numerosos jardines temáticos, que incluyen: </a:t>
            </a:r>
          </a:p>
          <a:p>
            <a:r>
              <a:rPr lang="es-ES" altLang="es-ES" dirty="0"/>
              <a:t>All-American opciones de visualización Jardín - características de All-America Selections (AAS) de las nuevas variedades anuales. </a:t>
            </a:r>
          </a:p>
          <a:p>
            <a:r>
              <a:rPr lang="es-ES" altLang="es-ES" dirty="0"/>
              <a:t>Annette Kagan Curación Jardín - plantas medicinales, un arroyo, y las piscinas. </a:t>
            </a:r>
          </a:p>
          <a:p>
            <a:r>
              <a:rPr lang="es-ES" altLang="es-ES" dirty="0"/>
              <a:t>Bicentenario Jardín de las Rosas (1976) - más de 3.000 plantas de rosas que representan a más de 430 variedades. </a:t>
            </a:r>
          </a:p>
          <a:p>
            <a:r>
              <a:rPr lang="es-ES" altLang="es-ES" dirty="0"/>
              <a:t>Paseo de los arriates - Inglés tradicional estilo de arriate, con tulipanes , narcisos , pensamientos , así como azaleas, hibiscos "Diane", alegrías , petunias , y gomphrena . </a:t>
            </a:r>
          </a:p>
        </p:txBody>
      </p:sp>
    </p:spTree>
    <p:extLst>
      <p:ext uri="{BB962C8B-B14F-4D97-AF65-F5344CB8AC3E}">
        <p14:creationId xmlns:p14="http://schemas.microsoft.com/office/powerpoint/2010/main" val="482481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2 Marcador de contenido"/>
          <p:cNvSpPr>
            <a:spLocks noGrp="1"/>
          </p:cNvSpPr>
          <p:nvPr>
            <p:ph sz="quarter" idx="1"/>
          </p:nvPr>
        </p:nvSpPr>
        <p:spPr>
          <a:xfrm>
            <a:off x="914400" y="476250"/>
            <a:ext cx="7185992" cy="5833070"/>
          </a:xfrm>
        </p:spPr>
        <p:txBody>
          <a:bodyPr>
            <a:normAutofit/>
          </a:bodyPr>
          <a:lstStyle/>
          <a:p>
            <a:r>
              <a:rPr lang="es-ES" altLang="es-ES" dirty="0"/>
              <a:t>Bristow Jardín de Mariposas (2 acres) - un hábitat para las mariposas y larvas . </a:t>
            </a:r>
          </a:p>
          <a:p>
            <a:r>
              <a:rPr lang="es-ES" altLang="es-ES" dirty="0"/>
              <a:t>Colonia Jardín de Hierbas - American hierba huerto de los siglos 18 y 19, cubierta con setos de boj . </a:t>
            </a:r>
          </a:p>
          <a:p>
            <a:r>
              <a:rPr lang="es-ES" altLang="es-ES" dirty="0"/>
              <a:t>Jardín de coníferas - enanas y grandes coníferas , incluyendo arborvitae , Cryptomeria , Cypress Falso , enebro y pino . </a:t>
            </a:r>
          </a:p>
          <a:p>
            <a:r>
              <a:rPr lang="es-ES" altLang="es-ES" dirty="0"/>
              <a:t>Fern Glade – numerosas especies de  helechos .</a:t>
            </a:r>
          </a:p>
          <a:p>
            <a:r>
              <a:rPr lang="es-ES" altLang="es-ES" dirty="0"/>
              <a:t>Floración Aboretum (17,5 acres) - una colección de 336 árboles en flor. </a:t>
            </a:r>
          </a:p>
          <a:p>
            <a:r>
              <a:rPr lang="es-ES" altLang="es-ES" dirty="0"/>
              <a:t>.Four Seasons Garden y prado de flores silvestres (1994) - más de 50 flores silvestres de especies y 10 especies de hierbas . </a:t>
            </a:r>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47832040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549275"/>
            <a:ext cx="7041976" cy="5470525"/>
          </a:xfrm>
        </p:spPr>
        <p:txBody>
          <a:bodyPr>
            <a:normAutofit/>
          </a:bodyPr>
          <a:lstStyle/>
          <a:p>
            <a:r>
              <a:rPr lang="es-ES" altLang="es-ES" dirty="0"/>
              <a:t>Fragancia Jardín (1963) - las plantas de fragancia, como arrayán , fringetree , lavanda , osmanto , menta, wintersweet , y los bulbos de floración perfumada. </a:t>
            </a:r>
          </a:p>
          <a:p>
            <a:r>
              <a:rPr lang="es-ES" altLang="es-ES" dirty="0"/>
              <a:t>Hofheimer Camellia Jardín (1992) - uno de los mayores colecciones de camelias de la región, más de 500 variedades.</a:t>
            </a:r>
            <a:r>
              <a:rPr lang="es-ES" altLang="es-ES" i="1" dirty="0"/>
              <a:t>.</a:t>
            </a:r>
            <a:r>
              <a:rPr lang="es-ES" altLang="es-ES" dirty="0"/>
              <a:t> Los tipos predominantes son las variedades de </a:t>
            </a:r>
            <a:r>
              <a:rPr lang="es-ES" altLang="es-ES" i="1" dirty="0">
                <a:hlinkClick r:id="rId2" tooltip="Camelia"/>
              </a:rPr>
              <a:t>Camellia</a:t>
            </a:r>
            <a:r>
              <a:rPr lang="es-ES" altLang="es-ES" i="1" dirty="0"/>
              <a:t> japonica</a:t>
            </a:r>
            <a:r>
              <a:rPr lang="es-ES" altLang="es-ES" dirty="0"/>
              <a:t> y </a:t>
            </a:r>
            <a:r>
              <a:rPr lang="es-ES" altLang="es-ES" i="1" dirty="0"/>
              <a:t>C.</a:t>
            </a:r>
            <a:r>
              <a:rPr lang="es-ES" altLang="es-ES" dirty="0"/>
              <a:t> </a:t>
            </a:r>
            <a:r>
              <a:rPr lang="es-ES" altLang="es-ES" i="1" dirty="0"/>
              <a:t>sasanqua</a:t>
            </a:r>
            <a:r>
              <a:rPr lang="es-ES" altLang="es-ES" dirty="0"/>
              <a:t> . </a:t>
            </a:r>
            <a:r>
              <a:rPr lang="es-ES" altLang="es-ES" i="1" dirty="0"/>
              <a:t>.</a:t>
            </a:r>
            <a:r>
              <a:rPr lang="es-ES" altLang="es-ES" dirty="0"/>
              <a:t> </a:t>
            </a:r>
          </a:p>
          <a:p>
            <a:r>
              <a:rPr lang="es-ES" altLang="es-ES" dirty="0"/>
              <a:t>Acebo Jardín y Jardín de Esculturas Turner (1950, 3 acres) - árbol de hoja perenne acebo en el jardín "habitaciones". </a:t>
            </a:r>
          </a:p>
          <a:p>
            <a:pPr>
              <a:buFont typeface="Wingdings 2" pitchFamily="18" charset="2"/>
              <a:buNone/>
            </a:pPr>
            <a:endParaRPr lang="es-ES" altLang="es-ES" dirty="0"/>
          </a:p>
          <a:p>
            <a:endParaRPr lang="es-ES" altLang="es-ES" dirty="0"/>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96006825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cuenta con 121 variedades de acebos, incluyendo más de 20 tipos de acebos americanos y asiáticos y una docena de acebos ingléses son agrupados por regiones geográficas. </a:t>
            </a:r>
          </a:p>
          <a:p>
            <a:r>
              <a:rPr lang="es-ES" dirty="0"/>
              <a:t>Jardín Japonés (1962) - creado en honor a la ciudad de Norfolk hermana, Moji, Japón, y dedicado de nuevo en 1962 para Kitakyushu , antes Moji, rediseñado y reformado en 1995. </a:t>
            </a:r>
          </a:p>
          <a:p>
            <a:r>
              <a:rPr lang="es-ES" dirty="0"/>
              <a:t>Kaufman Hydrangea Jardín - cerca de 200 variedades de hortensias y parientes cercanos. </a:t>
            </a:r>
          </a:p>
          <a:p>
            <a:r>
              <a:rPr lang="es-ES" dirty="0"/>
              <a:t>Matson Jardín (0,25 acres) -  gran cantidad de plantas perennes y pequeños grupos mixtos. </a:t>
            </a:r>
          </a:p>
          <a:p>
            <a:r>
              <a:rPr lang="es-ES" dirty="0"/>
              <a:t>Mirror Lake (1939) - lago con pista pavimentada y pequeños senderos de bosques. </a:t>
            </a:r>
          </a:p>
          <a:p>
            <a:endParaRPr lang="es-ES" dirty="0"/>
          </a:p>
          <a:p>
            <a:endParaRPr lang="es-ES" dirty="0"/>
          </a:p>
        </p:txBody>
      </p:sp>
    </p:spTree>
    <p:extLst>
      <p:ext uri="{BB962C8B-B14F-4D97-AF65-F5344CB8AC3E}">
        <p14:creationId xmlns:p14="http://schemas.microsoft.com/office/powerpoint/2010/main" val="29871608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476250"/>
            <a:ext cx="6753944" cy="5543550"/>
          </a:xfrm>
        </p:spPr>
        <p:txBody>
          <a:bodyPr>
            <a:normAutofit/>
          </a:bodyPr>
          <a:lstStyle/>
          <a:p>
            <a:pPr marL="0" indent="0">
              <a:buNone/>
            </a:pPr>
            <a:endParaRPr lang="es-ES" altLang="es-ES" dirty="0"/>
          </a:p>
          <a:p>
            <a:r>
              <a:rPr lang="es-ES" altLang="es-ES" dirty="0"/>
              <a:t>OTAN Mirador - vista al jardín, con bosques de secuoyas y azul cedros del Atlas, llamado así en honor de la vecina de la OTAN de la instalación. </a:t>
            </a:r>
          </a:p>
          <a:p>
            <a:r>
              <a:rPr lang="es-ES" altLang="es-ES" dirty="0"/>
              <a:t>Aeropuerto Internacional de Norfolk Overlook - mapa detallado de </a:t>
            </a:r>
            <a:r>
              <a:rPr lang="es-ES" altLang="es-ES" dirty="0">
                <a:hlinkClick r:id="rId2" tooltip="Aeropuerto Internacional de Norfolk"/>
              </a:rPr>
              <a:t>Aeropuerto Internacional de Norfolk</a:t>
            </a:r>
            <a:r>
              <a:rPr lang="es-ES" altLang="es-ES" dirty="0"/>
              <a:t> con una descripción de cómo los planos de trabajo. Los visitantes pueden controlar las comunicaciones de un aeropuerto. </a:t>
            </a:r>
          </a:p>
          <a:p>
            <a:r>
              <a:rPr lang="es-ES" altLang="es-ES" dirty="0"/>
              <a:t>Jardín pureza - </a:t>
            </a:r>
            <a:r>
              <a:rPr lang="es-ES" altLang="es-ES" dirty="0">
                <a:hlinkClick r:id="rId3" tooltip="Cataldi"/>
              </a:rPr>
              <a:t>Cataldi</a:t>
            </a:r>
            <a:r>
              <a:rPr lang="es-ES" altLang="es-ES" dirty="0"/>
              <a:t> escultura 's de la Virgen y el Niño, con el telón de fondo de </a:t>
            </a:r>
            <a:r>
              <a:rPr lang="es-ES" altLang="es-ES" dirty="0">
                <a:hlinkClick r:id="rId4" tooltip="Camelia"/>
              </a:rPr>
              <a:t>camelias</a:t>
            </a:r>
            <a:r>
              <a:rPr lang="es-ES" altLang="es-ES" dirty="0"/>
              <a:t> </a:t>
            </a:r>
          </a:p>
          <a:p>
            <a:endParaRPr lang="es-ES" altLang="es-ES" dirty="0"/>
          </a:p>
        </p:txBody>
      </p:sp>
    </p:spTree>
    <p:extLst>
      <p:ext uri="{BB962C8B-B14F-4D97-AF65-F5344CB8AC3E}">
        <p14:creationId xmlns:p14="http://schemas.microsoft.com/office/powerpoint/2010/main" val="72585512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2 Marcador de contenido"/>
          <p:cNvSpPr>
            <a:spLocks noGrp="1"/>
          </p:cNvSpPr>
          <p:nvPr>
            <p:ph sz="quarter" idx="1"/>
          </p:nvPr>
        </p:nvSpPr>
        <p:spPr>
          <a:xfrm>
            <a:off x="914400" y="476673"/>
            <a:ext cx="6825952" cy="5543128"/>
          </a:xfrm>
        </p:spPr>
        <p:txBody>
          <a:bodyPr>
            <a:normAutofit lnSpcReduction="10000"/>
          </a:bodyPr>
          <a:lstStyle/>
          <a:p>
            <a:r>
              <a:rPr lang="es-ES" altLang="es-ES" dirty="0"/>
              <a:t>Sarah Lee Baker perennes Jardín (1 acre) - más de 200 variedades de plantas perennes, en un ambiente formal con una fuente de piedra caliza y canales. </a:t>
            </a:r>
          </a:p>
          <a:p>
            <a:r>
              <a:rPr lang="es-ES" altLang="es-ES" dirty="0"/>
              <a:t>Estatuas Vista - once, de siete pies de las estatuas de tamaño heroico tallado Carrara mármol por Sir Moisés Jacob Ezequiel en Roma, 1879-1884, por William Wilson Corcoran , fundador de la Galería de Arte Corcoran de Washington, DC </a:t>
            </a:r>
          </a:p>
          <a:p>
            <a:r>
              <a:rPr lang="es-ES" altLang="es-ES" dirty="0"/>
              <a:t>Estas estatuas fueron diseñadas originalmente para ser establecidas en el segundo piso nichos en la Galería Corcoran, y muestran notables artistas ( Rembrandt , Rubens , Canova , Fidias , Murillo , Durero , Da Vinci , etc.)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1526138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2 Marcador de contenido"/>
          <p:cNvSpPr>
            <a:spLocks noGrp="1"/>
          </p:cNvSpPr>
          <p:nvPr>
            <p:ph sz="quarter" idx="1"/>
          </p:nvPr>
        </p:nvSpPr>
        <p:spPr>
          <a:xfrm>
            <a:off x="914400" y="549275"/>
            <a:ext cx="6897960" cy="5470525"/>
          </a:xfrm>
        </p:spPr>
        <p:txBody>
          <a:bodyPr>
            <a:normAutofit lnSpcReduction="10000"/>
          </a:bodyPr>
          <a:lstStyle/>
          <a:p>
            <a:r>
              <a:rPr lang="es-ES" altLang="es-ES" dirty="0"/>
              <a:t>Sunken Garden (1963) - pequeña piscina con sombra y plantas dom </a:t>
            </a:r>
          </a:p>
          <a:p>
            <a:r>
              <a:rPr lang="es-ES" altLang="es-ES" dirty="0"/>
              <a:t>Tropical Garden - plátanos , orejas de elefante , eucalipto , jengibre , etc </a:t>
            </a:r>
          </a:p>
          <a:p>
            <a:r>
              <a:rPr lang="es-ES" altLang="es-ES" dirty="0"/>
              <a:t>Virginia Jardín de Plantas Nativas (6 acres) - cuatro comunidades de plantas que una vez cubrieron gran parte del sureste de Virginia : el ciprés calvo / Tupelo pantano, bosque tierras bajas de madera, de pino de hoja larga Flatwoods, y el Bosque Atlántico del cedro blanco. </a:t>
            </a:r>
          </a:p>
          <a:p>
            <a:r>
              <a:rPr lang="es-ES" altLang="es-ES" dirty="0"/>
              <a:t>Jardín de invierno - las plantas de interés de invierno. </a:t>
            </a:r>
          </a:p>
          <a:p>
            <a:r>
              <a:rPr lang="es-ES" altLang="es-ES" dirty="0"/>
              <a:t> Mundo de las maravillas (3 acres) - para las familias y los niños.</a:t>
            </a:r>
          </a:p>
          <a:p>
            <a:endParaRPr lang="es-ES" altLang="es-ES" dirty="0"/>
          </a:p>
        </p:txBody>
      </p:sp>
    </p:spTree>
    <p:extLst>
      <p:ext uri="{BB962C8B-B14F-4D97-AF65-F5344CB8AC3E}">
        <p14:creationId xmlns:p14="http://schemas.microsoft.com/office/powerpoint/2010/main" val="205344815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Virginia.-Norfolk_botanical_gazebo_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19580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Norfolk Botanic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602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Norfolk Botanic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0875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Norfolk Botanica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7874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Norfolk Botanica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606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Norfolk Botanical.-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540861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Norfolk Botanica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9394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Norfolk Botanical.-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939040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Norfolk Botanical.-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93274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3 Imagen" descr="Norfolk Botanical.-1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4388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Norfolk Botanical.-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96211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Norfolk Botanical.-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28813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Norfolk Botanical.-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80531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Norfolk Botanical.-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9357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Norfolk Botanical.-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7535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Norfolk Botanical.-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712068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Norfolk Botanical.-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6766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Norfolk Botanical.-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49341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Norfolk Botanical.-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3140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Norfolk Botanical.-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4123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Norfolk Botanical.-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47937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Norfolk Botanical.-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77207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Norfolk Botanical.-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4939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Norfolk Botanical.-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18601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Norfolk Botanical.-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13204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Norfolk Botanical.-Albizz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3986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Norfolk Botanic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07300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Norfolk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505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86040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Norfolk GardenV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75881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2 Imagen" descr="Norfolk Rose Gard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650996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Norfolk Rose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67986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Norfolk Rose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14344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Norfolk Rose Garden.-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565575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Norfolk Rose Garden.-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84924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Norfolk Rose Garden.-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1544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Norfolk Rose Garden.-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38158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Norfolk Rose Garden.-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3177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Norfolk Rose Garden.-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24690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Norfolk Rose Garden.-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39991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Norfolk Rose Garden.-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71187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Norfolk Rose Garden.-Virgi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29318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Norfolk Rose Garden.-Virgin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19385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Norfolk Rose Garden.-Virgi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6291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TotalTime>
  <Words>3698</Words>
  <Application>Microsoft Office PowerPoint</Application>
  <PresentationFormat>Presentación en pantalla (4:3)</PresentationFormat>
  <Paragraphs>271</Paragraphs>
  <Slides>159</Slides>
  <Notes>92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159</vt:i4>
      </vt:variant>
    </vt:vector>
  </HeadingPairs>
  <TitlesOfParts>
    <vt:vector size="164" baseType="lpstr">
      <vt:lpstr>Calibri</vt:lpstr>
      <vt:lpstr>Century Schoolbook</vt:lpstr>
      <vt:lpstr>Wingdings</vt:lpstr>
      <vt:lpstr>Wingdings 2</vt:lpstr>
      <vt:lpstr>Default Theme</vt:lpstr>
      <vt:lpstr>ESTADOS UNIDOS.-LA VUELTA AL MUNDO EN 885 JARDINES.-Hildene Gardens.-Sherburne Gardens.-Agecroft Gardens.-Berkeley Rose Garden.-Lewis Ginter Botanical Gardens.-Maymont Gardens.-Monticello.-Norfolk Botanical Garden </vt:lpstr>
      <vt:lpstr>VERMONT.-Hildene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VERMONT.-Sherburne Gardens</vt:lpstr>
      <vt:lpstr>Presentación de PowerPoint</vt:lpstr>
      <vt:lpstr>Presentación de PowerPoint</vt:lpstr>
      <vt:lpstr>Presentación de PowerPoint</vt:lpstr>
      <vt:lpstr>Presentación de PowerPoint</vt:lpstr>
      <vt:lpstr>Presentación de PowerPoint</vt:lpstr>
      <vt:lpstr>VIRGINIA.-Agecroft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 Berkeley Plantation  Gardens</vt:lpstr>
      <vt:lpstr>Presentación de PowerPoint</vt:lpstr>
      <vt:lpstr>Presentación de PowerPoint</vt:lpstr>
      <vt:lpstr>Presentación de PowerPoint</vt:lpstr>
      <vt:lpstr>Presentación de PowerPoint</vt:lpstr>
      <vt:lpstr>Presentación de PowerPoint</vt:lpstr>
      <vt:lpstr>Berkeley Rose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VIRGINIA.-Kenmore Gardens</vt:lpstr>
      <vt:lpstr>Presentación de PowerPoint</vt:lpstr>
      <vt:lpstr>Presentación de PowerPoint</vt:lpstr>
      <vt:lpstr>Presentación de PowerPoint</vt:lpstr>
      <vt:lpstr>Presentación de PowerPoint</vt:lpstr>
      <vt:lpstr>VIRGINIA.- Lewis Ginter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VIRGINIA.-Maymont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VIRGINIA.-Monticello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VIRGINIA.-Mount Vernon</vt:lpstr>
      <vt:lpstr>Presentación de PowerPoint</vt:lpstr>
      <vt:lpstr>Presentación de PowerPoint</vt:lpstr>
      <vt:lpstr>VIRGINIA.-Norfolk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7</cp:revision>
  <dcterms:created xsi:type="dcterms:W3CDTF">2013-09-16T06:09:50Z</dcterms:created>
  <dcterms:modified xsi:type="dcterms:W3CDTF">2018-03-05T16:57:06Z</dcterms:modified>
</cp:coreProperties>
</file>