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ACE091-07F0-4DB7-BCE2-9F7908ACD4EE}"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441A24-5A84-4813-B2D9-E3DE7379DE94}" type="slidenum">
              <a:rPr lang="es-ES" smtClean="0"/>
              <a:t>‹Nº›</a:t>
            </a:fld>
            <a:endParaRPr lang="es-ES" dirty="0"/>
          </a:p>
        </p:txBody>
      </p:sp>
    </p:spTree>
    <p:extLst>
      <p:ext uri="{BB962C8B-B14F-4D97-AF65-F5344CB8AC3E}">
        <p14:creationId xmlns:p14="http://schemas.microsoft.com/office/powerpoint/2010/main" val="2770733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77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1E7377A-34ED-424E-9E33-985BF75E7C0F}" type="slidenum">
              <a:rPr lang="es-ES" smtClean="0">
                <a:solidFill>
                  <a:prstClr val="black"/>
                </a:solidFill>
                <a:latin typeface="Calibri" pitchFamily="34" charset="0"/>
              </a:rPr>
              <a:pPr>
                <a:defRPr/>
              </a:pPr>
              <a:t>12</a:t>
            </a:fld>
            <a:endParaRPr 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87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A75FD13-31AF-42EB-AA73-856829DE3575}" type="slidenum">
              <a:rPr lang="es-ES" smtClean="0">
                <a:solidFill>
                  <a:prstClr val="black"/>
                </a:solidFill>
                <a:latin typeface="Calibri" pitchFamily="34" charset="0"/>
              </a:rPr>
              <a:pPr>
                <a:defRPr/>
              </a:pPr>
              <a:t>13</a:t>
            </a:fld>
            <a:endParaRPr 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198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590B8D2-F272-4909-8EDF-6DCDE201D1FA}" type="slidenum">
              <a:rPr lang="es-ES" smtClean="0">
                <a:solidFill>
                  <a:prstClr val="black"/>
                </a:solidFill>
                <a:latin typeface="Calibri" pitchFamily="34" charset="0"/>
              </a:rPr>
              <a:pPr>
                <a:defRPr/>
              </a:pPr>
              <a:t>14</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08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631FC6D-57CB-423C-9C2A-2C895F6DB88C}" type="slidenum">
              <a:rPr lang="es-ES" smtClean="0">
                <a:solidFill>
                  <a:prstClr val="black"/>
                </a:solidFill>
                <a:latin typeface="Calibri" pitchFamily="34" charset="0"/>
              </a:rPr>
              <a:pPr>
                <a:defRPr/>
              </a:pPr>
              <a:t>15</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18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386DC29-7473-4AFA-A94E-88048279AAD4}" type="slidenum">
              <a:rPr lang="es-ES" smtClean="0">
                <a:solidFill>
                  <a:prstClr val="black"/>
                </a:solidFill>
                <a:latin typeface="Calibri" pitchFamily="34" charset="0"/>
              </a:rPr>
              <a:pPr>
                <a:defRPr/>
              </a:pPr>
              <a:t>16</a:t>
            </a:fld>
            <a:endParaRPr 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28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47A250B-B173-4D03-95EB-5D24E19E82CE}" type="slidenum">
              <a:rPr lang="es-ES" smtClean="0">
                <a:solidFill>
                  <a:prstClr val="black"/>
                </a:solidFill>
                <a:latin typeface="Calibri" pitchFamily="34" charset="0"/>
              </a:rPr>
              <a:pPr>
                <a:defRPr/>
              </a:pPr>
              <a:t>17</a:t>
            </a:fld>
            <a:endParaRPr 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39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74CB729-9E0F-4508-AA59-F18F2BEBAFAE}" type="slidenum">
              <a:rPr lang="es-ES" smtClean="0">
                <a:solidFill>
                  <a:prstClr val="black"/>
                </a:solidFill>
                <a:latin typeface="Calibri" pitchFamily="34" charset="0"/>
              </a:rPr>
              <a:pPr>
                <a:defRPr/>
              </a:pPr>
              <a:t>18</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49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5BA39E7-1BCB-4989-BE28-46319C68E5F6}" type="slidenum">
              <a:rPr lang="es-ES" smtClean="0">
                <a:solidFill>
                  <a:prstClr val="black"/>
                </a:solidFill>
                <a:latin typeface="Calibri" pitchFamily="34" charset="0"/>
              </a:rPr>
              <a:pPr>
                <a:defRPr/>
              </a:pPr>
              <a:t>19</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59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D44AA9B-766C-40D9-9A00-A590AB6BB4BC}" type="slidenum">
              <a:rPr lang="es-ES" smtClean="0">
                <a:solidFill>
                  <a:prstClr val="black"/>
                </a:solidFill>
                <a:latin typeface="Calibri" pitchFamily="34" charset="0"/>
              </a:rPr>
              <a:pPr>
                <a:defRPr/>
              </a:pPr>
              <a:t>20</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69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506E160-5437-4561-AD65-8677282E7ABF}" type="slidenum">
              <a:rPr lang="es-ES" smtClean="0">
                <a:solidFill>
                  <a:prstClr val="black"/>
                </a:solidFill>
                <a:latin typeface="Calibri" pitchFamily="34" charset="0"/>
              </a:rPr>
              <a:pPr>
                <a:defRPr/>
              </a:pPr>
              <a:t>21</a:t>
            </a:fld>
            <a:endParaRPr lang="es-ES" dirty="0">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80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46E3C02-D710-4072-95B5-3EEC16ABACAE}" type="slidenum">
              <a:rPr lang="es-ES" smtClean="0">
                <a:solidFill>
                  <a:prstClr val="black"/>
                </a:solidFill>
                <a:latin typeface="Calibri" pitchFamily="34" charset="0"/>
              </a:rPr>
              <a:pPr>
                <a:defRPr/>
              </a:pPr>
              <a:t>22</a:t>
            </a:fld>
            <a:endParaRPr 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90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1A4D60B-7B83-4235-BBE0-C01ACCF5DCE2}" type="slidenum">
              <a:rPr lang="es-ES" smtClean="0">
                <a:solidFill>
                  <a:prstClr val="black"/>
                </a:solidFill>
                <a:latin typeface="Calibri" pitchFamily="34" charset="0"/>
              </a:rPr>
              <a:pPr>
                <a:defRPr/>
              </a:pPr>
              <a:t>23</a:t>
            </a:fld>
            <a:endParaRPr 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00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71CBD45-3DEB-44C7-9F17-438DAC818554}" type="slidenum">
              <a:rPr lang="es-ES" smtClean="0">
                <a:solidFill>
                  <a:prstClr val="black"/>
                </a:solidFill>
                <a:latin typeface="Calibri" pitchFamily="34" charset="0"/>
              </a:rPr>
              <a:pPr>
                <a:defRPr/>
              </a:pPr>
              <a:t>24</a:t>
            </a:fld>
            <a:endParaRPr 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Italian Garden</a:t>
            </a:r>
          </a:p>
        </p:txBody>
      </p:sp>
      <p:sp>
        <p:nvSpPr>
          <p:cNvPr id="131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3D946D8-C09C-4AB5-A8CD-4F7FDD750921}" type="slidenum">
              <a:rPr lang="es-ES" smtClean="0">
                <a:solidFill>
                  <a:prstClr val="black"/>
                </a:solidFill>
                <a:latin typeface="Calibri" pitchFamily="34" charset="0"/>
              </a:rPr>
              <a:pPr>
                <a:defRPr/>
              </a:pPr>
              <a:t>25</a:t>
            </a:fld>
            <a:endParaRPr 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Italian Garden</a:t>
            </a:r>
          </a:p>
        </p:txBody>
      </p:sp>
      <p:sp>
        <p:nvSpPr>
          <p:cNvPr id="1321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7D54FC1-1171-4CB8-9C8F-1967376223E4}" type="slidenum">
              <a:rPr lang="es-ES" smtClean="0">
                <a:solidFill>
                  <a:prstClr val="black"/>
                </a:solidFill>
                <a:latin typeface="Calibri" pitchFamily="34" charset="0"/>
              </a:rPr>
              <a:pPr>
                <a:defRPr/>
              </a:pPr>
              <a:t>26</a:t>
            </a:fld>
            <a:endParaRPr 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Italian Garden</a:t>
            </a:r>
          </a:p>
        </p:txBody>
      </p:sp>
      <p:sp>
        <p:nvSpPr>
          <p:cNvPr id="1331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A4A81E1-CC6A-4ECD-88EA-2EF30C36CEAC}" type="slidenum">
              <a:rPr lang="es-ES" smtClean="0">
                <a:solidFill>
                  <a:prstClr val="black"/>
                </a:solidFill>
                <a:latin typeface="Calibri" pitchFamily="34" charset="0"/>
              </a:rPr>
              <a:pPr>
                <a:defRPr/>
              </a:pPr>
              <a:t>27</a:t>
            </a:fld>
            <a:endParaRPr 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41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91CF328-773E-4F35-899A-28BF2F0AB2C2}" type="slidenum">
              <a:rPr lang="es-ES" smtClean="0">
                <a:solidFill>
                  <a:prstClr val="black"/>
                </a:solidFill>
                <a:latin typeface="Calibri" pitchFamily="34" charset="0"/>
              </a:rPr>
              <a:pPr>
                <a:defRPr/>
              </a:pPr>
              <a:t>28</a:t>
            </a:fld>
            <a:endParaRPr 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51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4D99FD9-9A18-4887-AD2B-CD54AA5F2622}" type="slidenum">
              <a:rPr lang="es-ES" smtClean="0">
                <a:solidFill>
                  <a:prstClr val="black"/>
                </a:solidFill>
                <a:latin typeface="Calibri" pitchFamily="34" charset="0"/>
              </a:rPr>
              <a:pPr>
                <a:defRPr/>
              </a:pPr>
              <a:t>29</a:t>
            </a:fld>
            <a:endParaRPr 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Camelias Path</a:t>
            </a:r>
          </a:p>
        </p:txBody>
      </p:sp>
      <p:sp>
        <p:nvSpPr>
          <p:cNvPr id="1361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DB5FC30-53C3-4473-A440-55C7E1C83304}" type="slidenum">
              <a:rPr lang="es-ES" smtClean="0">
                <a:solidFill>
                  <a:prstClr val="black"/>
                </a:solidFill>
                <a:latin typeface="Calibri" pitchFamily="34" charset="0"/>
              </a:rPr>
              <a:pPr>
                <a:defRPr/>
              </a:pPr>
              <a:t>30</a:t>
            </a:fld>
            <a:endParaRPr 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F6ED13C-1734-4152-87C9-2C7676C4BBC8}" type="slidenum">
              <a:rPr lang="es-ES" smtClean="0">
                <a:solidFill>
                  <a:prstClr val="black"/>
                </a:solidFill>
                <a:latin typeface="Calibri" pitchFamily="34" charset="0"/>
              </a:rPr>
              <a:pPr>
                <a:defRPr/>
              </a:pPr>
              <a:t>31</a:t>
            </a:fld>
            <a:endParaRPr lang="es-ES" dirty="0">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CD39F80-2022-4353-94C7-A62246138CFC}" type="slidenum">
              <a:rPr lang="es-ES" smtClean="0">
                <a:solidFill>
                  <a:prstClr val="black"/>
                </a:solidFill>
                <a:latin typeface="Calibri" pitchFamily="34" charset="0"/>
              </a:rPr>
              <a:pPr>
                <a:defRPr/>
              </a:pPr>
              <a:t>32</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4B6FACE-70D1-4684-9387-0E4B34DE53E2}" type="slidenum">
              <a:rPr lang="es-ES" smtClean="0">
                <a:solidFill>
                  <a:prstClr val="black"/>
                </a:solidFill>
                <a:latin typeface="Calibri" pitchFamily="34" charset="0"/>
              </a:rPr>
              <a:pPr>
                <a:defRPr/>
              </a:pPr>
              <a:t>33</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9D19764-1D96-4023-B501-65D9CBAC0AF7}"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5E2C5F7-0B6D-437C-B700-C9D05366D675}" type="slidenum">
              <a:rPr lang="es-ES" smtClean="0">
                <a:solidFill>
                  <a:prstClr val="black"/>
                </a:solidFill>
                <a:latin typeface="Calibri" pitchFamily="34" charset="0"/>
              </a:rPr>
              <a:pPr>
                <a:defRPr/>
              </a:pPr>
              <a:t>35</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23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87D7B8A-A7FA-487A-93FC-936545FF64C4}" type="slidenum">
              <a:rPr lang="es-ES" smtClean="0">
                <a:solidFill>
                  <a:prstClr val="black"/>
                </a:solidFill>
                <a:latin typeface="Calibri" pitchFamily="34" charset="0"/>
              </a:rPr>
              <a:pPr>
                <a:defRPr/>
              </a:pPr>
              <a:t>36</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65A573E-7B81-4D2A-9359-76133510B476}" type="slidenum">
              <a:rPr lang="es-ES" smtClean="0">
                <a:solidFill>
                  <a:prstClr val="black"/>
                </a:solidFill>
                <a:latin typeface="Calibri" pitchFamily="34" charset="0"/>
              </a:rPr>
              <a:pPr>
                <a:defRPr/>
              </a:pPr>
              <a:t>37</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2C02556-C425-47E9-BC5B-B406CD2CE27D}" type="slidenum">
              <a:rPr lang="es-ES" smtClean="0">
                <a:solidFill>
                  <a:prstClr val="black"/>
                </a:solidFill>
                <a:latin typeface="Calibri" pitchFamily="34" charset="0"/>
              </a:rPr>
              <a:pPr>
                <a:defRPr/>
              </a:pPr>
              <a:t>38</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1AE93CA-799A-4BEA-A4DC-7150AB849FC8}" type="slidenum">
              <a:rPr lang="es-ES" smtClean="0">
                <a:solidFill>
                  <a:prstClr val="black"/>
                </a:solidFill>
                <a:latin typeface="Calibri" pitchFamily="34" charset="0"/>
              </a:rPr>
              <a:pPr>
                <a:defRPr/>
              </a:pPr>
              <a:t>39</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6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2C7883C-4A2A-4C11-B8BD-F0A367C7F810}" type="slidenum">
              <a:rPr lang="es-ES" smtClean="0">
                <a:solidFill>
                  <a:prstClr val="black"/>
                </a:solidFill>
                <a:latin typeface="Calibri" pitchFamily="34" charset="0"/>
              </a:rPr>
              <a:pPr>
                <a:defRPr/>
              </a:pPr>
              <a:t>40</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773A0D0-7FC9-4E78-BE47-DA79D55AA8B0}" type="slidenum">
              <a:rPr lang="es-ES" smtClean="0">
                <a:solidFill>
                  <a:prstClr val="black"/>
                </a:solidFill>
                <a:latin typeface="Calibri" pitchFamily="34" charset="0"/>
              </a:rPr>
              <a:pPr>
                <a:defRPr/>
              </a:pPr>
              <a:t>41</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520D6D2-4E37-466C-A2B2-88B0E24C587F}" type="slidenum">
              <a:rPr lang="es-ES" smtClean="0">
                <a:solidFill>
                  <a:prstClr val="black"/>
                </a:solidFill>
                <a:latin typeface="Calibri" pitchFamily="34" charset="0"/>
              </a:rPr>
              <a:pPr>
                <a:defRPr/>
              </a:pPr>
              <a:t>42</a:t>
            </a:fld>
            <a:endParaRPr lang="es-ES" dirty="0">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9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FFFC8D1-C27A-49A0-BFD6-EA0D759B81D3}" type="slidenum">
              <a:rPr lang="es-ES" smtClean="0">
                <a:solidFill>
                  <a:prstClr val="black"/>
                </a:solidFill>
                <a:latin typeface="Calibri" pitchFamily="34" charset="0"/>
              </a:rPr>
              <a:pPr>
                <a:defRPr/>
              </a:pPr>
              <a:t>43</a:t>
            </a:fld>
            <a:endParaRPr lang="es-ES" dirty="0">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653442F-EF6C-4867-8ABE-83E71A8B007E}" type="slidenum">
              <a:rPr lang="es-ES" smtClean="0">
                <a:solidFill>
                  <a:prstClr val="black"/>
                </a:solidFill>
                <a:latin typeface="Calibri" pitchFamily="34" charset="0"/>
              </a:rPr>
              <a:pPr>
                <a:defRPr/>
              </a:pPr>
              <a:t>44</a:t>
            </a:fld>
            <a:endParaRPr 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15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0F3736A-494E-41F4-8CFC-F085A671591B}" type="slidenum">
              <a:rPr lang="es-ES" smtClean="0">
                <a:solidFill>
                  <a:prstClr val="black"/>
                </a:solidFill>
                <a:latin typeface="Calibri" pitchFamily="34" charset="0"/>
              </a:rPr>
              <a:pPr>
                <a:defRPr/>
              </a:pPr>
              <a:t>46</a:t>
            </a:fld>
            <a:endParaRPr lang="es-ES" dirty="0">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802FA82-4D29-4B79-A464-D11AF8741618}" type="slidenum">
              <a:rPr lang="es-ES" smtClean="0">
                <a:solidFill>
                  <a:prstClr val="black"/>
                </a:solidFill>
                <a:latin typeface="Calibri" pitchFamily="34" charset="0"/>
              </a:rPr>
              <a:pPr>
                <a:defRPr/>
              </a:pPr>
              <a:t>47</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3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4CA0381-BB08-434F-8555-2D2D9402358E}" type="slidenum">
              <a:rPr lang="es-ES" smtClean="0">
                <a:solidFill>
                  <a:prstClr val="black"/>
                </a:solidFill>
                <a:latin typeface="Calibri" pitchFamily="34" charset="0"/>
              </a:rPr>
              <a:pPr>
                <a:defRPr/>
              </a:pPr>
              <a:t>48</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D550B9C-B614-4729-82AB-8961705D60A5}" type="slidenum">
              <a:rPr lang="es-ES" smtClean="0">
                <a:solidFill>
                  <a:prstClr val="black"/>
                </a:solidFill>
                <a:latin typeface="Calibri" pitchFamily="34" charset="0"/>
              </a:rPr>
              <a:pPr>
                <a:defRPr/>
              </a:pPr>
              <a:t>49</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56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7977A97-BB0F-4E13-9187-113BE8833C29}" type="slidenum">
              <a:rPr lang="es-ES" smtClean="0">
                <a:solidFill>
                  <a:prstClr val="black"/>
                </a:solidFill>
                <a:latin typeface="Calibri" pitchFamily="34" charset="0"/>
              </a:rPr>
              <a:pPr>
                <a:defRPr/>
              </a:pPr>
              <a:t>50</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66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50CA34E-0095-4A44-BFBB-FB94F794C02A}" type="slidenum">
              <a:rPr lang="es-ES" smtClean="0">
                <a:solidFill>
                  <a:prstClr val="black"/>
                </a:solidFill>
                <a:latin typeface="Calibri" pitchFamily="34" charset="0"/>
              </a:rPr>
              <a:pPr>
                <a:defRPr/>
              </a:pPr>
              <a:t>51</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77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92009FB-439A-4221-99D4-F295996D997F}" type="slidenum">
              <a:rPr lang="es-ES" smtClean="0">
                <a:solidFill>
                  <a:prstClr val="black"/>
                </a:solidFill>
                <a:latin typeface="Calibri" pitchFamily="34" charset="0"/>
              </a:rPr>
              <a:pPr>
                <a:defRPr/>
              </a:pPr>
              <a:t>52</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D2F0C04-1A0B-438F-90A8-E510196FCCF5}" type="slidenum">
              <a:rPr lang="es-ES" smtClean="0">
                <a:solidFill>
                  <a:prstClr val="black"/>
                </a:solidFill>
                <a:latin typeface="Calibri" pitchFamily="34" charset="0"/>
              </a:rPr>
              <a:pPr>
                <a:defRPr/>
              </a:pPr>
              <a:t>53</a:t>
            </a:fld>
            <a:endParaRPr lang="es-ES" dirty="0">
              <a:solidFill>
                <a:prstClr val="black"/>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9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91CAC7B-3F22-4CE7-BB95-CD656C3D45AA}" type="slidenum">
              <a:rPr lang="es-ES" smtClean="0">
                <a:solidFill>
                  <a:prstClr val="black"/>
                </a:solidFill>
                <a:latin typeface="Calibri" pitchFamily="34" charset="0"/>
              </a:rPr>
              <a:pPr>
                <a:defRPr/>
              </a:pPr>
              <a:t>56</a:t>
            </a:fld>
            <a:endParaRPr lang="es-ES" dirty="0">
              <a:solidFill>
                <a:prstClr val="black"/>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5FD7DB1-EDB9-4111-8CC2-64C2EECC4746}" type="slidenum">
              <a:rPr lang="es-ES" smtClean="0">
                <a:solidFill>
                  <a:prstClr val="black"/>
                </a:solidFill>
                <a:latin typeface="Calibri" pitchFamily="34" charset="0"/>
              </a:rPr>
              <a:pPr>
                <a:defRPr/>
              </a:pPr>
              <a:t>57</a:t>
            </a:fld>
            <a:endParaRPr lang="es-ES" dirty="0">
              <a:solidFill>
                <a:prstClr val="black"/>
              </a:solidFill>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CD3BF6C-7B82-4553-952A-CA1F894BC5FF}" type="slidenum">
              <a:rPr lang="es-ES" smtClean="0">
                <a:solidFill>
                  <a:prstClr val="black"/>
                </a:solidFill>
                <a:latin typeface="Calibri" pitchFamily="34" charset="0"/>
              </a:rPr>
              <a:pPr>
                <a:defRPr/>
              </a:pPr>
              <a:t>58</a:t>
            </a:fld>
            <a:endParaRPr lang="es-ES" dirty="0">
              <a:solidFill>
                <a:prstClr val="black"/>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13A61E0-7FBE-4E2B-B17E-B03878418CE2}" type="slidenum">
              <a:rPr lang="es-ES" smtClean="0">
                <a:solidFill>
                  <a:prstClr val="black"/>
                </a:solidFill>
                <a:latin typeface="Calibri" pitchFamily="34" charset="0"/>
              </a:rPr>
              <a:pPr>
                <a:defRPr/>
              </a:pPr>
              <a:t>59</a:t>
            </a:fld>
            <a:endParaRPr lang="es-ES" dirty="0">
              <a:solidFill>
                <a:prstClr val="black"/>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38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459E482-9909-4CC2-BF5A-21B9451074B8}" type="slidenum">
              <a:rPr lang="es-ES" smtClean="0">
                <a:solidFill>
                  <a:prstClr val="black"/>
                </a:solidFill>
                <a:latin typeface="Calibri" pitchFamily="34" charset="0"/>
              </a:rPr>
              <a:pPr>
                <a:defRPr/>
              </a:pPr>
              <a:t>60</a:t>
            </a:fld>
            <a:endParaRPr lang="es-ES" dirty="0">
              <a:solidFill>
                <a:prstClr val="black"/>
              </a:solidFill>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CB32B6C-ED56-419E-BAF2-67C1E677B933}" type="slidenum">
              <a:rPr lang="es-ES" smtClean="0">
                <a:solidFill>
                  <a:prstClr val="black"/>
                </a:solidFill>
                <a:latin typeface="Calibri" pitchFamily="34" charset="0"/>
              </a:rPr>
              <a:pPr>
                <a:defRPr/>
              </a:pPr>
              <a:t>61</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003A95E-CBA9-4EDF-A9B2-996A28B45229}" type="slidenum">
              <a:rPr lang="es-ES" smtClean="0">
                <a:solidFill>
                  <a:prstClr val="black"/>
                </a:solidFill>
                <a:latin typeface="Calibri" pitchFamily="34" charset="0"/>
              </a:rPr>
              <a:pPr>
                <a:defRPr/>
              </a:pPr>
              <a:t>62</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56B3FFB-5316-40E9-9414-156FD1586BBC}" type="slidenum">
              <a:rPr lang="es-ES" smtClean="0">
                <a:solidFill>
                  <a:prstClr val="black"/>
                </a:solidFill>
                <a:latin typeface="Calibri" pitchFamily="34" charset="0"/>
              </a:rPr>
              <a:pPr>
                <a:defRPr/>
              </a:pPr>
              <a:t>63</a:t>
            </a:fld>
            <a:endParaRPr lang="es-ES" dirty="0">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00AF59B-2133-44E5-86E8-31EBD2042951}" type="slidenum">
              <a:rPr lang="es-ES" smtClean="0">
                <a:solidFill>
                  <a:prstClr val="black"/>
                </a:solidFill>
                <a:latin typeface="Calibri" pitchFamily="34" charset="0"/>
              </a:rPr>
              <a:pPr>
                <a:defRPr/>
              </a:pPr>
              <a:t>64</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8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EE83B0D-3354-464C-B403-060F292278B5}" type="slidenum">
              <a:rPr lang="es-ES" smtClean="0">
                <a:solidFill>
                  <a:prstClr val="black"/>
                </a:solidFill>
                <a:latin typeface="Calibri" pitchFamily="34" charset="0"/>
              </a:rPr>
              <a:pPr>
                <a:defRPr/>
              </a:pPr>
              <a:t>66</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D17FE8E-D823-4B0A-BD46-999965F0FDC8}" type="slidenum">
              <a:rPr lang="es-ES" smtClean="0">
                <a:solidFill>
                  <a:prstClr val="black"/>
                </a:solidFill>
                <a:latin typeface="Calibri" pitchFamily="34" charset="0"/>
              </a:rPr>
              <a:pPr>
                <a:defRPr/>
              </a:pPr>
              <a:t>67</a:t>
            </a:fld>
            <a:endParaRPr 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1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4562988-6080-4EAB-B890-EF70CFE36EAC}" type="slidenum">
              <a:rPr lang="es-ES" smtClean="0">
                <a:solidFill>
                  <a:prstClr val="black"/>
                </a:solidFill>
                <a:latin typeface="Calibri" pitchFamily="34" charset="0"/>
              </a:rPr>
              <a:pPr>
                <a:defRPr/>
              </a:pPr>
              <a:t>68</a:t>
            </a:fld>
            <a:endParaRPr 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20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5616A5E-11D7-4160-8B33-06F659EF96E2}" type="slidenum">
              <a:rPr lang="es-ES" smtClean="0">
                <a:solidFill>
                  <a:prstClr val="black"/>
                </a:solidFill>
                <a:latin typeface="Calibri" pitchFamily="34" charset="0"/>
              </a:rPr>
              <a:pPr>
                <a:defRPr/>
              </a:pPr>
              <a:t>69</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69FE275-B63B-46B7-B8B2-C855F93D1AB1}" type="slidenum">
              <a:rPr lang="es-ES" smtClean="0">
                <a:solidFill>
                  <a:prstClr val="black"/>
                </a:solidFill>
                <a:latin typeface="Calibri" pitchFamily="34" charset="0"/>
              </a:rPr>
              <a:pPr>
                <a:defRPr/>
              </a:pPr>
              <a:t>70</a:t>
            </a:fld>
            <a:endParaRPr 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EF85AEB-248C-4CE8-B408-68D48D813546}" type="slidenum">
              <a:rPr lang="es-ES" smtClean="0">
                <a:solidFill>
                  <a:prstClr val="black"/>
                </a:solidFill>
                <a:latin typeface="Calibri" pitchFamily="34" charset="0"/>
              </a:rPr>
              <a:pPr>
                <a:defRPr/>
              </a:pPr>
              <a:t>71</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241EAAD-B5AB-49B3-8338-4A3B8D4174AD}" type="slidenum">
              <a:rPr lang="es-ES" smtClean="0">
                <a:solidFill>
                  <a:prstClr val="black"/>
                </a:solidFill>
                <a:latin typeface="Calibri" pitchFamily="34" charset="0"/>
              </a:rPr>
              <a:pPr>
                <a:defRPr/>
              </a:pPr>
              <a:t>72</a:t>
            </a:fld>
            <a:endParaRPr 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062CE7E-CC1E-4543-9659-C20437FF7A76}" type="slidenum">
              <a:rPr lang="es-ES" smtClean="0">
                <a:solidFill>
                  <a:prstClr val="black"/>
                </a:solidFill>
                <a:latin typeface="Calibri" pitchFamily="34" charset="0"/>
              </a:rPr>
              <a:pPr>
                <a:defRPr/>
              </a:pPr>
              <a:t>73</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78E68ED-1B7E-4388-A2B4-A212EFF43599}" type="slidenum">
              <a:rPr lang="es-ES" smtClean="0">
                <a:solidFill>
                  <a:prstClr val="black"/>
                </a:solidFill>
                <a:latin typeface="Calibri" pitchFamily="34" charset="0"/>
              </a:rPr>
              <a:pPr>
                <a:defRPr/>
              </a:pPr>
              <a:t>74</a:t>
            </a:fld>
            <a:endParaRPr lang="es-ES" dirty="0">
              <a:solidFill>
                <a:prstClr val="black"/>
              </a:solidFill>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9AD3EC2-0C5C-46C7-912F-753A949E8079}" type="slidenum">
              <a:rPr lang="es-ES" smtClean="0">
                <a:solidFill>
                  <a:prstClr val="black"/>
                </a:solidFill>
                <a:latin typeface="Calibri" pitchFamily="34" charset="0"/>
              </a:rPr>
              <a:pPr>
                <a:defRPr/>
              </a:pPr>
              <a:t>75</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9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A8C997F-7B73-462C-9ABC-3051E26E4969}" type="slidenum">
              <a:rPr lang="es-ES" smtClean="0">
                <a:solidFill>
                  <a:prstClr val="black"/>
                </a:solidFill>
                <a:latin typeface="Calibri" pitchFamily="34" charset="0"/>
              </a:rPr>
              <a:pPr>
                <a:defRPr/>
              </a:pPr>
              <a:t>76</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0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1E16E50-09CA-4384-B66A-E483613D927D}" type="slidenum">
              <a:rPr lang="es-ES" smtClean="0">
                <a:solidFill>
                  <a:prstClr val="black"/>
                </a:solidFill>
                <a:latin typeface="Calibri" pitchFamily="34" charset="0"/>
              </a:rPr>
              <a:pPr>
                <a:defRPr/>
              </a:pPr>
              <a:t>77</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1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AA8A0B9-672F-47CE-8E74-30063BA04AAE}" type="slidenum">
              <a:rPr lang="es-ES" smtClean="0">
                <a:solidFill>
                  <a:prstClr val="black"/>
                </a:solidFill>
                <a:latin typeface="Calibri" pitchFamily="34" charset="0"/>
              </a:rPr>
              <a:pPr>
                <a:defRPr/>
              </a:pPr>
              <a:t>78</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2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5292215-2B32-490F-A2F6-271F1DF1E6C5}" type="slidenum">
              <a:rPr lang="es-ES" smtClean="0">
                <a:solidFill>
                  <a:prstClr val="black"/>
                </a:solidFill>
                <a:latin typeface="Calibri" pitchFamily="34" charset="0"/>
              </a:rPr>
              <a:pPr>
                <a:defRPr/>
              </a:pPr>
              <a:t>79</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4126D60-DADD-4D22-9D7E-FA74778C99BB}" type="slidenum">
              <a:rPr lang="es-ES" smtClean="0">
                <a:solidFill>
                  <a:prstClr val="black"/>
                </a:solidFill>
                <a:latin typeface="Calibri" pitchFamily="34" charset="0"/>
              </a:rPr>
              <a:pPr>
                <a:defRPr/>
              </a:pPr>
              <a:t>81</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43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134A7D4-56A4-4C54-8EF6-4D22EECB8689}" type="slidenum">
              <a:rPr lang="es-ES" smtClean="0">
                <a:solidFill>
                  <a:prstClr val="black"/>
                </a:solidFill>
                <a:latin typeface="Calibri" pitchFamily="34" charset="0"/>
              </a:rPr>
              <a:pPr>
                <a:defRPr/>
              </a:pPr>
              <a:t>83</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8E62D5F-3149-4AC4-8D97-553BCA54F785}" type="slidenum">
              <a:rPr lang="es-ES" smtClean="0">
                <a:solidFill>
                  <a:prstClr val="black"/>
                </a:solidFill>
                <a:latin typeface="Calibri" pitchFamily="34" charset="0"/>
              </a:rPr>
              <a:pPr>
                <a:defRPr/>
              </a:pPr>
              <a:t>84</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76A5B2B-8D8D-4517-AD3B-CCA8BF14A3CD}" type="slidenum">
              <a:rPr lang="es-ES" smtClean="0">
                <a:solidFill>
                  <a:prstClr val="black"/>
                </a:solidFill>
                <a:latin typeface="Calibri" pitchFamily="34" charset="0"/>
              </a:rPr>
              <a:pPr>
                <a:defRPr/>
              </a:pPr>
              <a:t>85</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73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D69F5C3-4947-478D-BDC7-19F2FE039DFB}" type="slidenum">
              <a:rPr lang="es-ES" smtClean="0">
                <a:solidFill>
                  <a:prstClr val="black"/>
                </a:solidFill>
                <a:latin typeface="Calibri" pitchFamily="34" charset="0"/>
              </a:rPr>
              <a:pPr>
                <a:defRPr/>
              </a:pPr>
              <a:t>86</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84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C282964-9386-4BE5-A999-D80DF8ED3A18}" type="slidenum">
              <a:rPr lang="es-ES" smtClean="0">
                <a:solidFill>
                  <a:prstClr val="black"/>
                </a:solidFill>
                <a:latin typeface="Calibri" pitchFamily="34" charset="0"/>
              </a:rPr>
              <a:pPr>
                <a:defRPr/>
              </a:pPr>
              <a:t>87</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3F48EE7-DC3E-47F8-BB21-2C0A205451FF}" type="slidenum">
              <a:rPr lang="es-ES" smtClean="0">
                <a:solidFill>
                  <a:prstClr val="black"/>
                </a:solidFill>
                <a:latin typeface="Calibri" pitchFamily="34" charset="0"/>
              </a:rPr>
              <a:pPr>
                <a:defRPr/>
              </a:pPr>
              <a:t>88</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04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B65A7E7-6DC6-447E-9E47-6F5FEE893EC1}" type="slidenum">
              <a:rPr lang="es-ES" smtClean="0">
                <a:solidFill>
                  <a:prstClr val="black"/>
                </a:solidFill>
                <a:latin typeface="Calibri" pitchFamily="34" charset="0"/>
              </a:rPr>
              <a:pPr>
                <a:defRPr/>
              </a:pPr>
              <a:t>91</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14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D6B41C6-3908-46CD-AE52-E06482C5B57A}" type="slidenum">
              <a:rPr lang="es-ES" smtClean="0">
                <a:solidFill>
                  <a:prstClr val="black"/>
                </a:solidFill>
                <a:latin typeface="Calibri" pitchFamily="34" charset="0"/>
              </a:rPr>
              <a:pPr>
                <a:defRPr/>
              </a:pPr>
              <a:t>92</a:t>
            </a:fld>
            <a:endParaRPr lang="es-ES" dirty="0">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25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DE5BE9E-235C-48BB-AE20-A39C9D19260E}" type="slidenum">
              <a:rPr lang="es-ES" smtClean="0">
                <a:solidFill>
                  <a:prstClr val="black"/>
                </a:solidFill>
                <a:latin typeface="Calibri" pitchFamily="34" charset="0"/>
              </a:rPr>
              <a:pPr>
                <a:defRPr/>
              </a:pPr>
              <a:t>93</a:t>
            </a:fld>
            <a:endParaRPr lang="es-ES" dirty="0">
              <a:solidFill>
                <a:prstClr val="black"/>
              </a:solidFill>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35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FBDE24B-ED24-4AD6-AB4B-D9E331BBEFAC}" type="slidenum">
              <a:rPr lang="es-ES" smtClean="0">
                <a:solidFill>
                  <a:prstClr val="black"/>
                </a:solidFill>
                <a:latin typeface="Calibri" pitchFamily="34" charset="0"/>
              </a:rPr>
              <a:pPr>
                <a:defRPr/>
              </a:pPr>
              <a:t>94</a:t>
            </a:fld>
            <a:endParaRPr 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CC2B2C0-DF00-4AC3-98C5-E013B85D84B4}" type="slidenum">
              <a:rPr lang="es-ES" smtClean="0">
                <a:solidFill>
                  <a:prstClr val="black"/>
                </a:solidFill>
                <a:latin typeface="Calibri" pitchFamily="34" charset="0"/>
              </a:rPr>
              <a:pPr>
                <a:defRPr/>
              </a:pPr>
              <a:t>95</a:t>
            </a:fld>
            <a:endParaRPr 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55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C01B6D0-92D4-4245-9C06-8A22E65EE6F3}" type="slidenum">
              <a:rPr lang="es-ES" smtClean="0">
                <a:solidFill>
                  <a:prstClr val="black"/>
                </a:solidFill>
                <a:latin typeface="Calibri" pitchFamily="34" charset="0"/>
              </a:rPr>
              <a:pPr>
                <a:defRPr/>
              </a:pPr>
              <a:t>96</a:t>
            </a:fld>
            <a:endParaRPr 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66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9621CA9-BF9B-446E-A1E7-0885BC6B4AC5}" type="slidenum">
              <a:rPr lang="es-ES" smtClean="0">
                <a:solidFill>
                  <a:prstClr val="black"/>
                </a:solidFill>
                <a:latin typeface="Calibri" pitchFamily="34" charset="0"/>
              </a:rPr>
              <a:pPr>
                <a:defRPr/>
              </a:pPr>
              <a:t>97</a:t>
            </a:fld>
            <a:endParaRPr lang="es-ES" dirty="0">
              <a:solidFill>
                <a:prstClr val="black"/>
              </a:solidFill>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76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C8E6837-35D9-42B8-92B6-5B28F66411A9}" type="slidenum">
              <a:rPr lang="es-ES" smtClean="0">
                <a:solidFill>
                  <a:prstClr val="black"/>
                </a:solidFill>
                <a:latin typeface="Calibri" pitchFamily="34" charset="0"/>
              </a:rPr>
              <a:pPr>
                <a:defRPr/>
              </a:pPr>
              <a:t>98</a:t>
            </a:fld>
            <a:endParaRPr lang="es-ES" dirty="0">
              <a:solidFill>
                <a:prstClr val="black"/>
              </a:solidFill>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86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B0A917F-623A-47BA-9666-7C65276258DD}" type="slidenum">
              <a:rPr lang="es-ES" smtClean="0">
                <a:solidFill>
                  <a:prstClr val="black"/>
                </a:solidFill>
                <a:latin typeface="Calibri" pitchFamily="34" charset="0"/>
              </a:rPr>
              <a:pPr>
                <a:defRPr/>
              </a:pPr>
              <a:t>99</a:t>
            </a:fld>
            <a:endParaRPr lang="es-ES" dirty="0">
              <a:solidFill>
                <a:prstClr val="black"/>
              </a:solidFill>
              <a:latin typeface="Calibri"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96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CCB4550-7976-44C4-A449-16EAAC693A97}" type="slidenum">
              <a:rPr lang="es-ES" smtClean="0">
                <a:solidFill>
                  <a:prstClr val="black"/>
                </a:solidFill>
                <a:latin typeface="Calibri" pitchFamily="34" charset="0"/>
              </a:rPr>
              <a:pPr>
                <a:defRPr/>
              </a:pPr>
              <a:t>100</a:t>
            </a:fld>
            <a:endParaRPr lang="es-ES" dirty="0">
              <a:solidFill>
                <a:prstClr val="black"/>
              </a:solidFill>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07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9F60D99-689C-4E3C-BFAF-6AF9C6F6386B}" type="slidenum">
              <a:rPr lang="es-ES" smtClean="0">
                <a:solidFill>
                  <a:prstClr val="black"/>
                </a:solidFill>
                <a:latin typeface="Calibri" pitchFamily="34" charset="0"/>
              </a:rPr>
              <a:pPr>
                <a:defRPr/>
              </a:pPr>
              <a:t>101</a:t>
            </a:fld>
            <a:endParaRPr lang="es-ES" dirty="0">
              <a:solidFill>
                <a:prstClr val="black"/>
              </a:solidFill>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17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76FF1B2-8AD0-4855-AABF-8B08E02D4B7D}" type="slidenum">
              <a:rPr lang="es-ES" smtClean="0">
                <a:solidFill>
                  <a:prstClr val="black"/>
                </a:solidFill>
                <a:latin typeface="Calibri" pitchFamily="34" charset="0"/>
              </a:rPr>
              <a:pPr>
                <a:defRPr/>
              </a:pPr>
              <a:t>102</a:t>
            </a:fld>
            <a:endParaRPr lang="es-ES" dirty="0">
              <a:solidFill>
                <a:prstClr val="black"/>
              </a:solidFill>
              <a:latin typeface="Calibri"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27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65EE9FA-978B-48C0-8D32-FDEA3C1ED78E}" type="slidenum">
              <a:rPr lang="es-ES" smtClean="0">
                <a:solidFill>
                  <a:prstClr val="black"/>
                </a:solidFill>
                <a:latin typeface="Calibri" pitchFamily="34" charset="0"/>
              </a:rPr>
              <a:pPr>
                <a:defRPr/>
              </a:pPr>
              <a:t>103</a:t>
            </a:fld>
            <a:endParaRPr lang="es-ES" dirty="0">
              <a:solidFill>
                <a:prstClr val="black"/>
              </a:solidFill>
              <a:latin typeface="Calibri"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37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7DDCC5A-9360-41A4-9AAC-F5D059505767}" type="slidenum">
              <a:rPr lang="es-ES" smtClean="0">
                <a:solidFill>
                  <a:prstClr val="black"/>
                </a:solidFill>
                <a:latin typeface="Calibri" pitchFamily="34" charset="0"/>
              </a:rPr>
              <a:pPr>
                <a:defRPr/>
              </a:pPr>
              <a:t>104</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9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2376264"/>
          </a:xfrm>
        </p:spPr>
        <p:txBody>
          <a:bodyPr>
            <a:noAutofit/>
          </a:bodyPr>
          <a:lstStyle/>
          <a:p>
            <a:r>
              <a:rPr lang="es-ES" sz="3200" dirty="0"/>
              <a:t>ESTADOS UNIDOS.-LA VUELTA AL MUNDO EN 885 JARDINES.-LONGWOOD GARDENS.-</a:t>
            </a:r>
          </a:p>
        </p:txBody>
      </p:sp>
      <p:sp>
        <p:nvSpPr>
          <p:cNvPr id="3" name="2 Subtítulo"/>
          <p:cNvSpPr>
            <a:spLocks noGrp="1"/>
          </p:cNvSpPr>
          <p:nvPr>
            <p:ph type="subTitle" idx="1"/>
          </p:nvPr>
        </p:nvSpPr>
        <p:spPr>
          <a:xfrm>
            <a:off x="2483768" y="5085184"/>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a:t>PENNSYLVANIA.-Longwood Gardens</a:t>
            </a:r>
          </a:p>
        </p:txBody>
      </p:sp>
      <p:sp>
        <p:nvSpPr>
          <p:cNvPr id="12291" name="2 Marcador de contenido"/>
          <p:cNvSpPr>
            <a:spLocks noGrp="1"/>
          </p:cNvSpPr>
          <p:nvPr>
            <p:ph sz="quarter" idx="1"/>
          </p:nvPr>
        </p:nvSpPr>
        <p:spPr/>
        <p:txBody>
          <a:bodyPr/>
          <a:lstStyle/>
          <a:p>
            <a:pPr eaLnBrk="1" hangingPunct="1"/>
            <a:r>
              <a:rPr lang="es-ES" altLang="es-ES" dirty="0"/>
              <a:t>El Jardín botánico de Longwood o </a:t>
            </a:r>
            <a:r>
              <a:rPr lang="es-ES" altLang="es-ES" b="1" dirty="0"/>
              <a:t>Longwood Gardens</a:t>
            </a:r>
            <a:r>
              <a:rPr lang="es-ES" altLang="es-ES" dirty="0"/>
              <a:t> es uno de los jardines botánicos más importantes de los Estados Unidos de América. </a:t>
            </a:r>
          </a:p>
          <a:p>
            <a:pPr eaLnBrk="1" hangingPunct="1"/>
            <a:r>
              <a:rPr lang="es-ES" altLang="es-ES" dirty="0"/>
              <a:t>Este jardín botánico tiene unos 4,2 km² de jardines, bosques, y prados en Kennett Square, Pennsylvania, en el </a:t>
            </a:r>
            <a:r>
              <a:rPr lang="es-ES" altLang="es-ES" i="1" dirty="0"/>
              <a:t>Valle de las Parras de Brandy</a:t>
            </a:r>
            <a:r>
              <a:rPr lang="es-ES" altLang="es-ES" dirty="0"/>
              <a:t> (Brandywine Valley). </a:t>
            </a:r>
          </a:p>
          <a:p>
            <a:pPr eaLnBrk="1" hangingPunct="1"/>
            <a:r>
              <a:rPr lang="es-ES" altLang="es-ES" dirty="0"/>
              <a:t>Es miembro del BGCI. Su código de identificación internacional es </a:t>
            </a:r>
            <a:r>
              <a:rPr lang="es-ES" altLang="es-ES" b="1" dirty="0"/>
              <a:t>KEN.</a:t>
            </a:r>
          </a:p>
          <a:p>
            <a:pPr eaLnBrk="1" hangingPunct="1"/>
            <a:r>
              <a:rPr lang="es-ES" altLang="es-ES" dirty="0"/>
              <a:t>Longwoods Gardens es de administración privada y se cobra una tarifa de entrada.</a:t>
            </a:r>
          </a:p>
        </p:txBody>
      </p:sp>
    </p:spTree>
    <p:extLst>
      <p:ext uri="{BB962C8B-B14F-4D97-AF65-F5344CB8AC3E}">
        <p14:creationId xmlns:p14="http://schemas.microsoft.com/office/powerpoint/2010/main" val="514056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468313" y="404813"/>
            <a:ext cx="7704087" cy="5761037"/>
          </a:xfrm>
        </p:spPr>
        <p:txBody>
          <a:bodyPr>
            <a:normAutofit/>
          </a:bodyPr>
          <a:lstStyle/>
          <a:p>
            <a:pPr marL="274320" indent="-274320" eaLnBrk="1" fontAlgn="auto" hangingPunct="1">
              <a:spcBef>
                <a:spcPts val="580"/>
              </a:spcBef>
              <a:spcAft>
                <a:spcPts val="0"/>
              </a:spcAft>
              <a:buFont typeface="Wingdings 2"/>
              <a:buChar char=""/>
              <a:defRPr/>
            </a:pPr>
            <a:r>
              <a:rPr lang="es-ES" dirty="0"/>
              <a:t>El Jardín botánico de Longwood fue creado por el industrial Pierre S. du Pont, (1870–1954) en 1906.</a:t>
            </a:r>
          </a:p>
          <a:p>
            <a:pPr marL="274320" indent="-274320" eaLnBrk="1" fontAlgn="auto" hangingPunct="1">
              <a:spcBef>
                <a:spcPts val="580"/>
              </a:spcBef>
              <a:spcAft>
                <a:spcPts val="0"/>
              </a:spcAft>
              <a:buFont typeface="Wingdings 2"/>
              <a:buChar char=""/>
              <a:defRPr/>
            </a:pPr>
            <a:r>
              <a:rPr lang="es-ES" dirty="0"/>
              <a:t>Ofrece 20 jardines al exterior y 20 jardines en interiores, con 16,000 m² de invernaderos con temperaturas controladas, conocidos como </a:t>
            </a:r>
            <a:r>
              <a:rPr lang="es-ES" i="1" dirty="0"/>
              <a:t>conservatories</a:t>
            </a:r>
            <a:r>
              <a:rPr lang="es-ES" dirty="0"/>
              <a:t>. </a:t>
            </a:r>
          </a:p>
          <a:p>
            <a:pPr marL="274320" indent="-274320" eaLnBrk="1" fontAlgn="auto" hangingPunct="1">
              <a:spcBef>
                <a:spcPts val="580"/>
              </a:spcBef>
              <a:spcAft>
                <a:spcPts val="0"/>
              </a:spcAft>
              <a:buFont typeface="Wingdings 2"/>
              <a:buChar char=""/>
              <a:defRPr/>
            </a:pPr>
            <a:r>
              <a:rPr lang="es-ES" dirty="0"/>
              <a:t>Aquí nos encontramos con 11,000 tipos diferentes de plantas agrupadas, con puntos de información explicativos y numerosas fuentes. Entre las familias de plantas representadas, destacan:</a:t>
            </a:r>
          </a:p>
          <a:p>
            <a:pPr marL="274320" indent="-274320" eaLnBrk="1" fontAlgn="auto" hangingPunct="1">
              <a:spcBef>
                <a:spcPts val="580"/>
              </a:spcBef>
              <a:spcAft>
                <a:spcPts val="0"/>
              </a:spcAft>
              <a:buFont typeface="Wingdings 2"/>
              <a:buChar char=""/>
              <a:defRPr/>
            </a:pPr>
            <a:r>
              <a:rPr lang="es-ES" dirty="0"/>
              <a:t>Bromeliaceae, con 219 taxones,</a:t>
            </a:r>
          </a:p>
          <a:p>
            <a:pPr marL="274320" indent="-274320" eaLnBrk="1" fontAlgn="auto" hangingPunct="1">
              <a:spcBef>
                <a:spcPts val="580"/>
              </a:spcBef>
              <a:spcAft>
                <a:spcPts val="0"/>
              </a:spcAft>
              <a:buFont typeface="Wingdings 2"/>
              <a:buChar char=""/>
              <a:defRPr/>
            </a:pPr>
            <a:r>
              <a:rPr lang="es-ES" dirty="0"/>
              <a:t>Cactácea, con 282 taxones,</a:t>
            </a:r>
          </a:p>
          <a:p>
            <a:pPr marL="274320" indent="-274320" eaLnBrk="1" fontAlgn="auto" hangingPunct="1">
              <a:spcBef>
                <a:spcPts val="580"/>
              </a:spcBef>
              <a:spcAft>
                <a:spcPts val="0"/>
              </a:spcAft>
              <a:buFont typeface="Wingdings 2"/>
              <a:buChar char=""/>
              <a:defRPr/>
            </a:pPr>
            <a:r>
              <a:rPr lang="es-ES" dirty="0"/>
              <a:t>Crasulácea  con 141 taxones,</a:t>
            </a:r>
          </a:p>
          <a:p>
            <a:pPr marL="274320" indent="-274320" eaLnBrk="1" fontAlgn="auto" hangingPunct="1">
              <a:spcBef>
                <a:spcPts val="580"/>
              </a:spcBef>
              <a:spcAft>
                <a:spcPts val="0"/>
              </a:spcAft>
              <a:buFont typeface="Wingdings 2"/>
              <a:buChar char=""/>
              <a:defRPr/>
            </a:pPr>
            <a:r>
              <a:rPr lang="es-ES" dirty="0"/>
              <a:t>Cicadácea, con 23 taxones,</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526811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827088" y="333375"/>
            <a:ext cx="7273304" cy="5975350"/>
          </a:xfrm>
        </p:spPr>
        <p:txBody>
          <a:bodyPr/>
          <a:lstStyle/>
          <a:p>
            <a:pPr eaLnBrk="1" hangingPunct="1"/>
            <a:r>
              <a:rPr lang="es-ES" altLang="es-ES" dirty="0"/>
              <a:t>Los géneros más ampliamente representados:</a:t>
            </a:r>
          </a:p>
          <a:p>
            <a:pPr eaLnBrk="1" hangingPunct="1"/>
            <a:r>
              <a:rPr lang="es-ES" altLang="es-ES" dirty="0"/>
              <a:t>Abies, con 30 taxones,</a:t>
            </a:r>
          </a:p>
          <a:p>
            <a:pPr eaLnBrk="1" hangingPunct="1"/>
            <a:r>
              <a:rPr lang="es-ES" altLang="es-ES" dirty="0"/>
              <a:t>Acacia, con 25 taxones,</a:t>
            </a:r>
          </a:p>
          <a:p>
            <a:pPr eaLnBrk="1" hangingPunct="1"/>
            <a:r>
              <a:rPr lang="es-ES" altLang="es-ES" dirty="0"/>
              <a:t>Acer, 74 taxones,</a:t>
            </a:r>
          </a:p>
          <a:p>
            <a:pPr eaLnBrk="1" hangingPunct="1"/>
            <a:r>
              <a:rPr lang="es-ES" altLang="es-ES" dirty="0"/>
              <a:t>Anthurium, con 35 taxones,</a:t>
            </a:r>
          </a:p>
          <a:p>
            <a:pPr eaLnBrk="1" hangingPunct="1"/>
            <a:r>
              <a:rPr lang="es-ES" altLang="es-ES" dirty="0"/>
              <a:t>Buxus, con 46 taxones,</a:t>
            </a:r>
          </a:p>
          <a:p>
            <a:pPr eaLnBrk="1" hangingPunct="1"/>
            <a:r>
              <a:rPr lang="es-ES" altLang="es-ES" dirty="0"/>
              <a:t>Camellia cvs, con 134 taxones,</a:t>
            </a:r>
          </a:p>
          <a:p>
            <a:pPr eaLnBrk="1" hangingPunct="1"/>
            <a:r>
              <a:rPr lang="es-ES" altLang="es-ES" dirty="0"/>
              <a:t>Chamaecyparis, con 60 taxones,</a:t>
            </a:r>
          </a:p>
          <a:p>
            <a:pPr eaLnBrk="1" hangingPunct="1"/>
            <a:r>
              <a:rPr lang="es-ES" altLang="es-ES" dirty="0"/>
              <a:t>Euphorbia, con 49 taxones</a:t>
            </a:r>
          </a:p>
          <a:p>
            <a:pPr eaLnBrk="1" hangingPunct="1"/>
            <a:r>
              <a:rPr lang="es-ES" altLang="es-ES" dirty="0"/>
              <a:t>En este jardín botánico desarrolla un extenso programa educativo, en el que se incluyen estudios de Horticultura e intercambios educativos. </a:t>
            </a:r>
          </a:p>
          <a:p>
            <a:pPr eaLnBrk="1" hangingPunct="1"/>
            <a:endParaRPr lang="es-ES" altLang="es-ES" dirty="0"/>
          </a:p>
        </p:txBody>
      </p:sp>
    </p:spTree>
    <p:extLst>
      <p:ext uri="{BB962C8B-B14F-4D97-AF65-F5344CB8AC3E}">
        <p14:creationId xmlns:p14="http://schemas.microsoft.com/office/powerpoint/2010/main" val="2408326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914400" y="908050"/>
            <a:ext cx="7185992" cy="5111750"/>
          </a:xfrm>
        </p:spPr>
        <p:txBody>
          <a:bodyPr/>
          <a:lstStyle/>
          <a:p>
            <a:pPr eaLnBrk="1" hangingPunct="1"/>
            <a:r>
              <a:rPr lang="es-ES" altLang="es-ES" dirty="0"/>
              <a:t>Lo que hoy es Jardines de Longwood se compró a William Penn en 1700 por un hombre llamado George Quaker Peirce (1.646-1.734). </a:t>
            </a:r>
            <a:endParaRPr lang="es-ES" altLang="es-ES" baseline="30000" dirty="0"/>
          </a:p>
          <a:p>
            <a:pPr eaLnBrk="1" hangingPunct="1"/>
            <a:r>
              <a:rPr lang="es-ES" altLang="es-ES" dirty="0"/>
              <a:t> A pesar de que comenzó como una granja de trabajo, en 1798, dos hermanos gemelos Josué y Samuel Peirce plantó los primeros ejemplares de un jardín botánico , originalmente llamado Parque de Peirce y se ha abierto al público de manera casi continua desde entonces.</a:t>
            </a:r>
          </a:p>
          <a:p>
            <a:pPr eaLnBrk="1" hangingPunct="1"/>
            <a:r>
              <a:rPr lang="es-ES" altLang="es-ES" dirty="0"/>
              <a:t> En 1850 se había acumulado una de las mejores colecciones de árboles en el país.  </a:t>
            </a:r>
          </a:p>
        </p:txBody>
      </p:sp>
    </p:spTree>
    <p:extLst>
      <p:ext uri="{BB962C8B-B14F-4D97-AF65-F5344CB8AC3E}">
        <p14:creationId xmlns:p14="http://schemas.microsoft.com/office/powerpoint/2010/main" val="2229785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476250"/>
            <a:ext cx="7113984" cy="5543550"/>
          </a:xfrm>
        </p:spPr>
        <p:txBody>
          <a:bodyPr/>
          <a:lstStyle/>
          <a:p>
            <a:pPr eaLnBrk="1" hangingPunct="1"/>
            <a:r>
              <a:rPr lang="es-ES" altLang="es-ES" dirty="0"/>
              <a:t>El industrial Pierre S. du Pont (1870-1954) compró la propiedad de la familia de Peirce en 1906 para salvar al arboretum de ser vendidos para obtener madera. </a:t>
            </a:r>
          </a:p>
          <a:p>
            <a:pPr eaLnBrk="1" hangingPunct="1"/>
            <a:r>
              <a:rPr lang="es-ES" altLang="es-ES" dirty="0"/>
              <a:t>Se convirtió en su finca privada, y desde 1906 hasta la década de 1930, du Pont amplio la propiedad.</a:t>
            </a:r>
          </a:p>
          <a:p>
            <a:pPr eaLnBrk="1" hangingPunct="1"/>
            <a:r>
              <a:rPr lang="es-ES" altLang="es-ES" dirty="0"/>
              <a:t>Un viajero del mundo desde una edad temprana, Du Pont se inspiró en añadir características al jardín después de asistir a las ferias del mundo, las adiciones más notables son el conservatorio masivo, con un enorme órgano de tubos , y el amplio sistema de fuentes.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16330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914400" y="404813"/>
            <a:ext cx="7185992" cy="5903912"/>
          </a:xfrm>
        </p:spPr>
        <p:txBody>
          <a:bodyPr/>
          <a:lstStyle/>
          <a:p>
            <a:pPr eaLnBrk="1" hangingPunct="1"/>
            <a:r>
              <a:rPr lang="es-ES" altLang="es-ES" dirty="0"/>
              <a:t>Tras la finalización de las fuentes, du Pont comenzó a planificar la vida sostenida de los jardines de Longwood después de su muerte. </a:t>
            </a:r>
          </a:p>
          <a:p>
            <a:pPr eaLnBrk="1" hangingPunct="1"/>
            <a:r>
              <a:rPr lang="es-ES" altLang="es-ES" dirty="0"/>
              <a:t>De acuerdo a su voluntad, presentada en Delaware y 21 de marzo de 1946, fundó Longwood Foundation Inc. y dejó la mayor parte de su patrimonio "para el mantenimiento y mejora de los jardines." </a:t>
            </a:r>
          </a:p>
          <a:p>
            <a:pPr eaLnBrk="1" hangingPunct="1"/>
            <a:r>
              <a:rPr lang="es-ES" altLang="es-ES" dirty="0"/>
              <a:t>A su muerte inesperada du Pont de 05 de abril 1954 , Henry B. du Pont, presidente de la Fundación Longwood, anunció: "No habrá ningún cambio en nuestra política de larga data de la apertura de los jardines y el invernadero al público todos los días de la semana." </a:t>
            </a:r>
          </a:p>
          <a:p>
            <a:pPr eaLnBrk="1" hangingPunct="1"/>
            <a:endParaRPr lang="es-ES" altLang="es-ES" dirty="0"/>
          </a:p>
          <a:p>
            <a:pPr eaLnBrk="1" hangingPunct="1"/>
            <a:endParaRPr lang="es-ES" altLang="es-ES" baseline="30000" dirty="0"/>
          </a:p>
        </p:txBody>
      </p:sp>
    </p:spTree>
    <p:extLst>
      <p:ext uri="{BB962C8B-B14F-4D97-AF65-F5344CB8AC3E}">
        <p14:creationId xmlns:p14="http://schemas.microsoft.com/office/powerpoint/2010/main" val="4057117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914400" y="765175"/>
            <a:ext cx="7041976" cy="5254625"/>
          </a:xfrm>
        </p:spPr>
        <p:txBody>
          <a:bodyPr/>
          <a:lstStyle/>
          <a:p>
            <a:pPr eaLnBrk="1" hangingPunct="1"/>
            <a:r>
              <a:rPr lang="es-ES" altLang="es-ES" dirty="0"/>
              <a:t>Hoy en día  más de las 1077 hectáreas los  jardines de Longwood se componen de 20 jardines al aire libre y 20 jardines interiores dentro de 18.200 m² de invernaderos, conocida como los invernaderos. </a:t>
            </a:r>
            <a:endParaRPr lang="es-ES" altLang="es-ES" baseline="30000" dirty="0"/>
          </a:p>
          <a:p>
            <a:pPr eaLnBrk="1" hangingPunct="1"/>
            <a:r>
              <a:rPr lang="es-ES" altLang="es-ES" dirty="0"/>
              <a:t> Contiene 11.000 tipos diferentes de plantas y árboles , así como las fuentes. </a:t>
            </a:r>
          </a:p>
          <a:p>
            <a:pPr eaLnBrk="1" hangingPunct="1"/>
            <a:r>
              <a:rPr lang="es-ES" altLang="es-ES" dirty="0"/>
              <a:t>Los jardines también tiene amplios programas educativos que incluyen una matrícula gratuita de dos años de la escuela de la horticultura profesional , un programa de postgrado, pasantías y extensa.</a:t>
            </a:r>
          </a:p>
          <a:p>
            <a:pPr eaLnBrk="1" hangingPunct="1"/>
            <a:endParaRPr lang="es-ES" altLang="es-ES" dirty="0"/>
          </a:p>
        </p:txBody>
      </p:sp>
    </p:spTree>
    <p:extLst>
      <p:ext uri="{BB962C8B-B14F-4D97-AF65-F5344CB8AC3E}">
        <p14:creationId xmlns:p14="http://schemas.microsoft.com/office/powerpoint/2010/main" val="2121211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Marcador de contenido"/>
          <p:cNvSpPr>
            <a:spLocks noGrp="1"/>
          </p:cNvSpPr>
          <p:nvPr>
            <p:ph sz="quarter" idx="1"/>
          </p:nvPr>
        </p:nvSpPr>
        <p:spPr>
          <a:xfrm>
            <a:off x="914400" y="549275"/>
            <a:ext cx="7041976" cy="5470525"/>
          </a:xfrm>
        </p:spPr>
        <p:txBody>
          <a:bodyPr/>
          <a:lstStyle/>
          <a:p>
            <a:pPr eaLnBrk="1" hangingPunct="1"/>
            <a:r>
              <a:rPr lang="es-ES" altLang="es-ES" dirty="0"/>
              <a:t>Alberga 800 eventos  hortícolas y eventos de artes escénicas de cada año, desde exposiciones de flores, demostraciones de jardinería, cursos y programas para niños a conciertos, recitales de órgano y el carillón, el teatro musical, muestra una fuente, y los fuegos artificiales. </a:t>
            </a:r>
          </a:p>
          <a:p>
            <a:pPr eaLnBrk="1" hangingPunct="1"/>
            <a:r>
              <a:rPr lang="es-ES" altLang="es-ES" dirty="0"/>
              <a:t>También alberga una amplia exhibición de luces en Navidad   durante la temporada de vacaciones.</a:t>
            </a:r>
          </a:p>
          <a:p>
            <a:pPr eaLnBrk="1" hangingPunct="1"/>
            <a:r>
              <a:rPr lang="es-ES" altLang="es-ES" dirty="0"/>
              <a:t>Conservatorio de Longwood es una de las estructuras más grandes del mundo de efecto invernadero.</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791701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914400" y="692150"/>
            <a:ext cx="7113984" cy="5327650"/>
          </a:xfrm>
        </p:spPr>
        <p:txBody>
          <a:bodyPr/>
          <a:lstStyle/>
          <a:p>
            <a:pPr eaLnBrk="1" hangingPunct="1"/>
            <a:r>
              <a:rPr lang="es-ES" altLang="es-ES" dirty="0"/>
              <a:t> El conservatorio es el único hogar de 5.500 especies de plantas. </a:t>
            </a:r>
          </a:p>
          <a:p>
            <a:pPr eaLnBrk="1" hangingPunct="1"/>
            <a:r>
              <a:rPr lang="es-ES" altLang="es-ES" dirty="0"/>
              <a:t> Una exploración de los 20 jardines de interior que abarca una milla y media que dura una hora y media. </a:t>
            </a:r>
          </a:p>
          <a:p>
            <a:pPr eaLnBrk="1" hangingPunct="1"/>
            <a:r>
              <a:rPr lang="es-ES" altLang="es-ES" dirty="0"/>
              <a:t>Jardines del conservatorio, cada uno con su propia muestra exquisita de las plantas, incluyen el invernadero, Jardín de Plata, el Pasaje de Acacia, orquideario, jardín con cascada, Casa de las Palmeras, Jardín Mediterráneo, Terraza Tropical y Jardin pantalla de agua al aire libre .</a:t>
            </a:r>
          </a:p>
        </p:txBody>
      </p:sp>
    </p:spTree>
    <p:extLst>
      <p:ext uri="{BB962C8B-B14F-4D97-AF65-F5344CB8AC3E}">
        <p14:creationId xmlns:p14="http://schemas.microsoft.com/office/powerpoint/2010/main" val="60317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914400" y="476250"/>
            <a:ext cx="7113984" cy="5543550"/>
          </a:xfrm>
        </p:spPr>
        <p:txBody>
          <a:bodyPr/>
          <a:lstStyle/>
          <a:p>
            <a:pPr eaLnBrk="1" hangingPunct="1"/>
            <a:r>
              <a:rPr lang="es-ES" altLang="es-ES" dirty="0"/>
              <a:t>Desde su fecha de construcción original en 1919, ha sufrido ampliaciones y renovaciones. </a:t>
            </a:r>
            <a:endParaRPr lang="es-ES" altLang="es-ES" baseline="30000" dirty="0"/>
          </a:p>
          <a:p>
            <a:pPr eaLnBrk="1" hangingPunct="1"/>
            <a:r>
              <a:rPr lang="es-ES" altLang="es-ES" dirty="0"/>
              <a:t>En enero de 2003, el Conservatorio de Oriente estaba cerrado por un proyecto de renovación, con la previsión de su reapertura al público el 29 de octubre de 2005.</a:t>
            </a:r>
          </a:p>
          <a:p>
            <a:pPr eaLnBrk="1" hangingPunct="1"/>
            <a:endParaRPr lang="es-ES" altLang="es-ES" dirty="0"/>
          </a:p>
        </p:txBody>
      </p:sp>
    </p:spTree>
    <p:extLst>
      <p:ext uri="{BB962C8B-B14F-4D97-AF65-F5344CB8AC3E}">
        <p14:creationId xmlns:p14="http://schemas.microsoft.com/office/powerpoint/2010/main" val="1961717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Pennsilvania.-Longwood Garden.-Christm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2184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Pennsilvania.-Longwood Gardens.-.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1325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Pennsilvania.-Longwood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2856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Fountain en Longwood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1223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Longwood.-2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5202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Longwood.-5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92898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Longwood.-5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1112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Longwood Gardens.-7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7443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Longwood.-3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5861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Longwood.-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9380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Pennsilvania.-Longwood Gardens.-w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1257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Pennsilvania.-Longwood Gardens.-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612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Pennsilvania.-Longwood Gardens.-w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817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5515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Pennsilvania.-Longwood_Gardens_Fountain_Garden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6793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Pennsilvania.-Longwood_Gardens_Fountain_Garden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167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Pennsilvania.-Longwood-Salem-Nashville-4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29535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2 Imagen" descr="Longwood.-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9264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Longwood.-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98714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Longwood.-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51187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Longwood.-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3529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Longwood.-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9111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Longwood.-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68200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Longwood.-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9719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Longwood.-2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96894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Longwood.-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30647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Longwood.-2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44917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Longwood.-2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7618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Longwood.-3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24091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Longwood.-3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48439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Longwood.-3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78765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2 Imagen" descr="Longwood.-3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83871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Longwood.-3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5709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Longwood.-4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59525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Longwood.-4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331450" cy="774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49790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Longwood.-4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35789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Longwood.-4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05840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Longwood.-4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5945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Longwood.-4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57450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Longwood.-4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4908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Longwood.-4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3183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Longwood.-5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34528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Longwood.-5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48890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Longwood.-5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96525" cy="772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99199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Longwood.-5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96525" cy="772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0157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Longwood.-5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96525" cy="772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18430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Longwood.-5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404475" cy="780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81056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Longwood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9039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Longwood Gardens.-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43023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Longwood Gardens.-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35041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Longwood Gardens.-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91192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Longwood.-4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2195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Longwood.-3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35834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Longwood.-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99575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Longwood.-3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37703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Longwood.-3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01639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Longwood.-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8196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Longwood.-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92183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Longwood.-4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69888"/>
            <a:ext cx="9144000" cy="648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85230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2 Imagen" descr="Longwood.-5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73377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Longwood.-6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05149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Longwood Gardens.-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84306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Longwood Gardens.-2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83597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Longwood.-6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77548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Longwood Garden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14563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Longwood Gardens.-3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9695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Longwood Gardens.-4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56478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2 Imagen" descr="Longwood Gardens.-5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36244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Longwood Gardens.-6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71523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Longwood.-6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91285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Longwood Gardens.-Chistm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03311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Longwood gardens.-ñ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99650" cy="72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259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Longwood Gardens.-s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98788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Longwood Gardens.-s2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94994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Longwood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76638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Longwood Garden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29096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Longwood Gardens.-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09944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Longwood Gardens.-p.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082643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Longwoold.-Mums.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02437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Longwood Gardens.-s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02146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Longwood Gardens.-s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30748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Longwood Gardens.-p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74605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Longwood Gardens.-p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77196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Longwood Gardens.-s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252999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Pennsilvania.-longwood Gardens.-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61187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Pennsilvania.-Longwood Gardens.-w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6048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Longwood Gardens.-s2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55469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Longwood Gardens.-s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350024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Longwood_gardens_conservat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652334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Longwood Gardens.-s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62413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Longwood.-2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901403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ennsilvania.-Longwood Gardens.-w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907266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ennsilvania.-longwood-apri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141307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ennsylvania.-Longwood gardens.-lilytopia-towe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39" name="2 Imagen" descr="Pennsilvania.-Longwood Gardens.-w1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18109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TotalTime>
  <Words>986</Words>
  <Application>Microsoft Office PowerPoint</Application>
  <PresentationFormat>Presentación en pantalla (4:3)</PresentationFormat>
  <Paragraphs>135</Paragraphs>
  <Slides>104</Slides>
  <Notes>85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104</vt:i4>
      </vt:variant>
    </vt:vector>
  </HeadingPairs>
  <TitlesOfParts>
    <vt:vector size="109" baseType="lpstr">
      <vt:lpstr>Calibri</vt:lpstr>
      <vt:lpstr>Century Schoolbook</vt:lpstr>
      <vt:lpstr>Wingdings</vt:lpstr>
      <vt:lpstr>Wingdings 2</vt:lpstr>
      <vt:lpstr>Default Theme</vt:lpstr>
      <vt:lpstr>ESTADOS UNIDOS.-LA VUELTA AL MUNDO EN 885 JARDINES.-LONGWOOD GARDENS.-</vt:lpstr>
      <vt:lpstr>PENNSYLVANIA.-Longwood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2013-09-12T16:18:33Z</dcterms:created>
  <dcterms:modified xsi:type="dcterms:W3CDTF">2018-03-05T15:11:34Z</dcterms:modified>
</cp:coreProperties>
</file>