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00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notesMaster" Target="notesMasters/notes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354349-CB8A-4B51-9632-53C90849BCE3}"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1AA0AC-CCAE-4A93-9C90-A99B28AE11A3}" type="slidenum">
              <a:rPr lang="es-ES" smtClean="0"/>
              <a:t>‹Nº›</a:t>
            </a:fld>
            <a:endParaRPr lang="es-ES" dirty="0"/>
          </a:p>
        </p:txBody>
      </p:sp>
    </p:spTree>
    <p:extLst>
      <p:ext uri="{BB962C8B-B14F-4D97-AF65-F5344CB8AC3E}">
        <p14:creationId xmlns:p14="http://schemas.microsoft.com/office/powerpoint/2010/main" val="1344035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08CC06-72DC-44A7-8E8F-E0EE22C9E1A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9A5F5A-8767-4F5E-8A70-3356351C5C9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839660-466C-4B33-BD1E-5622659E6D7B}"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8A8274-4527-43BC-81ED-2ECE1E88048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Park.-Grant Park</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E36BCB-2EB7-4A37-97D4-5754D7E1182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737B2B-C8AC-452F-AE7C-3EE47A82920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66F14B-F335-4388-AFD4-9CFD8FEA155A}"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Park.-Pabellos Pritzker</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85B578-DADD-4448-9A13-2C0E6FA7B39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9259B1-C239-4DDA-BA96-B5083BAB157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8EE4C9-0B46-499B-831F-B66C907CBEBF}"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71CE88-12DF-4459-99AD-605E37E481D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388925-20F6-4DFB-9D48-82ADB8419260}"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50DEDD-4C91-4F6A-BD48-FCEC89B6B135}"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9D61CB-534D-46BB-ADDE-C31A7FD17D94}"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A34418-34B9-4124-9556-4E6032EE51F4}"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40C896-215B-4E4E-85D1-375F144A1BD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Park.-Cloud Gate</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96F6D3-498D-4204-90D5-14857DFCB67C}"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Cloud  Gate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90441E-BF7D-49A8-B6F7-470736039400}"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E4B5C6-2B5E-463C-BB8C-ABEBD73E53D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E94626-35E1-4A53-B6E3-7E00BA619A03}"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540D91-3D2D-4E0A-B001-F5431E665FEE}"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1A8A58-5B34-4628-BF51-33868A886B5E}"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Cloud Gate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F3286C-B970-4870-93F4-10B4851527A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Cloud Gate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A4713C-8EE6-4D1D-A07F-61236751830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Park.-The Bean</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578B61-093F-41CE-B643-BA37F236A754}"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Park.-Crown Fountain</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FCF5F8-5FD7-4F54-91A3-BE5DC9110D3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Park.-Crown Fountains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E4E19C-324A-47E8-B2AA-9CAACEFB236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Park.-Crown Fountains</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021B5D-CF6C-41CB-8722-FCEB67C4319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Park.-Crown Fountain</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5C1689-F866-4490-9EC1-B965B93C4340}"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BB4CBE-D9A6-4439-ACB6-817ADBCF80F9}"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57D830-34AF-4E45-9787-3F9E23C7641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F18763-C19C-478D-9081-0F9268ECD07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94EA95-7A15-44D7-87C8-49CDC1D61B0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D66D5-1B5E-443F-B3D5-623FC525B6A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DB7757-B3EA-4F49-B565-6AE2E32292F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0F4261-E8D1-4857-8DC3-1D74A8D3A45C}"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D2F3EF-0DE9-4CAB-9D27-A8CC3EADAB12}"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Milenium Park.-Crown Fountain.-Drenaje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97EFA4-B02F-4553-861C-0E01952CD3FB}"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Park.-Crown Fountain</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3DD218-D916-459A-9E81-B02CF3FBD957}"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6EA89C-7216-4455-9019-D12BBCCA6BE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BB5DB4-7BE9-4882-8921-B7CD4C81A49E}"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DA2463-420F-4D41-8CCE-094675001CB9}"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8ADF20-5582-4950-ABC9-0D121FE601B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85346D-55B0-4838-A2B5-D621BECD5A7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88B42A-FCDE-43D3-B5E7-C085A681A5E1}"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681D4F-AE99-40CE-896C-93679DFD74A9}"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085415-35D8-49BD-A1F2-A8B634E82491}"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775182-F6B3-4907-84FB-41C7970C3144}"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FBCE3A-FCA4-47C2-B532-1FE8B5433ABC}"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93C1BD-1763-4BE0-8229-D771E2E30DE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C24EF7-B20E-4BA2-96F7-581E3495EF56}"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4FD67E-C714-4FD7-8B4D-1D0B869DD116}"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7BA580-DC8D-4DA3-A78C-122A40A2705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AB8D38-0916-4C21-B7FF-A1A82A4FD47C}"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E06063-628E-42A6-871E-23B213F9851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7AC178-2097-4D55-AF8E-8E2566254F3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E9C170-6055-4582-B683-20CF48333347}"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41B25B-ED18-49FA-967E-016F8104FCB8}"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Milenium Park.-Lurie Garden</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DA68AA-8D94-403E-A452-DF26CC70668F}"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149551-DD27-49FD-81C7-9F6351A61F03}"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72F7B4-A9C3-4F12-A357-5DF1F9D8877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E74AC5-5432-4618-A12C-2A858C6E82FE}"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Milleniuim Park.-Lurie Garden</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84EDA9-350F-4233-9C3D-6D9209A96EFD}"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Park.-Lurie Garden</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2F937E-D628-448E-AA9E-7DEA5FD4909D}"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Park.-Pedestrian Bridge</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6C2B01-6E5E-4CA4-9013-BDCDCA31B09C}"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Park.-Pedestrian Bridge</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239528-9D86-44CF-B249-341CECBE9F9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Park.-Pedestrian Bridge</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BA97EA-FEB8-4950-882E-1021969448C4}"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Milenium Park.-Pedestrian Bridge</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1C5532-ECE6-4604-9900-7F7E41109A0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A2C188-C27D-4FA9-B4AB-E106DA29CFFA}"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Milenium Park.-Ice Ring</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0F5721-909B-4E48-8BDC-06DD06646F3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Milenium Park.-Plaza de Wrigley</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C4449E-D0C7-474F-A82F-DFA9BEA462F1}"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Park.-Plaza de Wrigley</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AEACB8-D010-4367-8EAC-98A05777B12F}"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 .-Plaza de Weigley</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15111C-1784-40FA-BB21-C947BB5AAF84}"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Park.-Exelon Pavilion</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9C65FD-AB50-4621-B5C8-A45C81153E58}"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2DF026-3563-46AA-A226-7538D3806205}"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Park.-McDonalds Center</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920778-8826-4ADD-B025-E11C3CB2C3E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Park.-McDonald´s Center</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E6058C-D6CF-4526-95C5-C228F7AF2D7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Park.-Chase Promenade</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30324C-ACC7-44F6-B70E-81A2875AC631}"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Park.-Galerias Boeing</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D9256B-F534-4EB6-8B0E-C39CF89C45C7}"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DDB53B-8F5F-4E67-BF6D-CDFD76FCF137}"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Park.-Pabellon de proyectos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488835-5DC8-480D-AE6D-B3B979BBF3B1}"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Park.-Pabellon de proyectos</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9F0132-9EBA-47E8-B119-318B45C8F364}"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Park.-Zara Hadid Pabellon</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5E43B8-0AED-466A-8351-0B725F2CEF02}"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7C9286-E662-4C16-B4A9-9C1047756055}"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0F7B2F-D1EA-45B1-B5FA-AAAEA4FFFCA3}"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BD891D-47D6-4B88-B933-0501BCC8D000}"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77A386-3808-40FD-9C74-EB7527368EC5}"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88541D-150B-4C50-B553-2454532B6365}"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F3CAE7-C3B7-4797-9C33-5AD2A646D857}" type="slidenum">
              <a:rPr lang="es-ES">
                <a:solidFill>
                  <a:prstClr val="black"/>
                </a:solidFill>
              </a:rPr>
              <a:pPr>
                <a:defRPr/>
              </a:pPr>
              <a:t>147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translate.googleusercontent.com/translate_c?hl=es&amp;sl=en&amp;u=http://en.wikipedia.org/wiki/Rooftop_garden&amp;prev=/search?q%3DMillenium%2BPark%2BChicago%26hl%3Des%26sa%3DG&amp;rurl=translate.google.es&amp;usg=ALkJrhgUZB25aiPvRkHPfxZKoMDMLUMNwQ"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hyperlink" Target="http://translate.googleusercontent.com/translate_c?hl=es&amp;sl=en&amp;u=http://en.wikipedia.org/wiki/Millennium_Park&amp;prev=/search?q%3DMillenium%2BPark%2BChicago%26hl%3Des%26sa%3DG&amp;rurl=translate.google.es&amp;usg=ALkJrhhKqtcvylxJN_Xl8kJnCDuKYWI1DA#cite_note-A.26ALG-43"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052736"/>
            <a:ext cx="6172200" cy="2952328"/>
          </a:xfrm>
        </p:spPr>
        <p:txBody>
          <a:bodyPr>
            <a:normAutofit fontScale="90000"/>
          </a:bodyPr>
          <a:lstStyle/>
          <a:p>
            <a:r>
              <a:rPr lang="es-ES" sz="3600" dirty="0"/>
              <a:t>ESTADOS UNIDOS.-LA VUELTA AL MUNDO EN 385 JARDINES.</a:t>
            </a:r>
            <a:br>
              <a:rPr lang="es-ES" sz="3600" dirty="0"/>
            </a:br>
            <a:r>
              <a:rPr lang="es-ES" sz="3100" dirty="0"/>
              <a:t>MILLENIUM PARK.-CHICAGO</a:t>
            </a:r>
            <a:br>
              <a:rPr lang="es-ES" dirty="0"/>
            </a:br>
            <a:endParaRPr lang="es-ES" dirty="0"/>
          </a:p>
        </p:txBody>
      </p:sp>
      <p:sp>
        <p:nvSpPr>
          <p:cNvPr id="3" name="2 Subtítulo"/>
          <p:cNvSpPr>
            <a:spLocks noGrp="1"/>
          </p:cNvSpPr>
          <p:nvPr>
            <p:ph type="subTitle" idx="1"/>
          </p:nvPr>
        </p:nvSpPr>
        <p:spPr>
          <a:xfrm>
            <a:off x="2411760" y="5115272"/>
            <a:ext cx="4608512" cy="1371600"/>
          </a:xfrm>
        </p:spPr>
        <p:txBody>
          <a:bodyPr/>
          <a:lstStyle/>
          <a:p>
            <a:r>
              <a:rPr lang="es-ES" dirty="0"/>
              <a:t>Selección de textos y fotografías por</a:t>
            </a:r>
          </a:p>
          <a:p>
            <a:r>
              <a:rPr lang="es-ES" sz="2800" dirty="0"/>
              <a:t>JOSE ELIAS BONELLS</a:t>
            </a:r>
          </a:p>
          <a:p>
            <a:endParaRPr lang="es-ES" sz="2800" dirty="0"/>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Millenium Park</a:t>
            </a:r>
          </a:p>
        </p:txBody>
      </p:sp>
      <p:sp>
        <p:nvSpPr>
          <p:cNvPr id="9219" name="2 Marcador de contenido"/>
          <p:cNvSpPr>
            <a:spLocks noGrp="1"/>
          </p:cNvSpPr>
          <p:nvPr>
            <p:ph sz="quarter" idx="1"/>
          </p:nvPr>
        </p:nvSpPr>
        <p:spPr/>
        <p:txBody>
          <a:bodyPr/>
          <a:lstStyle/>
          <a:p>
            <a:pPr eaLnBrk="1" hangingPunct="1"/>
            <a:r>
              <a:rPr lang="es-ES" altLang="es-ES" b="1" dirty="0"/>
              <a:t>Millennium Park</a:t>
            </a:r>
            <a:r>
              <a:rPr lang="es-ES" altLang="es-ES" dirty="0"/>
              <a:t> es un parque público situado en la zona de la comunidad de Chicago Loop de Chicago en el Condado de Cook, Illinois, Estados Unidos. </a:t>
            </a:r>
          </a:p>
          <a:p>
            <a:pPr eaLnBrk="1" hangingPunct="1"/>
            <a:r>
              <a:rPr lang="es-ES" altLang="es-ES" dirty="0"/>
              <a:t>Se trata de un centro cívico prominente de la orilla del lago de la ciudad el lago Michigan.</a:t>
            </a:r>
          </a:p>
          <a:p>
            <a:pPr eaLnBrk="1" hangingPunct="1"/>
            <a:r>
              <a:rPr lang="es-ES" altLang="es-ES" dirty="0"/>
              <a:t> Terminado en 2004, cubre un (99.000 m </a:t>
            </a:r>
            <a:r>
              <a:rPr lang="es-ES" altLang="es-ES" baseline="30000" dirty="0"/>
              <a:t>2)</a:t>
            </a:r>
            <a:r>
              <a:rPr lang="es-ES" altLang="es-ES" dirty="0"/>
              <a:t> de la sección norte de Grant Park, anteriormente ocupado por railyards Illinois Central y estacionamientos. </a:t>
            </a:r>
          </a:p>
        </p:txBody>
      </p:sp>
    </p:spTree>
    <p:extLst>
      <p:ext uri="{BB962C8B-B14F-4D97-AF65-F5344CB8AC3E}">
        <p14:creationId xmlns:p14="http://schemas.microsoft.com/office/powerpoint/2010/main" val="882975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Millennium_Park_Map_label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201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Millenium Park.-Plan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33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Millenium Park.-x2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323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08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illenium Park3_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35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Millenium Park.-Chicago..-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720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millenium10x.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063" y="0"/>
            <a:ext cx="8905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432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Millenium Park.-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313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Millennium_Park_from_Sears_Tow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697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28625"/>
            <a:ext cx="7467600" cy="6045200"/>
          </a:xfrm>
        </p:spPr>
        <p:txBody>
          <a:bodyPr>
            <a:normAutofit lnSpcReduction="10000"/>
          </a:bodyPr>
          <a:lstStyle/>
          <a:p>
            <a:pPr marL="274320" indent="-274320" eaLnBrk="1" fontAlgn="auto" hangingPunct="1">
              <a:spcAft>
                <a:spcPts val="0"/>
              </a:spcAft>
              <a:buFont typeface="Wingdings"/>
              <a:buChar char=""/>
              <a:defRPr/>
            </a:pPr>
            <a:r>
              <a:rPr lang="es-ES" dirty="0"/>
              <a:t>El parque, que está delimitado por la avenida Michigan, Randolph Street, Columbus Drive y East Monroe Drive,y ofrece una variedad de arte público.</a:t>
            </a:r>
          </a:p>
          <a:p>
            <a:pPr marL="274320" indent="-274320" eaLnBrk="1" fontAlgn="auto" hangingPunct="1">
              <a:spcAft>
                <a:spcPts val="0"/>
              </a:spcAft>
              <a:buFont typeface="Wingdings"/>
              <a:buChar char=""/>
              <a:defRPr/>
            </a:pPr>
            <a:r>
              <a:rPr lang="es-ES" dirty="0"/>
              <a:t> Hoy, el Millennium Park es una atracción turística de Chicago.  </a:t>
            </a:r>
          </a:p>
          <a:p>
            <a:pPr marL="274320" indent="-274320" eaLnBrk="1" fontAlgn="auto" hangingPunct="1">
              <a:spcAft>
                <a:spcPts val="0"/>
              </a:spcAft>
              <a:buFont typeface="Wingdings"/>
              <a:buChar char=""/>
              <a:defRPr/>
            </a:pPr>
            <a:r>
              <a:rPr lang="es-ES" dirty="0"/>
              <a:t>La planificación del parque se inició en octubre de 1997.</a:t>
            </a:r>
          </a:p>
          <a:p>
            <a:pPr marL="274320" indent="-274320" eaLnBrk="1" fontAlgn="auto" hangingPunct="1">
              <a:spcAft>
                <a:spcPts val="0"/>
              </a:spcAft>
              <a:buFont typeface="Wingdings"/>
              <a:buChar char=""/>
              <a:defRPr/>
            </a:pPr>
            <a:r>
              <a:rPr lang="es-ES" dirty="0"/>
              <a:t>La construcción comenzó en octubre de 1998 y se terminó en julio de 2004. </a:t>
            </a:r>
          </a:p>
          <a:p>
            <a:pPr marL="274320" indent="-274320" eaLnBrk="1" fontAlgn="auto" hangingPunct="1">
              <a:spcAft>
                <a:spcPts val="0"/>
              </a:spcAft>
              <a:buFont typeface="Wingdings"/>
              <a:buChar char=""/>
              <a:defRPr/>
            </a:pPr>
            <a:r>
              <a:rPr lang="es-ES" dirty="0"/>
              <a:t>Millenium Park,  se ha convertido en jardín más grande del mundo sobre forjado</a:t>
            </a:r>
            <a:r>
              <a:rPr lang="es-ES" dirty="0">
                <a:hlinkClick r:id="rId2" tooltip="Jardín de la azotea"/>
              </a:rPr>
              <a:t>,</a:t>
            </a:r>
            <a:r>
              <a:rPr lang="es-ES" dirty="0"/>
              <a:t> fue inaugurado en una ceremonia el 16 de julio de 2004 como parte de una celebración de tres días que incluyó un concierto inaugural de la Orquesta y Coro Grant Park. </a:t>
            </a:r>
          </a:p>
        </p:txBody>
      </p:sp>
    </p:spTree>
    <p:extLst>
      <p:ext uri="{BB962C8B-B14F-4D97-AF65-F5344CB8AC3E}">
        <p14:creationId xmlns:p14="http://schemas.microsoft.com/office/powerpoint/2010/main" val="957618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457200" y="428625"/>
            <a:ext cx="7467600" cy="6045200"/>
          </a:xfrm>
        </p:spPr>
        <p:txBody>
          <a:bodyPr/>
          <a:lstStyle/>
          <a:p>
            <a:pPr eaLnBrk="1" hangingPunct="1"/>
            <a:r>
              <a:rPr lang="es-ES" altLang="es-ES" dirty="0"/>
              <a:t> El diseño del parque y la construcción han ganado premios que van desde la accesibilidad al parque al diseño de la zona  verde. </a:t>
            </a:r>
            <a:endParaRPr lang="es-ES" altLang="es-ES" baseline="30000" dirty="0"/>
          </a:p>
          <a:p>
            <a:pPr eaLnBrk="1" hangingPunct="1"/>
            <a:r>
              <a:rPr lang="es-ES" altLang="es-ES" dirty="0"/>
              <a:t> La entrada al parque es gratuita. </a:t>
            </a:r>
            <a:endParaRPr lang="es-ES" altLang="es-ES" baseline="30000" dirty="0"/>
          </a:p>
          <a:p>
            <a:pPr eaLnBrk="1" hangingPunct="1"/>
            <a:r>
              <a:rPr lang="es-ES" altLang="es-ES" dirty="0"/>
              <a:t> El parque cuenta con la Puerta de Cloud, Crown Fountain, Jay Pritzker Pavilion, Lurie Garden y otras atracciones.</a:t>
            </a:r>
          </a:p>
          <a:p>
            <a:pPr eaLnBrk="1" hangingPunct="1"/>
            <a:r>
              <a:rPr lang="es-ES" altLang="es-ES" dirty="0"/>
              <a:t> El parque está conectado por puentes a otras partes del Grant Park, (BP Puente Peatonal, Nichols Bridgeway). </a:t>
            </a:r>
          </a:p>
          <a:p>
            <a:pPr eaLnBrk="1" hangingPunct="1"/>
            <a:r>
              <a:rPr lang="es-ES" altLang="es-ES" dirty="0"/>
              <a:t>El parque es considerado el proyecto más importante de la ciudad desde la World Columbian Exposition   de 1893, y ha superado con creces su presupuesto inicialmente propuesto de $ 150 millones. </a:t>
            </a:r>
          </a:p>
        </p:txBody>
      </p:sp>
    </p:spTree>
    <p:extLst>
      <p:ext uri="{BB962C8B-B14F-4D97-AF65-F5344CB8AC3E}">
        <p14:creationId xmlns:p14="http://schemas.microsoft.com/office/powerpoint/2010/main" val="186368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457200" y="428625"/>
            <a:ext cx="7467600" cy="6045200"/>
          </a:xfrm>
        </p:spPr>
        <p:txBody>
          <a:bodyPr/>
          <a:lstStyle/>
          <a:p>
            <a:pPr eaLnBrk="1" hangingPunct="1"/>
            <a:r>
              <a:rPr lang="es-ES" altLang="es-ES" dirty="0"/>
              <a:t>El costo final de $ 475 millones fueron aportados tanto por los contribuyentes de Chicago como los donantes privados. </a:t>
            </a:r>
          </a:p>
          <a:p>
            <a:pPr eaLnBrk="1" hangingPunct="1"/>
            <a:r>
              <a:rPr lang="es-ES" altLang="es-ES" dirty="0"/>
              <a:t>La ciudad pagó un total de $ 270 millones y los donantes privados pagaron el resto</a:t>
            </a:r>
            <a:r>
              <a:rPr lang="es-ES" altLang="es-ES" u="sng" baseline="30000" dirty="0"/>
              <a:t>.</a:t>
            </a:r>
          </a:p>
          <a:p>
            <a:pPr eaLnBrk="1" hangingPunct="1"/>
            <a:r>
              <a:rPr lang="es-ES" altLang="es-ES" dirty="0"/>
              <a:t>Los donantes privados supone aproximadamente la mitad de la responsabilidad financiera de los sobrecostos del </a:t>
            </a:r>
            <a:r>
              <a:rPr lang="es-ES" altLang="es-ES" u="sng" dirty="0"/>
              <a:t>parque.</a:t>
            </a:r>
            <a:endParaRPr lang="es-ES" altLang="es-ES" dirty="0"/>
          </a:p>
          <a:p>
            <a:pPr eaLnBrk="1" hangingPunct="1"/>
            <a:r>
              <a:rPr lang="es-ES" altLang="es-ES" dirty="0"/>
              <a:t>El parque fue terminado con cuatro años de retraso y el costo fue aproximadamente tres veces más de lo inicialmente  previsto, gran parte de la culpa de los retrasos y sobrecostos fue  de Frank Gehry, a quien se le encargaron el diseñó de  varias partes del parque.</a:t>
            </a:r>
          </a:p>
          <a:p>
            <a:pPr eaLnBrk="1" hangingPunct="1"/>
            <a:endParaRPr lang="es-ES" altLang="es-ES" dirty="0"/>
          </a:p>
        </p:txBody>
      </p:sp>
    </p:spTree>
    <p:extLst>
      <p:ext uri="{BB962C8B-B14F-4D97-AF65-F5344CB8AC3E}">
        <p14:creationId xmlns:p14="http://schemas.microsoft.com/office/powerpoint/2010/main" val="1635292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67600" cy="6116637"/>
          </a:xfrm>
        </p:spPr>
        <p:txBody>
          <a:bodyPr>
            <a:normAutofit lnSpcReduction="10000"/>
          </a:bodyPr>
          <a:lstStyle/>
          <a:p>
            <a:pPr marL="274320" indent="-274320" eaLnBrk="1" fontAlgn="auto" hangingPunct="1">
              <a:spcAft>
                <a:spcPts val="0"/>
              </a:spcAft>
              <a:buFont typeface="Wingdings"/>
              <a:buChar char=""/>
              <a:defRPr/>
            </a:pPr>
            <a:r>
              <a:rPr lang="es-ES" dirty="0"/>
              <a:t>Desde 1852 hasta 1997, el </a:t>
            </a:r>
            <a:r>
              <a:rPr lang="es-ES" u="sng" dirty="0"/>
              <a:t>Ferrocarril Central de Illinois</a:t>
            </a:r>
            <a:r>
              <a:rPr lang="es-ES" dirty="0"/>
              <a:t> tenia propiedad del derecho de vía que utilizan para </a:t>
            </a:r>
            <a:r>
              <a:rPr lang="es-ES" u="sng" dirty="0"/>
              <a:t>las vías del ferrocarril</a:t>
            </a:r>
            <a:r>
              <a:rPr lang="es-ES" dirty="0"/>
              <a:t> que separaba el centro de Chicago del</a:t>
            </a:r>
            <a:r>
              <a:rPr lang="es-ES" u="sng" dirty="0"/>
              <a:t> lago Michigan.</a:t>
            </a:r>
            <a:endParaRPr lang="es-ES" u="sng" baseline="30000" dirty="0"/>
          </a:p>
          <a:p>
            <a:pPr marL="274320" indent="-274320" eaLnBrk="1" fontAlgn="auto" hangingPunct="1">
              <a:spcAft>
                <a:spcPts val="0"/>
              </a:spcAft>
              <a:buFont typeface="Wingdings"/>
              <a:buChar char=""/>
              <a:defRPr/>
            </a:pPr>
            <a:r>
              <a:rPr lang="es-ES" dirty="0"/>
              <a:t>En pocas palabras, en 1871, (por el </a:t>
            </a:r>
            <a:r>
              <a:rPr lang="es-ES" u="sng" dirty="0"/>
              <a:t>Gran Incendio de Chicago),</a:t>
            </a:r>
            <a:r>
              <a:rPr lang="es-ES" dirty="0"/>
              <a:t> el </a:t>
            </a:r>
            <a:r>
              <a:rPr lang="es-ES" u="sng" dirty="0"/>
              <a:t> Chicago White Stockings </a:t>
            </a:r>
            <a:r>
              <a:rPr lang="es-ES" dirty="0"/>
              <a:t>jugó partidos  en este lugar en lo que entonces era </a:t>
            </a:r>
            <a:r>
              <a:rPr lang="es-ES" u="sng" dirty="0"/>
              <a:t>la Unión Base-Ball Grounds.</a:t>
            </a:r>
            <a:endParaRPr lang="es-ES" dirty="0"/>
          </a:p>
          <a:p>
            <a:pPr marL="274320" indent="-274320" eaLnBrk="1" fontAlgn="auto" hangingPunct="1">
              <a:spcAft>
                <a:spcPts val="0"/>
              </a:spcAft>
              <a:buFont typeface="Wingdings"/>
              <a:buChar char=""/>
              <a:defRPr/>
            </a:pPr>
            <a:r>
              <a:rPr lang="es-ES" dirty="0"/>
              <a:t> En 1878-1884, la sede del equipo  de ubico en los  frente al lago del Parque del Lago I y II Front Park, sobre los que tenía unos</a:t>
            </a:r>
            <a:r>
              <a:rPr lang="es-ES" u="sng" dirty="0"/>
              <a:t> derechos</a:t>
            </a:r>
            <a:r>
              <a:rPr lang="es-ES" dirty="0"/>
              <a:t> debido a las vías del ferrocarril.</a:t>
            </a:r>
          </a:p>
          <a:p>
            <a:pPr marL="274320" indent="-274320" eaLnBrk="1" fontAlgn="auto" hangingPunct="1">
              <a:spcAft>
                <a:spcPts val="0"/>
              </a:spcAft>
              <a:buFont typeface="Wingdings"/>
              <a:buChar char=""/>
              <a:defRPr/>
            </a:pPr>
            <a:r>
              <a:rPr lang="es-ES" dirty="0"/>
              <a:t>Durante estos años la </a:t>
            </a:r>
            <a:r>
              <a:rPr lang="es-ES" u="sng" dirty="0"/>
              <a:t>Illinois Railroad Center,</a:t>
            </a:r>
            <a:r>
              <a:rPr lang="es-ES" dirty="0"/>
              <a:t>  propiedad del ferrocarril era fruto prohibido , Grant Park de Daniel Burnham fue planeado en su alrededor en el </a:t>
            </a:r>
            <a:r>
              <a:rPr lang="es-ES" u="sng" dirty="0"/>
              <a:t>Plan 1909 de Chicago.</a:t>
            </a:r>
            <a:endParaRPr lang="es-ES" dirty="0"/>
          </a:p>
        </p:txBody>
      </p:sp>
    </p:spTree>
    <p:extLst>
      <p:ext uri="{BB962C8B-B14F-4D97-AF65-F5344CB8AC3E}">
        <p14:creationId xmlns:p14="http://schemas.microsoft.com/office/powerpoint/2010/main" val="2767435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85750" y="428625"/>
            <a:ext cx="7639050" cy="6045200"/>
          </a:xfrm>
        </p:spPr>
        <p:txBody>
          <a:bodyPr>
            <a:normAutofit lnSpcReduction="10000"/>
          </a:bodyPr>
          <a:lstStyle/>
          <a:p>
            <a:pPr marL="274320" indent="-274320" eaLnBrk="1" fontAlgn="auto" hangingPunct="1">
              <a:spcAft>
                <a:spcPts val="0"/>
              </a:spcAft>
              <a:buFont typeface="Wingdings"/>
              <a:buChar char=""/>
              <a:defRPr/>
            </a:pPr>
            <a:r>
              <a:rPr lang="es-ES" dirty="0"/>
              <a:t>En 1997, cuando la ciudad obtuvo el control de los terrenos  se decidió construir un aparcamiento . </a:t>
            </a:r>
          </a:p>
          <a:p>
            <a:pPr marL="274320" indent="-274320" eaLnBrk="1" fontAlgn="auto" hangingPunct="1">
              <a:spcAft>
                <a:spcPts val="0"/>
              </a:spcAft>
              <a:buFont typeface="Wingdings"/>
              <a:buChar char=""/>
              <a:defRPr/>
            </a:pPr>
            <a:r>
              <a:rPr lang="es-ES" dirty="0"/>
              <a:t>Finalmente, la ciudad se dio cuenta de que una  vez limpios podría atraer fondos privados para una mejora municipal, y así comenzó el esfuerzo de crear Millennium Park. </a:t>
            </a:r>
            <a:endParaRPr lang="es-ES" u="sng" baseline="30000" dirty="0"/>
          </a:p>
          <a:p>
            <a:pPr marL="274320" indent="-274320" eaLnBrk="1" fontAlgn="auto" hangingPunct="1">
              <a:spcAft>
                <a:spcPts val="0"/>
              </a:spcAft>
              <a:buFont typeface="Wingdings"/>
              <a:buChar char=""/>
              <a:defRPr/>
            </a:pPr>
            <a:r>
              <a:rPr lang="es-ES" dirty="0"/>
              <a:t> El parque estaba previsto inicialmente con el nombre del Milenio Lakefront Park.  </a:t>
            </a:r>
          </a:p>
          <a:p>
            <a:pPr marL="274320" indent="-274320" eaLnBrk="1" fontAlgn="auto" hangingPunct="1">
              <a:spcAft>
                <a:spcPts val="0"/>
              </a:spcAft>
              <a:buFont typeface="Wingdings"/>
              <a:buChar char=""/>
              <a:defRPr/>
            </a:pPr>
            <a:r>
              <a:rPr lang="en-US" dirty="0"/>
              <a:t> </a:t>
            </a:r>
            <a:r>
              <a:rPr lang="es-ES" dirty="0"/>
              <a:t>El parque fue concebido originalmente con una superficie de  (65.000 m </a:t>
            </a:r>
            <a:r>
              <a:rPr lang="es-ES" baseline="30000" dirty="0"/>
              <a:t>2)</a:t>
            </a:r>
            <a:r>
              <a:rPr lang="es-ES" dirty="0"/>
              <a:t> de paisaje cubierto con puente sobre una estructura de estacionamiento subterráneo que se construirá encima de las pistas del parque Grant .</a:t>
            </a:r>
          </a:p>
          <a:p>
            <a:pPr marL="274320" indent="-274320" eaLnBrk="1" fontAlgn="auto" hangingPunct="1">
              <a:spcAft>
                <a:spcPts val="0"/>
              </a:spcAft>
              <a:buFont typeface="Wingdings"/>
              <a:buChar char=""/>
              <a:defRPr/>
            </a:pPr>
            <a:r>
              <a:rPr lang="es-ES" dirty="0"/>
              <a:t>Originalmente el parque iba a ser diseñado por </a:t>
            </a:r>
            <a:r>
              <a:rPr lang="es-ES" u="sng" dirty="0"/>
              <a:t>Skidmore, Owings &amp; Merrill,</a:t>
            </a:r>
            <a:r>
              <a:rPr lang="es-ES" dirty="0"/>
              <a:t> pero poco a poco otros arquitectos y artistas se incorporaron en el plan, tales como </a:t>
            </a:r>
            <a:r>
              <a:rPr lang="es-ES" u="sng" dirty="0"/>
              <a:t>Frank Gehry</a:t>
            </a:r>
            <a:r>
              <a:rPr lang="es-ES" dirty="0"/>
              <a:t> y </a:t>
            </a:r>
            <a:r>
              <a:rPr lang="es-ES" u="sng" dirty="0"/>
              <a:t>Thomas Beeby.</a:t>
            </a:r>
            <a:r>
              <a:rPr lang="es-ES" dirty="0"/>
              <a:t>  </a:t>
            </a:r>
          </a:p>
        </p:txBody>
      </p:sp>
    </p:spTree>
    <p:extLst>
      <p:ext uri="{BB962C8B-B14F-4D97-AF65-F5344CB8AC3E}">
        <p14:creationId xmlns:p14="http://schemas.microsoft.com/office/powerpoint/2010/main" val="3553641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457200" y="428625"/>
            <a:ext cx="7615238" cy="6045200"/>
          </a:xfrm>
        </p:spPr>
        <p:txBody>
          <a:bodyPr/>
          <a:lstStyle/>
          <a:p>
            <a:pPr eaLnBrk="1" hangingPunct="1"/>
            <a:r>
              <a:rPr lang="es-ES" altLang="es-ES" dirty="0"/>
              <a:t>Los patrocinadores se buscaron sólo por invitación. </a:t>
            </a:r>
            <a:endParaRPr lang="es-ES" altLang="es-ES" u="sng" baseline="30000" dirty="0"/>
          </a:p>
          <a:p>
            <a:pPr eaLnBrk="1" hangingPunct="1"/>
            <a:r>
              <a:rPr lang="es-ES" altLang="es-ES" dirty="0"/>
              <a:t>En febrero de 1999, la ciudad anunció que estaba negociando con Frank Gehry para diseñar un arco </a:t>
            </a:r>
            <a:r>
              <a:rPr lang="es-ES" altLang="es-ES" u="sng" dirty="0"/>
              <a:t>proscenio</a:t>
            </a:r>
            <a:r>
              <a:rPr lang="es-ES" altLang="es-ES" dirty="0"/>
              <a:t> y la orquesta de cámara para un quiosco, así como un </a:t>
            </a:r>
            <a:r>
              <a:rPr lang="es-ES" altLang="es-ES" u="sng" dirty="0"/>
              <a:t>puente peatonal que</a:t>
            </a:r>
            <a:r>
              <a:rPr lang="es-ES" altLang="es-ES" dirty="0"/>
              <a:t> cruzara </a:t>
            </a:r>
            <a:r>
              <a:rPr lang="es-ES" altLang="es-ES" u="sng" dirty="0"/>
              <a:t>Columbus Drive</a:t>
            </a:r>
            <a:r>
              <a:rPr lang="es-ES" altLang="es-ES" dirty="0"/>
              <a:t> y que estaba buscando donantes para cubrir su trabajo. </a:t>
            </a:r>
            <a:endParaRPr lang="es-ES" altLang="es-ES" u="sng" baseline="30000" dirty="0"/>
          </a:p>
          <a:p>
            <a:pPr eaLnBrk="1" hangingPunct="1"/>
            <a:r>
              <a:rPr lang="es-ES" altLang="es-ES" dirty="0"/>
              <a:t> En ese momento, en  el </a:t>
            </a:r>
            <a:r>
              <a:rPr lang="es-ES" altLang="es-ES" i="1" u="sng" dirty="0"/>
              <a:t>Chicago Tribune,</a:t>
            </a:r>
            <a:r>
              <a:rPr lang="es-ES" altLang="es-ES" dirty="0"/>
              <a:t> Gehry llamado "el arquitecto más caliente del universo ", en referencia a la fama por su </a:t>
            </a:r>
            <a:r>
              <a:rPr lang="es-ES" altLang="es-ES" u="sng" dirty="0"/>
              <a:t>Museo Guggenheim de Bilbao,</a:t>
            </a:r>
            <a:r>
              <a:rPr lang="es-ES" altLang="es-ES" dirty="0"/>
              <a:t> se tomó nota de los diseños tales como marcas </a:t>
            </a:r>
            <a:r>
              <a:rPr lang="es-ES" altLang="es-ES" u="sng" dirty="0"/>
              <a:t>de hierro forjado</a:t>
            </a:r>
            <a:r>
              <a:rPr lang="es-ES" altLang="es-ES" dirty="0"/>
              <a:t> y </a:t>
            </a:r>
            <a:r>
              <a:rPr lang="es-ES" altLang="es-ES" u="sng" dirty="0"/>
              <a:t>parterres de flores</a:t>
            </a:r>
            <a:r>
              <a:rPr lang="es-ES" altLang="es-ES" dirty="0"/>
              <a:t> de temporada.  </a:t>
            </a:r>
          </a:p>
        </p:txBody>
      </p:sp>
    </p:spTree>
    <p:extLst>
      <p:ext uri="{BB962C8B-B14F-4D97-AF65-F5344CB8AC3E}">
        <p14:creationId xmlns:p14="http://schemas.microsoft.com/office/powerpoint/2010/main" val="78633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57188" y="500063"/>
            <a:ext cx="7567612" cy="5973762"/>
          </a:xfrm>
        </p:spPr>
        <p:txBody>
          <a:bodyPr>
            <a:normAutofit lnSpcReduction="10000"/>
          </a:bodyPr>
          <a:lstStyle/>
          <a:p>
            <a:pPr marL="274320" indent="-274320" eaLnBrk="1" fontAlgn="auto" hangingPunct="1">
              <a:spcAft>
                <a:spcPts val="0"/>
              </a:spcAft>
              <a:buFont typeface="Wingdings"/>
              <a:buChar char=""/>
              <a:defRPr/>
            </a:pPr>
            <a:r>
              <a:rPr lang="es-ES" dirty="0"/>
              <a:t>El director del proyecto, Millenium Park Edward Uhlir dijo " Frank es sólo la punta del próximo siglo de la arquitectura ", y señaló que ningún otro arquitecto estaba siendo buscado.</a:t>
            </a:r>
          </a:p>
          <a:p>
            <a:pPr marL="274320" indent="-274320" eaLnBrk="1" fontAlgn="auto" hangingPunct="1">
              <a:spcAft>
                <a:spcPts val="0"/>
              </a:spcAft>
              <a:buFont typeface="Wingdings"/>
              <a:buChar char=""/>
              <a:defRPr/>
            </a:pPr>
            <a:r>
              <a:rPr lang="es-ES" dirty="0"/>
              <a:t>Gehry fue abordado en varias ocasiones por Skidmore arquitecto </a:t>
            </a:r>
            <a:r>
              <a:rPr lang="es-ES" u="sng" dirty="0"/>
              <a:t>Adrian Smith,</a:t>
            </a:r>
            <a:r>
              <a:rPr lang="es-ES" dirty="0"/>
              <a:t>en nombre de la ciudad.</a:t>
            </a:r>
          </a:p>
          <a:p>
            <a:pPr marL="274320" indent="-274320" eaLnBrk="1" fontAlgn="auto" hangingPunct="1">
              <a:spcAft>
                <a:spcPts val="0"/>
              </a:spcAft>
              <a:buFont typeface="Wingdings"/>
              <a:buChar char=""/>
              <a:defRPr/>
            </a:pPr>
            <a:r>
              <a:rPr lang="es-ES" dirty="0"/>
              <a:t> Su indecisión y la negativa a aceptar la comisión fue superado por Cindy Pritzker, el filántropo, que había desarrollado una relación con el arquitecto, cuando ganó el </a:t>
            </a:r>
            <a:r>
              <a:rPr lang="es-ES" u="sng" dirty="0"/>
              <a:t>Premio Pritzker</a:t>
            </a:r>
            <a:r>
              <a:rPr lang="es-ES" dirty="0"/>
              <a:t> en 1991. </a:t>
            </a:r>
          </a:p>
          <a:p>
            <a:pPr marL="274320" indent="-274320" eaLnBrk="1" fontAlgn="auto" hangingPunct="1">
              <a:spcAft>
                <a:spcPts val="0"/>
              </a:spcAft>
              <a:buFont typeface="Wingdings"/>
              <a:buChar char=""/>
              <a:defRPr/>
            </a:pPr>
            <a:r>
              <a:rPr lang="es-ES" dirty="0"/>
              <a:t>Ella lo atrajo con el compromiso de financiación de 15 millones de dólares para la creación de la concha acústica, de acuerdo con </a:t>
            </a:r>
            <a:r>
              <a:rPr lang="es-ES" u="sng" dirty="0"/>
              <a:t>John H. Bryan.</a:t>
            </a:r>
            <a:r>
              <a:rPr lang="es-ES" dirty="0"/>
              <a:t> </a:t>
            </a:r>
            <a:r>
              <a:rPr lang="es-ES" u="sng" baseline="30000" dirty="0"/>
              <a:t>[</a:t>
            </a:r>
            <a:r>
              <a:rPr lang="es-ES" dirty="0"/>
              <a:t> La elección de Frank Gehry era un componente clave para  tener temas modernos en el parque.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2346120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28625"/>
            <a:ext cx="7467600" cy="6045200"/>
          </a:xfrm>
        </p:spPr>
        <p:txBody>
          <a:bodyPr>
            <a:normAutofit fontScale="92500" lnSpcReduction="10000"/>
          </a:bodyPr>
          <a:lstStyle/>
          <a:p>
            <a:pPr marL="274320" indent="-274320" eaLnBrk="1" fontAlgn="auto" hangingPunct="1">
              <a:spcAft>
                <a:spcPts val="0"/>
              </a:spcAft>
              <a:buFont typeface="Wingdings"/>
              <a:buChar char=""/>
              <a:defRPr/>
            </a:pPr>
            <a:r>
              <a:rPr lang="es-ES" dirty="0"/>
              <a:t>La construcción inicial del parque se encontraba bajo los auspicios del Departamento de Transporte ya que el proyecto de puentes de las vías del ferrocarril.</a:t>
            </a:r>
          </a:p>
          <a:p>
            <a:pPr marL="274320" indent="-274320" eaLnBrk="1" fontAlgn="auto" hangingPunct="1">
              <a:spcAft>
                <a:spcPts val="0"/>
              </a:spcAft>
              <a:buFont typeface="Wingdings"/>
              <a:buChar char=""/>
              <a:defRPr/>
            </a:pPr>
            <a:r>
              <a:rPr lang="es-ES" dirty="0"/>
              <a:t> Sin embargo, como el proyecto creció y se expandió, su amplia variedad de servicios que pone bajo la jurisdicción de la Comisión de edificios públicos de la ciudad. </a:t>
            </a:r>
          </a:p>
          <a:p>
            <a:pPr marL="274320" indent="-274320" eaLnBrk="1" fontAlgn="auto" hangingPunct="1">
              <a:spcAft>
                <a:spcPts val="0"/>
              </a:spcAft>
              <a:buFont typeface="Wingdings"/>
              <a:buChar char=""/>
              <a:defRPr/>
            </a:pPr>
            <a:r>
              <a:rPr lang="es-ES" dirty="0"/>
              <a:t>En abril de 1999, la ciudad anunció que la </a:t>
            </a:r>
            <a:r>
              <a:rPr lang="es-ES" u="sng" dirty="0"/>
              <a:t>familia Pritzker</a:t>
            </a:r>
            <a:r>
              <a:rPr lang="es-ES" dirty="0"/>
              <a:t> había donado $ 15 millones para financiar Bandshell de Gehry y otros nueve donantes se comprometieron un total de $ 10 millones.</a:t>
            </a:r>
          </a:p>
          <a:p>
            <a:pPr marL="274320" indent="-274320" eaLnBrk="1" fontAlgn="auto" hangingPunct="1">
              <a:spcAft>
                <a:spcPts val="0"/>
              </a:spcAft>
              <a:buFont typeface="Wingdings"/>
              <a:buChar char=""/>
              <a:defRPr/>
            </a:pPr>
            <a:r>
              <a:rPr lang="es-ES" dirty="0"/>
              <a:t> El día de este anuncio, Gehry aceptó la solicitud de diseño. </a:t>
            </a:r>
            <a:endParaRPr lang="es-ES" u="sng" baseline="30000" dirty="0"/>
          </a:p>
          <a:p>
            <a:pPr marL="274320" indent="-274320" eaLnBrk="1" fontAlgn="auto" hangingPunct="1">
              <a:spcAft>
                <a:spcPts val="0"/>
              </a:spcAft>
              <a:buFont typeface="Wingdings"/>
              <a:buChar char=""/>
              <a:defRPr/>
            </a:pPr>
            <a:r>
              <a:rPr lang="es-ES" dirty="0"/>
              <a:t> En noviembre, cuando se dio a conocer su proyecto, Gehry dijo que el puente era muy preliminar y no estaba bien concebido, porque la financiación para el todavía ,no se había comprometido.. </a:t>
            </a:r>
            <a:endParaRPr lang="es-ES" u="sng" baseline="30000" dirty="0"/>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1579420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457200" y="214313"/>
            <a:ext cx="7467600" cy="6259512"/>
          </a:xfrm>
        </p:spPr>
        <p:txBody>
          <a:bodyPr/>
          <a:lstStyle/>
          <a:p>
            <a:pPr eaLnBrk="1" hangingPunct="1"/>
            <a:r>
              <a:rPr lang="es-ES" altLang="es-ES" dirty="0"/>
              <a:t>La necesidad de un fondo para atravesar el puente de ocho carriles se Columbus Drive era evidente, la planificación para el parque se retrasó en espera de detalles sobre el nuevo diseño del </a:t>
            </a:r>
            <a:r>
              <a:rPr lang="es-ES" altLang="es-ES" u="sng" dirty="0"/>
              <a:t>Soldier Field.</a:t>
            </a:r>
          </a:p>
          <a:p>
            <a:pPr eaLnBrk="1" hangingPunct="1"/>
            <a:r>
              <a:rPr lang="es-ES" altLang="es-ES" dirty="0"/>
              <a:t>En enero de 2000, la ciudad anunció planes para ampliar el parque para incluir características que se han convertido en </a:t>
            </a:r>
            <a:r>
              <a:rPr lang="es-ES" altLang="es-ES" i="1" dirty="0"/>
              <a:t>Cloud Gate, Crown Fountain,</a:t>
            </a:r>
            <a:r>
              <a:rPr lang="es-ES" altLang="es-ES" dirty="0"/>
              <a:t> el </a:t>
            </a:r>
            <a:r>
              <a:rPr lang="es-ES" altLang="es-ES" u="sng" dirty="0"/>
              <a:t>McDonalds Cycle Center,</a:t>
            </a:r>
            <a:r>
              <a:rPr lang="es-ES" altLang="es-ES" dirty="0"/>
              <a:t> y </a:t>
            </a:r>
            <a:r>
              <a:rPr lang="es-ES" altLang="es-ES" u="sng" dirty="0"/>
              <a:t>BP Puente Peatonal.</a:t>
            </a:r>
            <a:r>
              <a:rPr lang="es-ES" altLang="es-ES" dirty="0"/>
              <a:t> </a:t>
            </a:r>
          </a:p>
          <a:p>
            <a:pPr eaLnBrk="1" hangingPunct="1"/>
            <a:r>
              <a:rPr lang="es-ES" altLang="es-ES" dirty="0"/>
              <a:t>Más tarde ese mes, Gehry presentó su primer diseño para el puente, que incluía un puente ya debidamente proyectado.</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86718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457200" y="285750"/>
            <a:ext cx="7615238" cy="6188075"/>
          </a:xfrm>
        </p:spPr>
        <p:txBody>
          <a:bodyPr/>
          <a:lstStyle/>
          <a:p>
            <a:pPr eaLnBrk="1" hangingPunct="1"/>
            <a:r>
              <a:rPr lang="es-ES" altLang="es-ES" dirty="0"/>
              <a:t>Algunas fuentes dicen que el parque fue el resultado de la exuberancia de los patrocinadores privados, y otros dicen que fue  el Alcalde Daley, quien utilizó su poder para reunir los partidarios de la empresa. </a:t>
            </a:r>
          </a:p>
          <a:p>
            <a:pPr eaLnBrk="1" hangingPunct="1"/>
            <a:r>
              <a:rPr lang="es-ES" altLang="es-ES" dirty="0"/>
              <a:t>Un escritor de una revista describe el parque como el mayor logro  del alcalde Daley, mientras que otro sugiere que los costos del parque y el tiempo de demora en terminarlo son ejemplos de la mala gestión de la ciudad.</a:t>
            </a:r>
          </a:p>
          <a:p>
            <a:pPr eaLnBrk="1" hangingPunct="1"/>
            <a:r>
              <a:rPr lang="es-ES" altLang="es-ES" dirty="0"/>
              <a:t>La gala de apertura 16-18 de julio fue patrocinada por </a:t>
            </a:r>
            <a:r>
              <a:rPr lang="es-ES" altLang="es-ES" u="sng" dirty="0"/>
              <a:t>JP Morgan Chase &amp; Co.</a:t>
            </a:r>
            <a:r>
              <a:rPr lang="es-ES" altLang="es-ES" dirty="0"/>
              <a:t> </a:t>
            </a:r>
          </a:p>
          <a:p>
            <a:pPr eaLnBrk="1" hangingPunct="1"/>
            <a:r>
              <a:rPr lang="es-ES" altLang="es-ES" dirty="0"/>
              <a:t>La comunidad que rodea el Millenium Park se ha convertido en una de las zonas residenciales más de moda de la ciudad. </a:t>
            </a:r>
          </a:p>
          <a:p>
            <a:pPr eaLnBrk="1" hangingPunct="1"/>
            <a:endParaRPr lang="es-ES" altLang="es-ES" dirty="0"/>
          </a:p>
        </p:txBody>
      </p:sp>
    </p:spTree>
    <p:extLst>
      <p:ext uri="{BB962C8B-B14F-4D97-AF65-F5344CB8AC3E}">
        <p14:creationId xmlns:p14="http://schemas.microsoft.com/office/powerpoint/2010/main" val="2665132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457200" y="357188"/>
            <a:ext cx="7467600" cy="6116637"/>
          </a:xfrm>
        </p:spPr>
        <p:txBody>
          <a:bodyPr/>
          <a:lstStyle/>
          <a:p>
            <a:pPr eaLnBrk="1" hangingPunct="1"/>
            <a:r>
              <a:rPr lang="es-ES" altLang="es-ES" dirty="0"/>
              <a:t>Millennium Park es una parte del </a:t>
            </a:r>
            <a:r>
              <a:rPr lang="es-ES" altLang="es-ES" u="sng" dirty="0"/>
              <a:t>Grant Park,</a:t>
            </a:r>
            <a:r>
              <a:rPr lang="es-ES" altLang="es-ES" dirty="0"/>
              <a:t> el "jardín de enfrente" del centro de Chicago. </a:t>
            </a:r>
          </a:p>
          <a:p>
            <a:pPr eaLnBrk="1" hangingPunct="1"/>
            <a:r>
              <a:rPr lang="es-ES" altLang="es-ES" dirty="0"/>
              <a:t> Millenium Park en sí mismo es uno de los parques  públicos en el </a:t>
            </a:r>
            <a:r>
              <a:rPr lang="es-ES" altLang="es-ES" u="sng" dirty="0"/>
              <a:t>área metropolitana de Chicago,</a:t>
            </a:r>
            <a:r>
              <a:rPr lang="es-ES" altLang="es-ES" dirty="0"/>
              <a:t> y es un escaparate de </a:t>
            </a:r>
            <a:r>
              <a:rPr lang="es-ES" altLang="es-ES" u="sng" dirty="0"/>
              <a:t>la arquitectura postmoderna.</a:t>
            </a:r>
            <a:endParaRPr lang="es-ES" altLang="es-ES" dirty="0"/>
          </a:p>
          <a:p>
            <a:pPr eaLnBrk="1" hangingPunct="1"/>
            <a:r>
              <a:rPr lang="es-ES" altLang="es-ES" dirty="0"/>
              <a:t> Cuenta con el </a:t>
            </a:r>
            <a:r>
              <a:rPr lang="es-ES" altLang="es-ES" u="sng" dirty="0"/>
              <a:t>McCormick Tribune Ice Skating Rink,</a:t>
            </a:r>
            <a:r>
              <a:rPr lang="es-ES" altLang="es-ES" dirty="0"/>
              <a:t> Peristilo en </a:t>
            </a:r>
            <a:r>
              <a:rPr lang="es-ES" altLang="es-ES" u="sng" dirty="0"/>
              <a:t>la Plaza de Wrigley,</a:t>
            </a:r>
            <a:r>
              <a:rPr lang="es-ES" altLang="es-ES" dirty="0"/>
              <a:t> </a:t>
            </a:r>
            <a:r>
              <a:rPr lang="es-ES" altLang="es-ES" u="sng" dirty="0"/>
              <a:t>Joan W. Irving B. Harris y el Teatro de Música y Danza,</a:t>
            </a:r>
            <a:r>
              <a:rPr lang="es-ES" altLang="es-ES" dirty="0"/>
              <a:t> </a:t>
            </a:r>
            <a:r>
              <a:rPr lang="es-ES" altLang="es-ES" u="sng" dirty="0"/>
              <a:t>AT &amp; T Plaza,</a:t>
            </a:r>
            <a:r>
              <a:rPr lang="es-ES" altLang="es-ES" dirty="0"/>
              <a:t> </a:t>
            </a:r>
            <a:r>
              <a:rPr lang="es-ES" altLang="es-ES" u="sng" dirty="0"/>
              <a:t>Chase Promenade </a:t>
            </a:r>
            <a:r>
              <a:rPr lang="es-ES" altLang="es-ES" dirty="0"/>
              <a:t>y los árboles en el Parque .</a:t>
            </a:r>
          </a:p>
          <a:p>
            <a:pPr eaLnBrk="1" hangingPunct="1"/>
            <a:r>
              <a:rPr lang="es-ES" altLang="es-ES" dirty="0"/>
              <a:t>El parque es un lugar de éxito como arte público, en parte debido a la gran escala de cada pieza y la grandeza de los espacios abiertos para su presentación.</a:t>
            </a:r>
          </a:p>
          <a:p>
            <a:pPr eaLnBrk="1" hangingPunct="1"/>
            <a:endParaRPr lang="es-ES" altLang="es-ES" dirty="0"/>
          </a:p>
        </p:txBody>
      </p:sp>
    </p:spTree>
    <p:extLst>
      <p:ext uri="{BB962C8B-B14F-4D97-AF65-F5344CB8AC3E}">
        <p14:creationId xmlns:p14="http://schemas.microsoft.com/office/powerpoint/2010/main" val="4112267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3 Imagen" descr="Millenium Park.-Chicago.-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99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285750" y="428625"/>
            <a:ext cx="7715250" cy="6045200"/>
          </a:xfrm>
        </p:spPr>
        <p:txBody>
          <a:bodyPr/>
          <a:lstStyle/>
          <a:p>
            <a:pPr eaLnBrk="1" hangingPunct="1"/>
            <a:r>
              <a:rPr lang="es-ES" altLang="es-ES" dirty="0"/>
              <a:t>Hay cuatro piezas que destacan artísticamente: </a:t>
            </a:r>
            <a:r>
              <a:rPr lang="es-ES" altLang="es-ES" i="1" u="sng" dirty="0"/>
              <a:t>Cloud Gate,</a:t>
            </a:r>
            <a:r>
              <a:rPr lang="es-ES" altLang="es-ES" i="1" dirty="0"/>
              <a:t> </a:t>
            </a:r>
            <a:r>
              <a:rPr lang="es-ES" altLang="es-ES" i="1" u="sng" dirty="0"/>
              <a:t>Crown Fountain,</a:t>
            </a:r>
            <a:r>
              <a:rPr lang="es-ES" altLang="es-ES" dirty="0"/>
              <a:t> </a:t>
            </a:r>
            <a:r>
              <a:rPr lang="es-ES" altLang="es-ES" u="sng" dirty="0"/>
              <a:t>Lurie Garden</a:t>
            </a:r>
            <a:r>
              <a:rPr lang="es-ES" altLang="es-ES" dirty="0"/>
              <a:t> y el </a:t>
            </a:r>
            <a:r>
              <a:rPr lang="es-ES" altLang="es-ES" u="sng" dirty="0"/>
              <a:t>Jay Pritzker Pavilion.</a:t>
            </a:r>
            <a:r>
              <a:rPr lang="es-ES" altLang="es-ES" u="sng" baseline="30000" dirty="0"/>
              <a:t>] </a:t>
            </a:r>
          </a:p>
          <a:p>
            <a:pPr eaLnBrk="1" hangingPunct="1"/>
            <a:r>
              <a:rPr lang="es-ES" altLang="es-ES" dirty="0"/>
              <a:t>Millenium Park es a menudo considerado el </a:t>
            </a:r>
            <a:r>
              <a:rPr lang="es-ES" altLang="es-ES" u="sng" dirty="0"/>
              <a:t>jardín</a:t>
            </a:r>
            <a:r>
              <a:rPr lang="es-ES" altLang="es-ES" dirty="0"/>
              <a:t> más grande sobre forjado en el mundo, después de haber sido construido en la parte superior de un patio de ferrocarril y garajes de aparcamiento. </a:t>
            </a:r>
          </a:p>
          <a:p>
            <a:pPr eaLnBrk="1" hangingPunct="1"/>
            <a:r>
              <a:rPr lang="es-ES" altLang="es-ES" dirty="0"/>
              <a:t>De las 24,5 hectáreas (99.000 m </a:t>
            </a:r>
            <a:r>
              <a:rPr lang="es-ES" altLang="es-ES" baseline="30000" dirty="0"/>
              <a:t>2)</a:t>
            </a:r>
            <a:r>
              <a:rPr lang="es-ES" altLang="es-ES" dirty="0"/>
              <a:t> son sobre forjado y (48.700 m </a:t>
            </a:r>
            <a:r>
              <a:rPr lang="es-ES" altLang="es-ES" baseline="30000" dirty="0"/>
              <a:t>2)</a:t>
            </a:r>
            <a:r>
              <a:rPr lang="es-ES" altLang="es-ES" dirty="0"/>
              <a:t> de la superficie permeable. </a:t>
            </a:r>
          </a:p>
          <a:p>
            <a:pPr eaLnBrk="1" hangingPunct="1"/>
            <a:r>
              <a:rPr lang="es-ES" altLang="es-ES" dirty="0"/>
              <a:t>El parque cuenta con un programa de limpieza muy rigurosa, con muchas áreas que han de ser barridas, limpiado o limpiar varias veces al día. Además de las características culturales que se le atribuyen en la superficie que se describe el parque tiene su propio garaje 2.218 aparcamientos.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123942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457200" y="285750"/>
            <a:ext cx="7467600" cy="6188075"/>
          </a:xfrm>
        </p:spPr>
        <p:txBody>
          <a:bodyPr/>
          <a:lstStyle/>
          <a:p>
            <a:pPr eaLnBrk="1" hangingPunct="1"/>
            <a:r>
              <a:rPr lang="es-ES" altLang="es-ES" b="1" dirty="0"/>
              <a:t>Jay Pritzker Pavilion</a:t>
            </a:r>
          </a:p>
          <a:p>
            <a:pPr eaLnBrk="1" hangingPunct="1"/>
            <a:r>
              <a:rPr lang="es-ES" altLang="es-ES" dirty="0"/>
              <a:t>La firma principal de Millenium Park es el Pabellón Jay Pritzker, una concha acústica diseñada por el mundialmente conocido arquitecto Frank Gehry, con 4.000 asientos fijos, más asientos de césped adicionales para 7000.</a:t>
            </a:r>
          </a:p>
          <a:p>
            <a:pPr eaLnBrk="1" hangingPunct="1"/>
            <a:r>
              <a:rPr lang="en-US" altLang="es-ES" dirty="0"/>
              <a:t>. </a:t>
            </a:r>
            <a:r>
              <a:rPr lang="es-ES" altLang="es-ES" dirty="0"/>
              <a:t>El galardonado Premio de Arquitectura Pritzker y la Medalla Nacional delas Artes, Gehry diseñó lugares de interés como el Museo Guggenheim en Bilbao, El Neue Zollhof en Düsseldorf y el Walt Disney Concert Hall en Los Ángeles. </a:t>
            </a:r>
          </a:p>
          <a:p>
            <a:pPr eaLnBrk="1" hangingPunct="1"/>
            <a:r>
              <a:rPr lang="es-ES" altLang="es-ES" dirty="0"/>
              <a:t>Característico de Gehry, el Pabellón Pritzker consiste en curvar planos de acero inoxidable parecidos a la gracia de floración de una flor o el despliegue de las velas de un barco enorme. </a:t>
            </a:r>
          </a:p>
          <a:p>
            <a:pPr eaLnBrk="1" hangingPunct="1"/>
            <a:endParaRPr lang="es-ES" altLang="es-ES" dirty="0"/>
          </a:p>
        </p:txBody>
      </p:sp>
    </p:spTree>
    <p:extLst>
      <p:ext uri="{BB962C8B-B14F-4D97-AF65-F5344CB8AC3E}">
        <p14:creationId xmlns:p14="http://schemas.microsoft.com/office/powerpoint/2010/main" val="4276606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285750" y="285750"/>
            <a:ext cx="7639050" cy="6188075"/>
          </a:xfrm>
        </p:spPr>
        <p:txBody>
          <a:bodyPr/>
          <a:lstStyle/>
          <a:p>
            <a:pPr eaLnBrk="1" hangingPunct="1"/>
            <a:r>
              <a:rPr lang="es-ES" altLang="es-ES" dirty="0"/>
              <a:t>El Pabellón Pritzker es el lugar del Music Festival Park con el apoyo municipal, al aire libre,  un concierto de la serie de música clásica.</a:t>
            </a:r>
          </a:p>
          <a:p>
            <a:pPr eaLnBrk="1" hangingPunct="1"/>
            <a:r>
              <a:rPr lang="es-ES" altLang="es-ES" dirty="0"/>
              <a:t> El festival es presentado por el Distrito de Parques de Chicago y el Departamento de Chicago de Asuntos Culturales. </a:t>
            </a:r>
            <a:endParaRPr lang="es-ES" altLang="es-ES" baseline="30000" dirty="0"/>
          </a:p>
          <a:p>
            <a:pPr eaLnBrk="1" hangingPunct="1"/>
            <a:r>
              <a:rPr lang="es-ES" altLang="es-ES" dirty="0"/>
              <a:t>Liquidación hacia el este desde Pritzker Pavilion es el único puente en el mundo diseñado por Frank Gehry. Es de (282 m), puente peatonal, vestido con el mismo tipo de chapa de acero, que la concha acústica con una cubierta de madera, y como una cinta ondeando movida por el viento en el Columbus Drive cerca de una sección de Grant Park a lo largo de la orilla del lago Michigan.. </a:t>
            </a:r>
          </a:p>
          <a:p>
            <a:pPr eaLnBrk="1" hangingPunct="1"/>
            <a:endParaRPr lang="es-ES" altLang="es-ES" dirty="0"/>
          </a:p>
        </p:txBody>
      </p:sp>
    </p:spTree>
    <p:extLst>
      <p:ext uri="{BB962C8B-B14F-4D97-AF65-F5344CB8AC3E}">
        <p14:creationId xmlns:p14="http://schemas.microsoft.com/office/powerpoint/2010/main" val="300049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 y="-228600"/>
            <a:ext cx="97345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3243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09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illenium Pae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433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743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744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Millen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663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Millenium Park-x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158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4466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2 Imagen" descr="Millenium Park.-Jay Printzer Pavilion en Chicag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967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illenium.-JayPritzkerPavillionSP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4036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3 Imagen" descr="Millenium Park.-1.-x.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662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6777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766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178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Millenium Chicago_Citysca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2314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illenium Park.-Chicag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033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Millenium.-Pritzker_Pavilion_on_Beethoven's_9th_D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8042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602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illenium.-Pritzker Pavilion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421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Millenium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947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illenium Park.-Chicag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073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illenium_Park.-x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5522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14313"/>
            <a:ext cx="7467600" cy="6259512"/>
          </a:xfrm>
        </p:spPr>
        <p:txBody>
          <a:bodyPr>
            <a:normAutofit fontScale="92500"/>
          </a:bodyPr>
          <a:lstStyle/>
          <a:p>
            <a:pPr marL="274320" indent="-274320" eaLnBrk="1" fontAlgn="auto" hangingPunct="1">
              <a:spcAft>
                <a:spcPts val="0"/>
              </a:spcAft>
              <a:buFont typeface="Wingdings"/>
              <a:buChar char=""/>
              <a:defRPr/>
            </a:pPr>
            <a:r>
              <a:rPr lang="es-ES" b="1" dirty="0"/>
              <a:t>AT &amp; T y la Cloud Gate </a:t>
            </a:r>
          </a:p>
          <a:p>
            <a:pPr marL="274320" indent="-274320" eaLnBrk="1" fontAlgn="auto" hangingPunct="1">
              <a:spcAft>
                <a:spcPts val="0"/>
              </a:spcAft>
              <a:buFont typeface="Wingdings"/>
              <a:buChar char=""/>
              <a:defRPr/>
            </a:pPr>
            <a:r>
              <a:rPr lang="es-ES" dirty="0"/>
              <a:t>AT &amp; T Plaza fue originalmente llamada Plaza de Ameritech Ameritech Corporation, la empresa patrocinadora</a:t>
            </a:r>
            <a:r>
              <a:rPr lang="es-ES" u="sng" baseline="30000" dirty="0"/>
              <a:t>.</a:t>
            </a:r>
            <a:endParaRPr lang="es-ES" dirty="0"/>
          </a:p>
          <a:p>
            <a:pPr marL="274320" indent="-274320" eaLnBrk="1" fontAlgn="auto" hangingPunct="1">
              <a:spcAft>
                <a:spcPts val="0"/>
              </a:spcAft>
              <a:buFont typeface="Wingdings"/>
              <a:buChar char=""/>
              <a:defRPr/>
            </a:pPr>
            <a:r>
              <a:rPr lang="es-ES" dirty="0"/>
              <a:t> En el momento en el parque se inauguró oficialmente en 2004, Ameritech se había fusionado con SBC Communications y la plaza fue llamada Plaza de SBC Cuando SBC adquirió AT &amp; T y luego cambió el nombre de SBC a AT &amp; T en 2005, el nombre de la plaza volvió a cambiar. </a:t>
            </a:r>
          </a:p>
          <a:p>
            <a:pPr marL="274320" indent="-274320" eaLnBrk="1" fontAlgn="auto" hangingPunct="1">
              <a:spcAft>
                <a:spcPts val="0"/>
              </a:spcAft>
              <a:buFont typeface="Wingdings"/>
              <a:buChar char=""/>
              <a:defRPr/>
            </a:pPr>
            <a:r>
              <a:rPr lang="es-ES" dirty="0"/>
              <a:t>La plaza es el hogar de la Cloud Gate  de tres pisos, una escultura de acero de 110 toneladas  que ha sido llamado por los residentes como “La alubia".</a:t>
            </a:r>
          </a:p>
          <a:p>
            <a:pPr marL="274320" indent="-274320" eaLnBrk="1" fontAlgn="auto" hangingPunct="1">
              <a:spcAft>
                <a:spcPts val="0"/>
              </a:spcAft>
              <a:buFont typeface="Wingdings"/>
              <a:buChar char=""/>
              <a:defRPr/>
            </a:pPr>
            <a:r>
              <a:rPr lang="es-ES" dirty="0"/>
              <a:t> La escultura es obra del prestigioso artista Anish Kapoor,siendo la primera de su arte en los Estados Unidos. .</a:t>
            </a:r>
          </a:p>
          <a:p>
            <a:pPr marL="274320" indent="-274320" eaLnBrk="1" fontAlgn="auto" hangingPunct="1">
              <a:spcAft>
                <a:spcPts val="0"/>
              </a:spcAft>
              <a:buFont typeface="Wingdings"/>
              <a:buChar char=""/>
              <a:defRPr/>
            </a:pPr>
            <a:endParaRPr lang="es-ES" dirty="0"/>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24017140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28625"/>
            <a:ext cx="7467600" cy="6045200"/>
          </a:xfrm>
        </p:spPr>
        <p:txBody>
          <a:bodyPr>
            <a:normAutofit lnSpcReduction="10000"/>
          </a:bodyPr>
          <a:lstStyle/>
          <a:p>
            <a:pPr marL="274320" indent="-274320" eaLnBrk="1" fontAlgn="auto" hangingPunct="1">
              <a:spcAft>
                <a:spcPts val="0"/>
              </a:spcAft>
              <a:buFont typeface="Wingdings"/>
              <a:buChar char=""/>
              <a:defRPr/>
            </a:pPr>
            <a:r>
              <a:rPr lang="es-ES" dirty="0"/>
              <a:t>La pieza fue financiado con fondos privados y el coste total fue de $ 23 millones, que fue mucho más que la estimación original de $ 6 millones. </a:t>
            </a:r>
          </a:p>
          <a:p>
            <a:pPr marL="274320" indent="-274320" eaLnBrk="1" fontAlgn="auto" hangingPunct="1">
              <a:spcAft>
                <a:spcPts val="0"/>
              </a:spcAft>
              <a:buFont typeface="Wingdings"/>
              <a:buChar char=""/>
              <a:defRPr/>
            </a:pPr>
            <a:r>
              <a:rPr lang="es-ES" dirty="0"/>
              <a:t> Cloud Gate es una escultura de acero pulido de reflexión que está destinado a parecerse a una gota de mercurio flotando en el punto de aterrizaje en una plaza del parque..</a:t>
            </a:r>
          </a:p>
          <a:p>
            <a:pPr marL="274320" indent="-274320" eaLnBrk="1" fontAlgn="auto" hangingPunct="1">
              <a:spcAft>
                <a:spcPts val="0"/>
              </a:spcAft>
              <a:buFont typeface="Wingdings"/>
              <a:buChar char=""/>
              <a:defRPr/>
            </a:pPr>
            <a:r>
              <a:rPr lang="es-ES" dirty="0"/>
              <a:t>Cuando Millennium Park fue inaugurado en 2004, la red de la soldadura alrededor de cada panel de metal aún era visible.</a:t>
            </a:r>
          </a:p>
          <a:p>
            <a:pPr marL="274320" indent="-274320" eaLnBrk="1" fontAlgn="auto" hangingPunct="1">
              <a:spcAft>
                <a:spcPts val="0"/>
              </a:spcAft>
              <a:buFont typeface="Wingdings"/>
              <a:buChar char=""/>
              <a:defRPr/>
            </a:pPr>
            <a:r>
              <a:rPr lang="es-ES" dirty="0"/>
              <a:t> La curva, espejo de las aguas de la escultura ofrece reflexiones en los visitantes, el horizonte de la ciudad (y en particular la histórica Michigan Avenue "Streetwall") y el cielo. </a:t>
            </a:r>
          </a:p>
          <a:p>
            <a:pPr marL="274320" indent="-274320" eaLnBrk="1" fontAlgn="auto" hangingPunct="1">
              <a:spcAft>
                <a:spcPts val="0"/>
              </a:spcAft>
              <a:buFont typeface="Wingdings"/>
              <a:buChar char=""/>
              <a:defRPr/>
            </a:pPr>
            <a:r>
              <a:rPr lang="es-ES" dirty="0"/>
              <a:t>Desde su instalación, Cloud Gate probablemente se ha convertido la escultura más populares de la ciudad.</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34242239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753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3 Imagen" descr="Millenium Park.-3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7547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illenium Park.-3x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768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Millenium Park Chica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6118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Millenium Park Chica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1435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5725"/>
            <a:ext cx="97536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8803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Millen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8253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illenium Park.-Chicag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1511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illlenium Park.-chicagom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0246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illenium.-chicago trip 049 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829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67600" cy="6116637"/>
          </a:xfrm>
        </p:spPr>
        <p:txBody>
          <a:bodyPr>
            <a:normAutofit lnSpcReduction="10000"/>
          </a:bodyPr>
          <a:lstStyle/>
          <a:p>
            <a:pPr marL="274320" indent="-274320" eaLnBrk="1" fontAlgn="auto" hangingPunct="1">
              <a:spcAft>
                <a:spcPts val="0"/>
              </a:spcAft>
              <a:buFont typeface="Wingdings"/>
              <a:buChar char=""/>
              <a:defRPr/>
            </a:pPr>
            <a:r>
              <a:rPr lang="es-ES" b="1" dirty="0"/>
              <a:t>Crown Fountain </a:t>
            </a:r>
            <a:endParaRPr lang="es-ES" dirty="0"/>
          </a:p>
          <a:p>
            <a:pPr marL="274320" indent="-274320" eaLnBrk="1" fontAlgn="auto" hangingPunct="1">
              <a:spcAft>
                <a:spcPts val="0"/>
              </a:spcAft>
              <a:buFont typeface="Wingdings"/>
              <a:buChar char=""/>
              <a:defRPr/>
            </a:pPr>
            <a:r>
              <a:rPr lang="en-US" dirty="0"/>
              <a:t>Crown</a:t>
            </a:r>
            <a:r>
              <a:rPr lang="es-ES" dirty="0"/>
              <a:t> </a:t>
            </a:r>
            <a:r>
              <a:rPr lang="en-US" dirty="0"/>
              <a:t>Fountain </a:t>
            </a:r>
            <a:r>
              <a:rPr lang="es-ES" dirty="0"/>
              <a:t>denominada así en honor de la familia  Crown de Chicago  fue diseñada por el artista conceptual catalán Jaume Plensa,y es la primera de este tipo en el mundo.</a:t>
            </a:r>
          </a:p>
          <a:p>
            <a:pPr marL="274320" indent="-274320" eaLnBrk="1" fontAlgn="auto" hangingPunct="1">
              <a:spcAft>
                <a:spcPts val="0"/>
              </a:spcAft>
              <a:buFont typeface="Wingdings"/>
              <a:buChar char=""/>
              <a:defRPr/>
            </a:pPr>
            <a:r>
              <a:rPr lang="es-ES" dirty="0"/>
              <a:t> Ladrillos de bloque de vidrio transparentes de se utilizan para construir dos  torres de (15 m) de alto en cada extremo de la plaza , cubierta de granito negro sumergido bajo  un a pequeña capa de agua. </a:t>
            </a:r>
          </a:p>
          <a:p>
            <a:pPr marL="274320" indent="-274320" eaLnBrk="1" fontAlgn="auto" hangingPunct="1">
              <a:spcAft>
                <a:spcPts val="0"/>
              </a:spcAft>
              <a:buFont typeface="Wingdings"/>
              <a:buChar char=""/>
              <a:defRPr/>
            </a:pPr>
            <a:r>
              <a:rPr lang="es-ES" dirty="0"/>
              <a:t> Detrás de los ladrillos de vidrio son  esta la alta tecnología de pantallas de video LED..</a:t>
            </a:r>
          </a:p>
          <a:p>
            <a:pPr marL="274320" indent="-274320" eaLnBrk="1" fontAlgn="auto" hangingPunct="1">
              <a:spcAft>
                <a:spcPts val="0"/>
              </a:spcAft>
              <a:buFont typeface="Wingdings"/>
              <a:buChar char=""/>
              <a:defRPr/>
            </a:pPr>
            <a:r>
              <a:rPr lang="es-ES" dirty="0"/>
              <a:t> Cuando se iluminan las pantallas  muestran los rostros de casi un millar de habitantes de Chicago mostrando la gran diversidad de la ciudad.</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566358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457200" y="285750"/>
            <a:ext cx="7467600" cy="6188075"/>
          </a:xfrm>
        </p:spPr>
        <p:txBody>
          <a:bodyPr/>
          <a:lstStyle/>
          <a:p>
            <a:pPr eaLnBrk="1" hangingPunct="1"/>
            <a:r>
              <a:rPr lang="es-ES" altLang="es-ES" dirty="0"/>
              <a:t> Jugar en el tema de las fuentes históricas en torno a las gárgolas con el agua que entraba por la boca abierta de la criatura, cada vídeo incluye momentos específicos en los que la boca o sus labios se convierten en surtidores de agua, de tal manera que parece como si la persona escupiera el agua.</a:t>
            </a:r>
          </a:p>
          <a:p>
            <a:pPr eaLnBrk="1" hangingPunct="1"/>
            <a:r>
              <a:rPr lang="es-ES" altLang="es-ES" dirty="0"/>
              <a:t> Esto ocurre aproximadamente cada cinco minutos, y también hay un flujo continuo de agua que cae sobre las imágenes.</a:t>
            </a:r>
          </a:p>
        </p:txBody>
      </p:sp>
    </p:spTree>
    <p:extLst>
      <p:ext uri="{BB962C8B-B14F-4D97-AF65-F5344CB8AC3E}">
        <p14:creationId xmlns:p14="http://schemas.microsoft.com/office/powerpoint/2010/main" val="3620281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illenium.-Crown_Fountain_towers_from_overhe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7917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3 Imagen" descr="Millenium Park.-6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1074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illenium Park.-Chicag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1764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illenium Park.-Chicag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7572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7217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4548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7334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1431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8611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9144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2540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3"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1825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
            <a:ext cx="97155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3198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ilenium.-Crown_Fountain_Sculpture_Drain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8751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illenium.-Crown_Fountain_Nozz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6968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85750"/>
            <a:ext cx="7686675" cy="6188075"/>
          </a:xfrm>
        </p:spPr>
        <p:txBody>
          <a:bodyPr>
            <a:normAutofit lnSpcReduction="10000"/>
          </a:bodyPr>
          <a:lstStyle/>
          <a:p>
            <a:pPr marL="274320" indent="-274320" eaLnBrk="1" fontAlgn="auto" hangingPunct="1">
              <a:spcAft>
                <a:spcPts val="0"/>
              </a:spcAft>
              <a:buFont typeface="Wingdings"/>
              <a:buChar char=""/>
              <a:defRPr/>
            </a:pPr>
            <a:r>
              <a:rPr lang="es-ES" sz="2800" dirty="0"/>
              <a:t>Lurie Garden </a:t>
            </a:r>
          </a:p>
          <a:p>
            <a:pPr marL="274320" indent="-274320" eaLnBrk="1" fontAlgn="auto" hangingPunct="1">
              <a:spcAft>
                <a:spcPts val="0"/>
              </a:spcAft>
              <a:buFont typeface="Wingdings"/>
              <a:buChar char=""/>
              <a:defRPr/>
            </a:pPr>
            <a:r>
              <a:rPr lang="es-ES" dirty="0"/>
              <a:t>Lurie Garden es un jardín publico de  de (10.000 m </a:t>
            </a:r>
            <a:r>
              <a:rPr lang="es-ES" baseline="30000" dirty="0"/>
              <a:t>2)</a:t>
            </a:r>
            <a:r>
              <a:rPr lang="es-ES" dirty="0"/>
              <a:t>  ubicado en el extremo sur del Millenium Park diseñado por Katherine Gustasen, Pie Adolf, y </a:t>
            </a:r>
            <a:r>
              <a:rPr lang="es-ES" u="sng" dirty="0"/>
              <a:t>Robert Israel.</a:t>
            </a:r>
          </a:p>
          <a:p>
            <a:pPr marL="274320" indent="-274320" eaLnBrk="1" fontAlgn="auto" hangingPunct="1">
              <a:spcAft>
                <a:spcPts val="0"/>
              </a:spcAft>
              <a:buFont typeface="Wingdings"/>
              <a:buChar char=""/>
              <a:defRPr/>
            </a:pPr>
            <a:r>
              <a:rPr lang="es-ES" dirty="0"/>
              <a:t>El jardín es una combinación de plantas perennes, bulbos, hierbas, arbustos y los árboles Es el componente destacado de la naturaleza sobre el forjado plantado más grande del mundo . El jardín costo $ 13,2 millones y tiene una dotación de 10 millones dólares para el mantenimiento y conservación .</a:t>
            </a:r>
          </a:p>
          <a:p>
            <a:pPr marL="274320" indent="-274320" eaLnBrk="1" fontAlgn="auto" hangingPunct="1">
              <a:spcAft>
                <a:spcPts val="0"/>
              </a:spcAft>
              <a:buFont typeface="Wingdings"/>
              <a:buChar char=""/>
              <a:defRPr/>
            </a:pPr>
            <a:r>
              <a:rPr lang="es-ES" dirty="0"/>
              <a:t>Es el nombre de Ann Lurie. </a:t>
            </a:r>
          </a:p>
          <a:p>
            <a:pPr marL="274320" indent="-274320" eaLnBrk="1" fontAlgn="auto" hangingPunct="1">
              <a:spcAft>
                <a:spcPts val="0"/>
              </a:spcAft>
              <a:buFont typeface="Wingdings"/>
              <a:buChar char=""/>
              <a:defRPr/>
            </a:pPr>
            <a:r>
              <a:rPr lang="es-ES" dirty="0"/>
              <a:t>El jardín es un homenaje a la ciudad cuyo lema es "Urbes en el Huerto" que es una frase latina que significa la ciudad en un jardín. </a:t>
            </a:r>
            <a:r>
              <a:rPr lang="es-ES" baseline="30000" dirty="0">
                <a:hlinkClick r:id="rId2"/>
              </a:rPr>
              <a:t>]</a:t>
            </a:r>
            <a:r>
              <a:rPr lang="es-ES" dirty="0"/>
              <a:t>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37628677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3 Imagen" descr="Millenium.-Lurie_garden_and_bridgew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25057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8" y="-214313"/>
            <a:ext cx="9753601"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4625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5004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8614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9875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4802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Millenium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4730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Millenium Pare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0815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3" y="0"/>
            <a:ext cx="97520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5748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Millenium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7016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47222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3 Imagen" descr="Lurie Garden Millenium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9301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urie Gardens.-Chicag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7485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urie_Garden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1650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urie_garden_chic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1566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urie_garden_millennium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7881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urie-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5611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ilenium.-Garden_view_with_Michigan_and_Randolf_streetwal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6334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illenium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072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illenium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5036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illenium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4791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illenium.-Lurie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692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illenium.-Lurie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1200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1500"/>
            <a:ext cx="9144000" cy="800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6178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4381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3460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85750"/>
            <a:ext cx="7467600" cy="6188075"/>
          </a:xfrm>
        </p:spPr>
        <p:txBody>
          <a:bodyPr>
            <a:normAutofit lnSpcReduction="10000"/>
          </a:bodyPr>
          <a:lstStyle/>
          <a:p>
            <a:pPr marL="274320" indent="-274320" eaLnBrk="1" fontAlgn="auto" hangingPunct="1">
              <a:spcAft>
                <a:spcPts val="0"/>
              </a:spcAft>
              <a:buFont typeface="Wingdings"/>
              <a:buChar char=""/>
              <a:defRPr/>
            </a:pPr>
            <a:r>
              <a:rPr lang="es-ES" b="1" dirty="0"/>
              <a:t>BP Puente Peatonal</a:t>
            </a:r>
          </a:p>
          <a:p>
            <a:pPr marL="274320" indent="-274320" eaLnBrk="1" fontAlgn="auto" hangingPunct="1">
              <a:spcAft>
                <a:spcPts val="0"/>
              </a:spcAft>
              <a:buFont typeface="Wingdings"/>
              <a:buChar char=""/>
              <a:defRPr/>
            </a:pPr>
            <a:r>
              <a:rPr lang="es-ES" dirty="0"/>
              <a:t>BP es un puente peatonal que cruza Columbus Drive que conecta Millenium Park a la Plaza Daley del Bicentenario en el Parque Grant. </a:t>
            </a:r>
          </a:p>
          <a:p>
            <a:pPr marL="274320" indent="-274320" eaLnBrk="1" fontAlgn="auto" hangingPunct="1">
              <a:spcAft>
                <a:spcPts val="0"/>
              </a:spcAft>
              <a:buFont typeface="Wingdings"/>
              <a:buChar char=""/>
              <a:defRPr/>
            </a:pPr>
            <a:r>
              <a:rPr lang="es-ES" dirty="0"/>
              <a:t>El puente de vigas es el primer puente diseñado por el Premio Pritzker-, Frank Gehry, y fue nombrado por British Petroleum, que donó $ 5 millones para la construcción del Parque. </a:t>
            </a:r>
          </a:p>
          <a:p>
            <a:pPr marL="274320" indent="-274320" eaLnBrk="1" fontAlgn="auto" hangingPunct="1">
              <a:spcAft>
                <a:spcPts val="0"/>
              </a:spcAft>
              <a:buFont typeface="Wingdings"/>
              <a:buChar char=""/>
              <a:defRPr/>
            </a:pPr>
            <a:r>
              <a:rPr lang="es-ES" dirty="0"/>
              <a:t>El puente es conocido como una serpiente o serpentina en su carácter debido a su forma curva. </a:t>
            </a:r>
          </a:p>
          <a:p>
            <a:pPr marL="274320" indent="-274320" eaLnBrk="1" fontAlgn="auto" hangingPunct="1">
              <a:spcAft>
                <a:spcPts val="0"/>
              </a:spcAft>
              <a:buFont typeface="Wingdings"/>
              <a:buChar char=""/>
              <a:defRPr/>
            </a:pPr>
            <a:r>
              <a:rPr lang="es-ES" dirty="0"/>
              <a:t>El diseño del puente le permite soportar una carga pesada y es conocido por su estética. Además, sirve  como una barrera del sonido y las necesidades funcionales como nexo de unión entre el Millennium Park y los puntos de este.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10854512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3 Imagen" descr="Millenium Pedestrian.-Bp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6495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0616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Millen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2920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Millen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0270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Millen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9887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milleniumn_park.-p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8072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4110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67600" cy="6116637"/>
          </a:xfrm>
        </p:spPr>
        <p:txBody>
          <a:bodyPr>
            <a:normAutofit fontScale="92500" lnSpcReduction="10000"/>
          </a:bodyPr>
          <a:lstStyle/>
          <a:p>
            <a:pPr marL="274320" indent="-274320" eaLnBrk="1" fontAlgn="auto" hangingPunct="1">
              <a:spcAft>
                <a:spcPts val="0"/>
              </a:spcAft>
              <a:buFont typeface="Wingdings"/>
              <a:buChar char=""/>
              <a:defRPr/>
            </a:pPr>
            <a:r>
              <a:rPr lang="es-ES" sz="2600" b="1" dirty="0"/>
              <a:t>La Pista de Patinaje sobre hielo McCormick Tribune </a:t>
            </a:r>
          </a:p>
          <a:p>
            <a:pPr marL="274320" indent="-274320" eaLnBrk="1" fontAlgn="auto" hangingPunct="1">
              <a:spcAft>
                <a:spcPts val="0"/>
              </a:spcAft>
              <a:buFont typeface="Wingdings"/>
              <a:buChar char=""/>
              <a:defRPr/>
            </a:pPr>
            <a:r>
              <a:rPr lang="es-ES" dirty="0"/>
              <a:t>McCormick Tribune Plaza &amp; Ice Rink es un lugar poli-valente situado a lo largo del borde occidental del Parque en el histórico Boulevard Distrito de Michigan. </a:t>
            </a:r>
          </a:p>
          <a:p>
            <a:pPr marL="274320" indent="-274320" eaLnBrk="1" fontAlgn="auto" hangingPunct="1">
              <a:spcAft>
                <a:spcPts val="0"/>
              </a:spcAft>
              <a:buFont typeface="Wingdings"/>
              <a:buChar char=""/>
              <a:defRPr/>
            </a:pPr>
            <a:r>
              <a:rPr lang="es-ES" dirty="0"/>
              <a:t>Fue la primera atracción que abrió  en el Millennium Park . </a:t>
            </a:r>
          </a:p>
          <a:p>
            <a:pPr marL="274320" indent="-274320" eaLnBrk="1" fontAlgn="auto" hangingPunct="1">
              <a:spcAft>
                <a:spcPts val="0"/>
              </a:spcAft>
              <a:buFont typeface="Wingdings"/>
              <a:buChar char=""/>
              <a:defRPr/>
            </a:pPr>
            <a:r>
              <a:rPr lang="es-ES" dirty="0"/>
              <a:t> La plaza fue financiada por una donación de la Fundación McCormick Tribune. </a:t>
            </a:r>
          </a:p>
          <a:p>
            <a:pPr marL="274320" indent="-274320" eaLnBrk="1" fontAlgn="auto" hangingPunct="1">
              <a:spcAft>
                <a:spcPts val="0"/>
              </a:spcAft>
              <a:buFont typeface="Wingdings"/>
              <a:buChar char=""/>
              <a:defRPr/>
            </a:pPr>
            <a:r>
              <a:rPr lang="es-ES" dirty="0"/>
              <a:t>Durante cuatro meses al año,  opera como McCormick Tribune Ice Rink, una pista de patinaje publica de hielo al aire .</a:t>
            </a:r>
          </a:p>
          <a:p>
            <a:pPr marL="274320" indent="-274320" eaLnBrk="1" fontAlgn="auto" hangingPunct="1">
              <a:spcAft>
                <a:spcPts val="0"/>
              </a:spcAft>
              <a:buFont typeface="Wingdings"/>
              <a:buChar char=""/>
              <a:defRPr/>
            </a:pPr>
            <a:r>
              <a:rPr lang="es-ES" dirty="0"/>
              <a:t>Por lo general, abierta para el patinaje desde mediados de noviembre hasta mediados de marzo.</a:t>
            </a:r>
          </a:p>
          <a:p>
            <a:pPr marL="274320" indent="-274320" eaLnBrk="1" fontAlgn="auto" hangingPunct="1">
              <a:spcAft>
                <a:spcPts val="0"/>
              </a:spcAft>
              <a:buFont typeface="Wingdings"/>
              <a:buChar char=""/>
              <a:defRPr/>
            </a:pPr>
            <a:r>
              <a:rPr lang="es-ES" dirty="0"/>
              <a:t> Es conocido como una de las mejores de Chicago, la gente al aire libre mirando como patinan durante los meses de invierno.</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3168966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2 Marcador de contenido"/>
          <p:cNvSpPr>
            <a:spLocks noGrp="1"/>
          </p:cNvSpPr>
          <p:nvPr>
            <p:ph sz="quarter" idx="1"/>
          </p:nvPr>
        </p:nvSpPr>
        <p:spPr>
          <a:xfrm>
            <a:off x="457200" y="428625"/>
            <a:ext cx="7467600" cy="6045200"/>
          </a:xfrm>
        </p:spPr>
        <p:txBody>
          <a:bodyPr/>
          <a:lstStyle/>
          <a:p>
            <a:pPr eaLnBrk="1" hangingPunct="1"/>
            <a:r>
              <a:rPr lang="es-ES" altLang="es-ES" dirty="0"/>
              <a:t>Para el resto del año, sirve como plaza en el Park Grill , el mayor comedor al aire libre del centro de Chicago,.</a:t>
            </a:r>
          </a:p>
          <a:p>
            <a:pPr eaLnBrk="1" hangingPunct="1"/>
            <a:r>
              <a:rPr lang="es-ES" altLang="es-ES" dirty="0"/>
              <a:t>La  parrilla del parque acoge varios eventos culinarios, así como la música en los primeros meses que se puede estar  al aire libre.</a:t>
            </a:r>
          </a:p>
        </p:txBody>
      </p:sp>
    </p:spTree>
    <p:extLst>
      <p:ext uri="{BB962C8B-B14F-4D97-AF65-F5344CB8AC3E}">
        <p14:creationId xmlns:p14="http://schemas.microsoft.com/office/powerpoint/2010/main" val="18294101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3 Imagen" descr="Millennium_Park_Ice_Skat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945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457200" y="857250"/>
            <a:ext cx="7467600" cy="5616575"/>
          </a:xfrm>
        </p:spPr>
        <p:txBody>
          <a:bodyPr/>
          <a:lstStyle/>
          <a:p>
            <a:pPr eaLnBrk="1" hangingPunct="1"/>
            <a:r>
              <a:rPr lang="en-US" altLang="es-ES" b="1" dirty="0"/>
              <a:t>Plaza de Wrigley </a:t>
            </a:r>
            <a:endParaRPr lang="es-ES" altLang="es-ES" b="1" dirty="0"/>
          </a:p>
          <a:p>
            <a:pPr eaLnBrk="1" hangingPunct="1"/>
            <a:r>
              <a:rPr lang="es-ES" altLang="es-ES" dirty="0"/>
              <a:t>Wrigley Suaré es una plaza pública situada en la sección noroeste del Millenium Park en el histórico Boulevard Distrito de Michigan.</a:t>
            </a:r>
          </a:p>
          <a:p>
            <a:pPr eaLnBrk="1" hangingPunct="1"/>
            <a:r>
              <a:rPr lang="es-ES" altLang="es-ES" dirty="0"/>
              <a:t> Contiene el Monumento del Milenio, casi a tamaño completo réplica del semicírculo de estilo dórico griego con pareadas columnas de estilo (llamado peristilo) que originalmente estaba sentado en esta zona de Grant Park, cerca de East Randolph Street y North Michigan Avene, entre 1917 y 1953.</a:t>
            </a:r>
          </a:p>
          <a:p>
            <a:pPr eaLnBrk="1" hangingPunct="1"/>
            <a:r>
              <a:rPr lang="es-ES" altLang="es-ES" dirty="0"/>
              <a:t>La plaza también contiene una amplia zona de césped y una fuente pública. </a:t>
            </a:r>
          </a:p>
        </p:txBody>
      </p:sp>
    </p:spTree>
    <p:extLst>
      <p:ext uri="{BB962C8B-B14F-4D97-AF65-F5344CB8AC3E}">
        <p14:creationId xmlns:p14="http://schemas.microsoft.com/office/powerpoint/2010/main" val="16460948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18841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3 Imagen" descr="Millenium Park.-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0354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3 Imagen" descr="Millenioum.-Wrigley_Squa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3" name="4 Imagen" descr="Millenioum..-Crown_Fountain_Spoutin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1000125"/>
            <a:ext cx="4500562" cy="785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17335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785813"/>
            <a:ext cx="7467600" cy="5688012"/>
          </a:xfrm>
        </p:spPr>
        <p:txBody>
          <a:bodyPr/>
          <a:lstStyle/>
          <a:p>
            <a:pPr eaLnBrk="1" hangingPunct="1"/>
            <a:r>
              <a:rPr lang="es-ES" altLang="es-ES" b="1" dirty="0"/>
              <a:t>Harris Theater (Chicago)</a:t>
            </a:r>
          </a:p>
          <a:p>
            <a:pPr eaLnBrk="1" hangingPunct="1"/>
            <a:r>
              <a:rPr lang="es-ES" altLang="es-ES" dirty="0"/>
              <a:t>Harris Theater es un teatro del 1525 sede de la artes escénicas situado en el extremo norte del Millenium Park .</a:t>
            </a:r>
          </a:p>
          <a:p>
            <a:pPr eaLnBrk="1" hangingPunct="1"/>
            <a:r>
              <a:rPr lang="es-ES" altLang="es-ES" dirty="0"/>
              <a:t>Es lugar de espectáculos de primera clase de la ciudad para las pequeñas y medianas grupos de artistas.. </a:t>
            </a:r>
          </a:p>
          <a:p>
            <a:pPr eaLnBrk="1" hangingPunct="1"/>
            <a:r>
              <a:rPr lang="es-ES" altLang="es-ES" dirty="0"/>
              <a:t>Es la primera sede de Bellas Artes construida en el distrito de teatro de la ciudad o el centro de la ciudad desde 1929.</a:t>
            </a:r>
          </a:p>
          <a:p>
            <a:pPr eaLnBrk="1" hangingPunct="1"/>
            <a:r>
              <a:rPr lang="es-ES" altLang="es-ES" dirty="0"/>
              <a:t>El teatro tiene el nombre  de sus primeros benefactores, el Sr. &amp; Mrs. Irving Harris.</a:t>
            </a:r>
          </a:p>
        </p:txBody>
      </p:sp>
    </p:spTree>
    <p:extLst>
      <p:ext uri="{BB962C8B-B14F-4D97-AF65-F5344CB8AC3E}">
        <p14:creationId xmlns:p14="http://schemas.microsoft.com/office/powerpoint/2010/main" val="9781101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67600" cy="6116637"/>
          </a:xfrm>
        </p:spPr>
        <p:txBody>
          <a:bodyPr>
            <a:normAutofit lnSpcReduction="10000"/>
          </a:bodyPr>
          <a:lstStyle/>
          <a:p>
            <a:pPr marL="274320" indent="-274320" eaLnBrk="1" fontAlgn="auto" hangingPunct="1">
              <a:spcAft>
                <a:spcPts val="0"/>
              </a:spcAft>
              <a:buFont typeface="Wingdings"/>
              <a:buChar char=""/>
              <a:defRPr/>
            </a:pPr>
            <a:r>
              <a:rPr lang="es-ES" b="1" dirty="0"/>
              <a:t>Pabellones de Exelon</a:t>
            </a:r>
          </a:p>
          <a:p>
            <a:pPr marL="274320" indent="-274320" eaLnBrk="1" fontAlgn="auto" hangingPunct="1">
              <a:spcAft>
                <a:spcPts val="0"/>
              </a:spcAft>
              <a:buFont typeface="Wingdings"/>
              <a:buChar char=""/>
              <a:defRPr/>
            </a:pPr>
            <a:r>
              <a:rPr lang="es-ES" dirty="0"/>
              <a:t>Los Pabellones de Exelon son un conjunto de cuatro pabellones con energía solar en la generación de estructuras de Millennium Park..</a:t>
            </a:r>
          </a:p>
          <a:p>
            <a:pPr marL="274320" indent="-274320" eaLnBrk="1" fontAlgn="auto" hangingPunct="1">
              <a:spcAft>
                <a:spcPts val="0"/>
              </a:spcAft>
              <a:buFont typeface="Wingdings"/>
              <a:buChar char=""/>
              <a:defRPr/>
            </a:pPr>
            <a:r>
              <a:rPr lang="es-ES" dirty="0"/>
              <a:t> Los pabellones fueron diseñados en enero de 2001 y la construcción comenzó en enero de 2004. El Pabellón Sur se completo y se inauguró en julio de 2004 y los Pabellones del Norte se completaron en noviembre de 2004, con una gran apertura el 30 de abril de 2005.</a:t>
            </a:r>
          </a:p>
          <a:p>
            <a:pPr marL="274320" indent="-274320" eaLnBrk="1" fontAlgn="auto" hangingPunct="1">
              <a:spcAft>
                <a:spcPts val="0"/>
              </a:spcAft>
              <a:buFont typeface="Wingdings"/>
              <a:buChar char=""/>
              <a:defRPr/>
            </a:pPr>
            <a:r>
              <a:rPr lang="es-ES" dirty="0"/>
              <a:t> Además de la producción de energía, tres de los cuatro pabellones de facilitar el acceso al parque por debajo de estacionamientos subterráneos, y el cuarto sirve como centro de acogida del parque. </a:t>
            </a:r>
            <a:r>
              <a:rPr lang="es-ES" baseline="30000" dirty="0"/>
              <a:t>[</a:t>
            </a:r>
            <a:r>
              <a:rPr lang="es-ES" dirty="0"/>
              <a:t> Exelon y su subsidiaria ComEd donaron $ 5,5 millones para la construcción de los Pabellones.</a:t>
            </a:r>
          </a:p>
        </p:txBody>
      </p:sp>
    </p:spTree>
    <p:extLst>
      <p:ext uri="{BB962C8B-B14F-4D97-AF65-F5344CB8AC3E}">
        <p14:creationId xmlns:p14="http://schemas.microsoft.com/office/powerpoint/2010/main" val="42759432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endParaRPr lang="es-ES" dirty="0"/>
          </a:p>
        </p:txBody>
      </p:sp>
      <p:pic>
        <p:nvPicPr>
          <p:cNvPr id="131075" name="3 Marcador de contenido" descr="Northwest_ExelonPavilion.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2604499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2 Marcador de contenido"/>
          <p:cNvSpPr>
            <a:spLocks noGrp="1"/>
          </p:cNvSpPr>
          <p:nvPr>
            <p:ph sz="quarter" idx="1"/>
          </p:nvPr>
        </p:nvSpPr>
        <p:spPr>
          <a:xfrm>
            <a:off x="457200" y="428625"/>
            <a:ext cx="7467600" cy="6045200"/>
          </a:xfrm>
        </p:spPr>
        <p:txBody>
          <a:bodyPr/>
          <a:lstStyle/>
          <a:p>
            <a:pPr eaLnBrk="1" hangingPunct="1"/>
            <a:r>
              <a:rPr lang="es-ES" altLang="es-ES" b="1" dirty="0"/>
              <a:t>Ciclo Center de McDonald's </a:t>
            </a:r>
          </a:p>
          <a:p>
            <a:pPr eaLnBrk="1" hangingPunct="1"/>
            <a:r>
              <a:rPr lang="es-ES" altLang="es-ES" dirty="0"/>
              <a:t>Ciclo Center  de McDonald's es un espacio de 300 m2-con aire acondicionado que sirve de aparcamiento de bicicletas situado en la esquina noreste del Parque del Milenio. La instalación dispone de taquillas, duchas, un bar con mesas de verano al aire libre, reparación de bicicletas, alquiler de bicicletas y otros servicios para los viajeros en bicicleta del centro. La estación de bicicletas se ha adaptado en los corredores y los patinadores en línea.</a:t>
            </a:r>
          </a:p>
          <a:p>
            <a:pPr eaLnBrk="1" hangingPunct="1"/>
            <a:r>
              <a:rPr lang="es-ES" altLang="es-ES" dirty="0"/>
              <a:t>Además, la estación ofrece un espacio para un Departamento de Policía de Chicago  Grupo Montado de Bicicletas.</a:t>
            </a:r>
          </a:p>
        </p:txBody>
      </p:sp>
    </p:spTree>
    <p:extLst>
      <p:ext uri="{BB962C8B-B14F-4D97-AF65-F5344CB8AC3E}">
        <p14:creationId xmlns:p14="http://schemas.microsoft.com/office/powerpoint/2010/main" val="203991026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7114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3 Imagen" descr="Millenium.-Front_of_Mcdonalds_Bike_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8354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3 Imagen" descr="Millenium.-Cycle_center_w_bikes_in_fro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4972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2 Marcador de contenido"/>
          <p:cNvSpPr>
            <a:spLocks noGrp="1"/>
          </p:cNvSpPr>
          <p:nvPr>
            <p:ph sz="quarter" idx="1"/>
          </p:nvPr>
        </p:nvSpPr>
        <p:spPr>
          <a:xfrm>
            <a:off x="457200" y="428625"/>
            <a:ext cx="7686675" cy="6045200"/>
          </a:xfrm>
        </p:spPr>
        <p:txBody>
          <a:bodyPr/>
          <a:lstStyle/>
          <a:p>
            <a:pPr eaLnBrk="1" hangingPunct="1"/>
            <a:r>
              <a:rPr lang="es-ES" altLang="es-ES" b="1" dirty="0"/>
              <a:t>Chase Promenade </a:t>
            </a:r>
          </a:p>
          <a:p>
            <a:pPr eaLnBrk="1" hangingPunct="1"/>
            <a:r>
              <a:rPr lang="es-ES" altLang="es-ES" dirty="0"/>
              <a:t>Chase Promenade es un arboleda al aire libre que funciona como pasarela peatonal en el Millennium Park .</a:t>
            </a:r>
          </a:p>
          <a:p>
            <a:pPr eaLnBrk="1" hangingPunct="1"/>
            <a:r>
              <a:rPr lang="es-ES" altLang="es-ES" dirty="0"/>
              <a:t>El paseo fue posible gracias a una donación de la Fundación Une Bank. Sus 8 hectáreas (32.000 m </a:t>
            </a:r>
            <a:r>
              <a:rPr lang="es-ES" altLang="es-ES" baseline="30000" dirty="0"/>
              <a:t>),</a:t>
            </a:r>
            <a:r>
              <a:rPr lang="es-ES" altLang="es-ES" dirty="0"/>
              <a:t> exposiciones, festivales y otros acontecimientos familiares. y también sirve como lugar para la planificación de eventos en régimen de alquiler . </a:t>
            </a:r>
          </a:p>
          <a:p>
            <a:pPr eaLnBrk="1" hangingPunct="1"/>
            <a:r>
              <a:rPr lang="es-ES" altLang="es-ES" b="1" dirty="0"/>
              <a:t>Galerías de Boeing </a:t>
            </a:r>
          </a:p>
          <a:p>
            <a:pPr eaLnBrk="1" hangingPunct="1"/>
            <a:r>
              <a:rPr lang="es-ES" altLang="es-ES" dirty="0"/>
              <a:t>Galerías de Boeing son un par de espacios de exhibición al aire libre en el Millennium Park situado a lo largo del sur y del norte a mediados de terrazas a nivel, por encima y al este de la Plaza de Wrigley y la Crown Fountain</a:t>
            </a:r>
          </a:p>
        </p:txBody>
      </p:sp>
    </p:spTree>
    <p:extLst>
      <p:ext uri="{BB962C8B-B14F-4D97-AF65-F5344CB8AC3E}">
        <p14:creationId xmlns:p14="http://schemas.microsoft.com/office/powerpoint/2010/main" val="32073641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3 Imagen" descr="Millenium.-Chase Promenade Revealing_Chic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8116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3 Imagen" descr="Boeing Galeries.--In_Search_of_Parad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02029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457200" y="928688"/>
            <a:ext cx="7467600" cy="5545137"/>
          </a:xfrm>
        </p:spPr>
        <p:txBody>
          <a:bodyPr/>
          <a:lstStyle/>
          <a:p>
            <a:pPr eaLnBrk="1" hangingPunct="1"/>
            <a:r>
              <a:rPr lang="es-ES" altLang="es-ES" dirty="0"/>
              <a:t> </a:t>
            </a:r>
            <a:r>
              <a:rPr lang="es-ES" altLang="es-ES" b="1" dirty="0"/>
              <a:t>Nichols Bridgeway </a:t>
            </a:r>
          </a:p>
          <a:p>
            <a:pPr eaLnBrk="1" hangingPunct="1"/>
            <a:r>
              <a:rPr lang="es-ES" altLang="es-ES" dirty="0"/>
              <a:t>El Bridgeway Nichols abrió el 16 de mayo de 2009. </a:t>
            </a:r>
          </a:p>
          <a:p>
            <a:pPr eaLnBrk="1" hangingPunct="1"/>
            <a:r>
              <a:rPr lang="es-ES" altLang="es-ES" dirty="0"/>
              <a:t>Este puente peatonal que conecta el extremo sur del parque con el ala moderna del Instituto de Arte de Chicago.</a:t>
            </a:r>
          </a:p>
          <a:p>
            <a:pPr eaLnBrk="1" hangingPunct="1"/>
            <a:r>
              <a:rPr lang="es-ES" altLang="es-ES" dirty="0"/>
              <a:t>Se inicia en el extremo suroeste de la Gran césped y se extiende a través de Monroe Street conectarse a la tercera planta del Pabellón Oeste del Instituto de Arte de Chicago.</a:t>
            </a:r>
          </a:p>
          <a:p>
            <a:pPr eaLnBrk="1" hangingPunct="1"/>
            <a:endParaRPr lang="es-ES" altLang="es-ES" dirty="0"/>
          </a:p>
        </p:txBody>
      </p:sp>
    </p:spTree>
    <p:extLst>
      <p:ext uri="{BB962C8B-B14F-4D97-AF65-F5344CB8AC3E}">
        <p14:creationId xmlns:p14="http://schemas.microsoft.com/office/powerpoint/2010/main" val="31741465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3 Imagen" descr="Milenium.-Nichols_Bridgeway_Sou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6018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67600" cy="6116637"/>
          </a:xfrm>
        </p:spPr>
        <p:txBody>
          <a:bodyPr>
            <a:normAutofit fontScale="92500" lnSpcReduction="10000"/>
          </a:bodyPr>
          <a:lstStyle/>
          <a:p>
            <a:pPr marL="274320" indent="-274320" eaLnBrk="1" fontAlgn="auto" hangingPunct="1">
              <a:spcAft>
                <a:spcPts val="0"/>
              </a:spcAft>
              <a:buFont typeface="Wingdings"/>
              <a:buChar char=""/>
              <a:defRPr/>
            </a:pPr>
            <a:r>
              <a:rPr lang="es-ES" b="1" dirty="0"/>
              <a:t>Pabellón de los proyectos  </a:t>
            </a:r>
          </a:p>
          <a:p>
            <a:pPr marL="274320" indent="-274320" eaLnBrk="1" fontAlgn="auto" hangingPunct="1">
              <a:spcAft>
                <a:spcPts val="0"/>
              </a:spcAft>
              <a:buFont typeface="Wingdings"/>
              <a:buChar char=""/>
              <a:defRPr/>
            </a:pPr>
            <a:r>
              <a:rPr lang="es-ES" dirty="0"/>
              <a:t>Los pabellones de Zaha Hadid y Ben van Berkel se construyeron para conmemorar el 100 aniversario de el Plan de Chicago de Daniel Burnham de1909 .</a:t>
            </a:r>
          </a:p>
          <a:p>
            <a:pPr marL="274320" indent="-274320" eaLnBrk="1" fontAlgn="auto" hangingPunct="1">
              <a:spcAft>
                <a:spcPts val="0"/>
              </a:spcAft>
              <a:buFont typeface="Wingdings"/>
              <a:buChar char=""/>
              <a:defRPr/>
            </a:pPr>
            <a:r>
              <a:rPr lang="es-ES" dirty="0"/>
              <a:t>Fueron financiados con fondos privados</a:t>
            </a:r>
            <a:r>
              <a:rPr lang="es-ES" u="sng" baseline="30000" dirty="0"/>
              <a:t> </a:t>
            </a:r>
            <a:r>
              <a:rPr lang="es-ES" dirty="0"/>
              <a:t>y están destinadas a ser las estructuras temporales</a:t>
            </a:r>
            <a:r>
              <a:rPr lang="es-ES" u="sng" baseline="30000" dirty="0"/>
              <a:t>.</a:t>
            </a:r>
            <a:r>
              <a:rPr lang="es-ES" dirty="0"/>
              <a:t> </a:t>
            </a:r>
          </a:p>
          <a:p>
            <a:pPr marL="274320" indent="-274320" eaLnBrk="1" fontAlgn="auto" hangingPunct="1">
              <a:spcAft>
                <a:spcPts val="0"/>
              </a:spcAft>
              <a:buFont typeface="Wingdings"/>
              <a:buChar char=""/>
              <a:defRPr/>
            </a:pPr>
            <a:r>
              <a:rPr lang="es-ES" dirty="0"/>
              <a:t>. El Pabellón van Berkel está compuesto por dos planos paralelos rectangulares unidos por bolas curvas  en un marco de acero con madera contrachapada blanco brillante que lo cubre.</a:t>
            </a:r>
          </a:p>
          <a:p>
            <a:pPr marL="274320" indent="-274320" eaLnBrk="1" fontAlgn="auto" hangingPunct="1">
              <a:spcAft>
                <a:spcPts val="0"/>
              </a:spcAft>
              <a:buFont typeface="Wingdings"/>
              <a:buChar char=""/>
              <a:defRPr/>
            </a:pPr>
            <a:r>
              <a:rPr lang="es-ES" dirty="0"/>
              <a:t>Está situado sobre una plataforma elevada que está cortada por una rampa accesible de entrada .</a:t>
            </a:r>
            <a:endParaRPr lang="es-ES" u="sng" baseline="30000" dirty="0"/>
          </a:p>
          <a:p>
            <a:pPr marL="274320" indent="-274320" eaLnBrk="1" fontAlgn="auto" hangingPunct="1">
              <a:spcAft>
                <a:spcPts val="0"/>
              </a:spcAft>
              <a:buFont typeface="Wingdings"/>
              <a:buChar char=""/>
              <a:defRPr/>
            </a:pPr>
            <a:r>
              <a:rPr lang="es-ES" dirty="0"/>
              <a:t>El pabellón de Hadid es una concha de tela tensada coloca sobre un marco de aluminio curva superior a 7.000 piezas.. Se construyo para acomodar centenario con presentación de video en sus paredes de tela interior.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62347026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3 Imagen" descr="Milenium.--Pavilion_projec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9056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3 Imagen" descr="Millenium Projec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057102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zaha-hadid-1024x7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2006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85750"/>
            <a:ext cx="7467600" cy="6188075"/>
          </a:xfrm>
        </p:spPr>
        <p:txBody>
          <a:bodyPr>
            <a:normAutofit lnSpcReduction="10000"/>
          </a:bodyPr>
          <a:lstStyle/>
          <a:p>
            <a:pPr marL="274320" indent="-274320" eaLnBrk="1" fontAlgn="auto" hangingPunct="1">
              <a:spcAft>
                <a:spcPts val="0"/>
              </a:spcAft>
              <a:buFont typeface="Wingdings"/>
              <a:buChar char=""/>
              <a:defRPr/>
            </a:pPr>
            <a:r>
              <a:rPr lang="es-ES" dirty="0"/>
              <a:t>El proyecto del Millenium Park ha sido objeto de algunas críticas desde su creación. </a:t>
            </a:r>
          </a:p>
          <a:p>
            <a:pPr marL="274320" indent="-274320" eaLnBrk="1" fontAlgn="auto" hangingPunct="1">
              <a:spcAft>
                <a:spcPts val="0"/>
              </a:spcAft>
              <a:buFont typeface="Wingdings"/>
              <a:buChar char=""/>
              <a:defRPr/>
            </a:pPr>
            <a:r>
              <a:rPr lang="es-ES" dirty="0"/>
              <a:t>Además de las preocupaciones sobre el </a:t>
            </a:r>
            <a:r>
              <a:rPr lang="es-ES" u="sng" dirty="0"/>
              <a:t>exceso de gastos,</a:t>
            </a:r>
            <a:r>
              <a:rPr lang="es-ES" dirty="0"/>
              <a:t> personas y organizaciones se han quejado de que el dinero gastado en el parque podría haber ido a otras causas nobles, citando específicamente cuestiones en curso con la pobreza en Chicago y los problemas en las escuelas de la ciudad. </a:t>
            </a:r>
          </a:p>
          <a:p>
            <a:pPr marL="274320" indent="-274320" eaLnBrk="1" fontAlgn="auto" hangingPunct="1">
              <a:spcAft>
                <a:spcPts val="0"/>
              </a:spcAft>
              <a:buFont typeface="Wingdings"/>
              <a:buChar char=""/>
              <a:defRPr/>
            </a:pPr>
            <a:r>
              <a:rPr lang="es-ES" dirty="0"/>
              <a:t>Grant Park ha sido protegido desde 1836 por "siempre abierta, clara y libre" la legislación que ha sido afirmado por cuatro anteriores sentencias  </a:t>
            </a:r>
            <a:r>
              <a:rPr lang="es-ES" u="sng" dirty="0"/>
              <a:t>de la Corte Suprema de Illinois.</a:t>
            </a:r>
          </a:p>
          <a:p>
            <a:pPr marL="274320" indent="-274320" eaLnBrk="1" fontAlgn="auto" hangingPunct="1">
              <a:spcAft>
                <a:spcPts val="0"/>
              </a:spcAft>
              <a:buFont typeface="Wingdings"/>
              <a:buChar char=""/>
              <a:defRPr/>
            </a:pPr>
            <a:r>
              <a:rPr lang="es-ES" dirty="0"/>
              <a:t> </a:t>
            </a:r>
            <a:r>
              <a:rPr lang="es-ES" u="sng" dirty="0"/>
              <a:t>Aaaon Montgomery Ward</a:t>
            </a:r>
            <a:r>
              <a:rPr lang="es-ES" dirty="0"/>
              <a:t> demando dos veces a la ciudad de Chicago a la fuerza para eliminar los edificios y estructuras de Grant Park y para evitar que la construcción de otras nuevas. </a:t>
            </a:r>
          </a:p>
        </p:txBody>
      </p:sp>
    </p:spTree>
    <p:extLst>
      <p:ext uri="{BB962C8B-B14F-4D97-AF65-F5344CB8AC3E}">
        <p14:creationId xmlns:p14="http://schemas.microsoft.com/office/powerpoint/2010/main" val="141997443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2 Marcador de contenido"/>
          <p:cNvSpPr>
            <a:spLocks noGrp="1"/>
          </p:cNvSpPr>
          <p:nvPr>
            <p:ph sz="quarter" idx="1"/>
          </p:nvPr>
        </p:nvSpPr>
        <p:spPr>
          <a:xfrm>
            <a:off x="457200" y="285750"/>
            <a:ext cx="7467600" cy="6188075"/>
          </a:xfrm>
        </p:spPr>
        <p:txBody>
          <a:bodyPr/>
          <a:lstStyle/>
          <a:p>
            <a:pPr eaLnBrk="1" hangingPunct="1"/>
            <a:r>
              <a:rPr lang="es-ES" altLang="es-ES" dirty="0"/>
              <a:t>Como resultado, la ciudad tiene lo que se denominan las restricciones de altura de Montgomery Ward en los edificios y estructuras en el Grant Park.</a:t>
            </a:r>
          </a:p>
          <a:p>
            <a:pPr eaLnBrk="1" hangingPunct="1"/>
            <a:r>
              <a:rPr lang="es-ES" altLang="es-ES" dirty="0"/>
              <a:t> Sin embargo, </a:t>
            </a:r>
            <a:r>
              <a:rPr lang="es-ES" altLang="es-ES" i="1" dirty="0"/>
              <a:t>la Corona de Trevi</a:t>
            </a:r>
            <a:r>
              <a:rPr lang="es-ES" altLang="es-ES" dirty="0"/>
              <a:t> y los (42 m) Pritzker Pavilion estaban exentos de la restricción de altura, ya que fueron clasificados como </a:t>
            </a:r>
            <a:r>
              <a:rPr lang="es-ES" altLang="es-ES" u="sng" dirty="0"/>
              <a:t>obras de arte</a:t>
            </a:r>
            <a:r>
              <a:rPr lang="es-ES" altLang="es-ES" dirty="0"/>
              <a:t> y no los edificios o estructuras.</a:t>
            </a:r>
          </a:p>
          <a:p>
            <a:pPr eaLnBrk="1" hangingPunct="1"/>
            <a:r>
              <a:rPr lang="es-ES" altLang="es-ES" dirty="0"/>
              <a:t> Algunos dicen que el Pabellón se describe como una obra de arte esquivar las protecciones establecidas por Ward quien se dice que continúan gobernando y protegiendo el Grant Park de su tumba.</a:t>
            </a:r>
          </a:p>
          <a:p>
            <a:pPr eaLnBrk="1" hangingPunct="1"/>
            <a:r>
              <a:rPr lang="es-ES" altLang="es-ES" dirty="0"/>
              <a:t> Esta es la razón de por que el Harris Theater este en gran parte bajo tierra. </a:t>
            </a:r>
          </a:p>
        </p:txBody>
      </p:sp>
    </p:spTree>
    <p:extLst>
      <p:ext uri="{BB962C8B-B14F-4D97-AF65-F5344CB8AC3E}">
        <p14:creationId xmlns:p14="http://schemas.microsoft.com/office/powerpoint/2010/main" val="318137031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457200" y="357188"/>
            <a:ext cx="7467600" cy="6116637"/>
          </a:xfrm>
        </p:spPr>
        <p:txBody>
          <a:bodyPr/>
          <a:lstStyle/>
          <a:p>
            <a:pPr eaLnBrk="1" hangingPunct="1"/>
            <a:r>
              <a:rPr lang="es-ES" altLang="es-ES" dirty="0"/>
              <a:t>Aunque el diseño del parque y los elementos arquitectónicos han ganado las alabanzas de ancho, ha habido algunas críticas de su estética. Otra crítica ha girado en torno a la cuestión más amplia de la corrupción y el favoritismo político en la ciudad, por ejemplo, una de julio de 2004 </a:t>
            </a:r>
            <a:r>
              <a:rPr lang="es-ES" altLang="es-ES" i="1" u="sng" dirty="0"/>
              <a:t>en Nueva York</a:t>
            </a:r>
            <a:r>
              <a:rPr lang="es-ES" altLang="es-ES" dirty="0"/>
              <a:t> el artículo </a:t>
            </a:r>
            <a:r>
              <a:rPr lang="es-ES" altLang="es-ES" i="1" u="sng" dirty="0"/>
              <a:t>Times</a:t>
            </a:r>
            <a:r>
              <a:rPr lang="es-ES" altLang="es-ES" dirty="0"/>
              <a:t> informó de que un contrato de inflado para la limpieza del parque se había ido a una empresa que hizo grandes contribuciones a la campaña electoral del alcalde Daley.</a:t>
            </a:r>
          </a:p>
          <a:p>
            <a:pPr eaLnBrk="1" hangingPunct="1"/>
            <a:r>
              <a:rPr lang="es-ES" altLang="es-ES" dirty="0"/>
              <a:t> También se han planteado sobre el uso de los contribuyentes y la financiación mixta de las empresas y los derechos del nombre asociado para las secciones del parque..</a:t>
            </a:r>
          </a:p>
        </p:txBody>
      </p:sp>
    </p:spTree>
    <p:extLst>
      <p:ext uri="{BB962C8B-B14F-4D97-AF65-F5344CB8AC3E}">
        <p14:creationId xmlns:p14="http://schemas.microsoft.com/office/powerpoint/2010/main" val="171278938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457200" y="357188"/>
            <a:ext cx="7686675" cy="6116637"/>
          </a:xfrm>
        </p:spPr>
        <p:txBody>
          <a:bodyPr/>
          <a:lstStyle/>
          <a:p>
            <a:pPr eaLnBrk="1" hangingPunct="1"/>
            <a:r>
              <a:rPr lang="es-ES" altLang="es-ES" dirty="0"/>
              <a:t>Si bien un gran monumento en la esquina noroeste del parque da los honores a los muchos donantes privados y corporativos que contribuyeron a su construcción, y las plazas de todo el parque son el nombre de sus suscriptores corporativos, con los nombres de los patrocinadores prominente indicado con hitos de piedra (Boeing Galeria de fotos, Exelon Pabellón, AT &amp; T Plaza, Plaza de Wrigley), algunos críticos han considerado que esto es inadecuado para un espacio público. </a:t>
            </a:r>
          </a:p>
          <a:p>
            <a:pPr eaLnBrk="1" hangingPunct="1"/>
            <a:endParaRPr lang="es-ES" altLang="es-ES" dirty="0"/>
          </a:p>
        </p:txBody>
      </p:sp>
    </p:spTree>
    <p:extLst>
      <p:ext uri="{BB962C8B-B14F-4D97-AF65-F5344CB8AC3E}">
        <p14:creationId xmlns:p14="http://schemas.microsoft.com/office/powerpoint/2010/main" val="79409185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892175"/>
            <a:ext cx="9752013" cy="77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22634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28625"/>
            <a:ext cx="7467600" cy="6045200"/>
          </a:xfrm>
        </p:spPr>
        <p:txBody>
          <a:bodyPr>
            <a:normAutofit fontScale="92500"/>
          </a:bodyPr>
          <a:lstStyle/>
          <a:p>
            <a:pPr marL="274320" indent="-274320" eaLnBrk="1" fontAlgn="auto" hangingPunct="1">
              <a:spcAft>
                <a:spcPts val="0"/>
              </a:spcAft>
              <a:buFont typeface="Wingdings"/>
              <a:buChar char=""/>
              <a:defRPr/>
            </a:pPr>
            <a:r>
              <a:rPr lang="es-ES" dirty="0"/>
              <a:t>El </a:t>
            </a:r>
            <a:r>
              <a:rPr lang="es-ES" i="1" u="sng" dirty="0"/>
              <a:t>Financial Times</a:t>
            </a:r>
            <a:r>
              <a:rPr lang="es-ES" dirty="0"/>
              <a:t> describe el parque como un parque de extraordinaria siglo XXI como resultado de una combinación única de dinero y el poder que libera la expresión artística en la forma en que crea una nueva imagen icónica de la ciudad. </a:t>
            </a:r>
          </a:p>
          <a:p>
            <a:pPr marL="274320" indent="-274320" eaLnBrk="1" fontAlgn="auto" hangingPunct="1">
              <a:spcAft>
                <a:spcPts val="0"/>
              </a:spcAft>
              <a:buFont typeface="Wingdings"/>
              <a:buChar char=""/>
              <a:defRPr/>
            </a:pPr>
            <a:r>
              <a:rPr lang="es-ES" dirty="0"/>
              <a:t> Puntos de vista tanto de la revista </a:t>
            </a:r>
            <a:r>
              <a:rPr lang="es-ES" i="1" dirty="0"/>
              <a:t>Time</a:t>
            </a:r>
            <a:r>
              <a:rPr lang="es-ES" dirty="0"/>
              <a:t> la Puerta de Nubes y la Jay Pritzker Pavilion, como parte de una bien planeada visita a Chicago.  listas de </a:t>
            </a:r>
            <a:r>
              <a:rPr lang="es-ES" u="sng" dirty="0"/>
              <a:t>Frommer's</a:t>
            </a:r>
            <a:r>
              <a:rPr lang="es-ES" dirty="0"/>
              <a:t> explorar Millenium Park como uno de los cuatro cosas más libres para hacer en la ciudad,  y elogia al parque por sus diversas ofertas artísticas. </a:t>
            </a:r>
          </a:p>
          <a:p>
            <a:pPr marL="274320" indent="-274320" eaLnBrk="1" fontAlgn="auto" hangingPunct="1">
              <a:spcAft>
                <a:spcPts val="0"/>
              </a:spcAft>
              <a:buFont typeface="Wingdings"/>
              <a:buChar char=""/>
              <a:defRPr/>
            </a:pPr>
            <a:r>
              <a:rPr lang="es-ES" dirty="0"/>
              <a:t> </a:t>
            </a:r>
            <a:r>
              <a:rPr lang="es-ES" i="1" u="sng" dirty="0"/>
              <a:t>Lonely Planet</a:t>
            </a:r>
            <a:r>
              <a:rPr lang="es-ES" dirty="0"/>
              <a:t> recomienda una hora de largo paseo para ver arte lúdico del parque. </a:t>
            </a:r>
          </a:p>
          <a:p>
            <a:pPr marL="274320" indent="-274320" eaLnBrk="1" fontAlgn="auto" hangingPunct="1">
              <a:spcAft>
                <a:spcPts val="0"/>
              </a:spcAft>
              <a:buFont typeface="Wingdings"/>
              <a:buChar char=""/>
              <a:defRPr/>
            </a:pPr>
            <a:r>
              <a:rPr lang="es-ES" dirty="0"/>
              <a:t> </a:t>
            </a:r>
            <a:r>
              <a:rPr lang="es-ES" i="1" u="sng" dirty="0"/>
              <a:t>Fodor's</a:t>
            </a:r>
            <a:r>
              <a:rPr lang="es-ES" dirty="0"/>
              <a:t> describe el parque como uno de sus destinos favoritos de sol en la ciudad, con elogios especiales a la Pavilion Pritzker. </a:t>
            </a:r>
          </a:p>
        </p:txBody>
      </p:sp>
    </p:spTree>
    <p:extLst>
      <p:ext uri="{BB962C8B-B14F-4D97-AF65-F5344CB8AC3E}">
        <p14:creationId xmlns:p14="http://schemas.microsoft.com/office/powerpoint/2010/main" val="4503481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2 Marcador de contenido"/>
          <p:cNvSpPr>
            <a:spLocks noGrp="1"/>
          </p:cNvSpPr>
          <p:nvPr>
            <p:ph sz="quarter" idx="1"/>
          </p:nvPr>
        </p:nvSpPr>
        <p:spPr>
          <a:xfrm>
            <a:off x="457200" y="428625"/>
            <a:ext cx="7467600" cy="6045200"/>
          </a:xfrm>
        </p:spPr>
        <p:txBody>
          <a:bodyPr/>
          <a:lstStyle/>
          <a:p>
            <a:pPr eaLnBrk="1" hangingPunct="1"/>
            <a:r>
              <a:rPr lang="es-ES" altLang="es-ES" dirty="0"/>
              <a:t>El parque es alabado como un "escaparate del arte y el diseño urbano" por el </a:t>
            </a:r>
            <a:r>
              <a:rPr lang="es-ES" altLang="es-ES" i="1" u="sng" dirty="0"/>
              <a:t>San Francisco Chronicle.</a:t>
            </a:r>
            <a:r>
              <a:rPr lang="es-ES" altLang="es-ES" dirty="0"/>
              <a:t>  </a:t>
            </a:r>
            <a:r>
              <a:rPr lang="es-ES" altLang="es-ES" i="1" u="sng" dirty="0"/>
              <a:t>Time</a:t>
            </a:r>
            <a:r>
              <a:rPr lang="es-ES" altLang="es-ES" dirty="0"/>
              <a:t> se refiere a él como un acuerdo artístico resultante de un conjunto creativo.</a:t>
            </a:r>
          </a:p>
          <a:p>
            <a:pPr eaLnBrk="1" hangingPunct="1"/>
            <a:r>
              <a:rPr lang="es-ES" altLang="es-ES" dirty="0"/>
              <a:t>El parque es considerado como el más allá de las ambiciones de muchas ciudades.</a:t>
            </a:r>
          </a:p>
        </p:txBody>
      </p:sp>
    </p:spTree>
    <p:extLst>
      <p:ext uri="{BB962C8B-B14F-4D97-AF65-F5344CB8AC3E}">
        <p14:creationId xmlns:p14="http://schemas.microsoft.com/office/powerpoint/2010/main" val="347770350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3" descr="Millene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67475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2193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Millenium P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29652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8201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3173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Milleniu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5035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4480</Words>
  <Application>Microsoft Office PowerPoint</Application>
  <PresentationFormat>Presentación en pantalla (4:3)</PresentationFormat>
  <Paragraphs>327</Paragraphs>
  <Slides>147</Slides>
  <Notes>89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147</vt:i4>
      </vt:variant>
    </vt:vector>
  </HeadingPairs>
  <TitlesOfParts>
    <vt:vector size="152" baseType="lpstr">
      <vt:lpstr>Calibri</vt:lpstr>
      <vt:lpstr>Century Schoolbook</vt:lpstr>
      <vt:lpstr>Wingdings</vt:lpstr>
      <vt:lpstr>Wingdings 2</vt:lpstr>
      <vt:lpstr>Default Theme</vt:lpstr>
      <vt:lpstr>ESTADOS UNIDOS.-LA VUELTA AL MUNDO EN 385 JARDINES. MILLENIUM PARK.-CHICAGO </vt:lpstr>
      <vt:lpstr>Millenium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6</cp:revision>
  <dcterms:created xsi:type="dcterms:W3CDTF">2013-09-16T06:09:50Z</dcterms:created>
  <dcterms:modified xsi:type="dcterms:W3CDTF">2018-03-05T15:20:19Z</dcterms:modified>
</cp:coreProperties>
</file>