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ABBF48-02B9-494E-8776-E710A016312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13F0C-095C-469F-BFEB-914DEB6E4177}" type="slidenum">
              <a:rPr lang="es-ES" smtClean="0"/>
              <a:t>‹Nº›</a:t>
            </a:fld>
            <a:endParaRPr lang="es-ES" dirty="0"/>
          </a:p>
        </p:txBody>
      </p:sp>
    </p:spTree>
    <p:extLst>
      <p:ext uri="{BB962C8B-B14F-4D97-AF65-F5344CB8AC3E}">
        <p14:creationId xmlns:p14="http://schemas.microsoft.com/office/powerpoint/2010/main" val="3492689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4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589AAC-192F-410C-A228-4D9B0E9B9C8E}"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6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C2CF92-46C3-4084-A246-D33987AA0571}"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7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24A300-11AC-43EA-84B0-56C4C5FCEA44}"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8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6197B75-9B44-49D9-86C3-D169E055D79C}"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9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3944D9-7636-42C1-B25C-02355B1E87D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0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8A7BF8-8F9E-4EA5-BDC4-286DB5425914}"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1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EB738B-2A9E-4B99-AFED-633481FD90EA}"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3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E39F2AE-7D1C-49AF-8EAB-BDD1EE5B1B2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5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23A364-A149-4934-872A-A441202FBDA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6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2836F3-4123-4907-BB2B-E8535916058D}"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7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32B7C8B-61A2-4359-846D-455C27F942E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8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2E0353-C085-4D98-A661-9180C9C49B54}"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49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F8A185-9EE1-433C-AE1D-E5AD99F29DFC}"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0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94DE5B-DF64-4E3A-A62B-90E3D620D5A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1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E5822F-841C-4645-B19C-71323DEB5548}"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2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20988A-A609-4904-BA97-B5165AEED80F}"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3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F3E0A2-0C54-44D6-8051-75916880C1AE}"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4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E43B6C-3BCE-42A0-B81B-58BA23E4896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5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5D9970-DD51-4D18-8C6F-C94BD1521527}"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6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8489EF-8200-41FF-ACCA-6EC44E6DFF96}"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7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F1DF5B-7253-4412-9637-3726B9766EB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58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69E927-93CA-4975-A0E4-64999F66ABA4}"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44CEB3D-E5D0-42D0-863D-D01D87D98C4B}"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1D3E509-DBA8-4E9B-99B1-24A858543E7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36CFCD6-BA48-4971-AD26-FF79ECE33B0F}"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144874C-9F87-421D-BC94-994805A1FDAE}"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22BD8A1-230F-4D4F-8DBC-FC0DB0D6FC9C}"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Maquina Viviente, reciclado de aguas</a:t>
            </a:r>
          </a:p>
        </p:txBody>
      </p:sp>
      <p:sp>
        <p:nvSpPr>
          <p:cNvPr id="4" name="3 Marcador de número de diapositiva"/>
          <p:cNvSpPr>
            <a:spLocks noGrp="1"/>
          </p:cNvSpPr>
          <p:nvPr>
            <p:ph type="sldNum" sz="quarter" idx="5"/>
          </p:nvPr>
        </p:nvSpPr>
        <p:spPr/>
        <p:txBody>
          <a:bodyPr/>
          <a:lstStyle/>
          <a:p>
            <a:pPr>
              <a:defRPr/>
            </a:pPr>
            <a:fld id="{F950E781-82E9-4F70-9071-178579C0A9CF}"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86406654-BA47-4112-B9B1-D36FC9857127}"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7C2D110-4862-4E4D-AF2A-1BC5DB4CB7E9}"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078968D-92EC-4B65-9B9D-862F38FFF85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26ADE60-C0E4-41C0-9571-43FA60268EB8}"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1FF0D42-285A-4CF6-BED5-5372A3983C0A}"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9F78756-C089-4968-A3F0-D737344DA0FF}"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1BAF542-B6DD-48EF-A76F-EC14AD4CFBDF}"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E287511-AC26-4731-B08B-757675B1B7E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CEFCA67-057F-40B6-A54B-48EA17C3EAB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5A85F3C-54BF-4932-98A5-E4F551706A22}"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84F7932-61D0-4259-9A90-B21D8E013D1A}"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Begonias</a:t>
            </a:r>
          </a:p>
        </p:txBody>
      </p:sp>
      <p:sp>
        <p:nvSpPr>
          <p:cNvPr id="4" name="3 Marcador de número de diapositiva"/>
          <p:cNvSpPr>
            <a:spLocks noGrp="1"/>
          </p:cNvSpPr>
          <p:nvPr>
            <p:ph type="sldNum" sz="quarter" idx="5"/>
          </p:nvPr>
        </p:nvSpPr>
        <p:spPr/>
        <p:txBody>
          <a:bodyPr/>
          <a:lstStyle/>
          <a:p>
            <a:pPr>
              <a:defRPr/>
            </a:pPr>
            <a:fld id="{BDAB94D8-9B7C-40AE-B84F-F9EAE7FEB91C}"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Azaleas</a:t>
            </a:r>
          </a:p>
        </p:txBody>
      </p:sp>
      <p:sp>
        <p:nvSpPr>
          <p:cNvPr id="4" name="3 Marcador de número de diapositiva"/>
          <p:cNvSpPr>
            <a:spLocks noGrp="1"/>
          </p:cNvSpPr>
          <p:nvPr>
            <p:ph type="sldNum" sz="quarter" idx="5"/>
          </p:nvPr>
        </p:nvSpPr>
        <p:spPr/>
        <p:txBody>
          <a:bodyPr/>
          <a:lstStyle/>
          <a:p>
            <a:pPr>
              <a:defRPr/>
            </a:pPr>
            <a:fld id="{176ACDF8-ED38-470C-97C0-DE1046A3CC05}"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Entrada</a:t>
            </a:r>
          </a:p>
        </p:txBody>
      </p:sp>
      <p:sp>
        <p:nvSpPr>
          <p:cNvPr id="4" name="3 Marcador de número de diapositiva"/>
          <p:cNvSpPr>
            <a:spLocks noGrp="1"/>
          </p:cNvSpPr>
          <p:nvPr>
            <p:ph type="sldNum" sz="quarter" idx="5"/>
          </p:nvPr>
        </p:nvSpPr>
        <p:spPr/>
        <p:txBody>
          <a:bodyPr/>
          <a:lstStyle/>
          <a:p>
            <a:pPr>
              <a:defRPr/>
            </a:pPr>
            <a:fld id="{9B034C37-15DF-4067-86C1-B534C6CA79A5}"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87F9BA6-1791-411F-B04D-D62C492F0EEE}"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78CAEA9-DC24-4EDB-AA62-776265219BC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F1AE4D0-9404-4228-B0E0-727D0A3C6025}"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8334390-503F-4287-8A35-663F38AA58AA}"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D1855F4-6632-4170-90DE-8387205BB19F}"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CCBA603-9A0B-4FCE-A7B5-9CD3E4258F30}"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B1242CA-203A-4CAE-A03C-CCBC8E7FD05C}"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1C1C014-A88B-4C8D-81D5-B0FD4C548EBE}"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6606EEB-16DA-46EA-8F62-5EA5A868BB8C}"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8C9F906-B10F-4FDE-927C-8F2E0484D98A}"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9589906-BF69-4CCC-9E83-0B94D9169784}"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52EE5B6-1433-4F0D-9551-78E295849BB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778E3AE-81D6-4E38-9063-BCE386679D67}"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51F516F-F8AB-43F9-BA28-0DBCADA9F03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5897F99-3499-41CF-978D-C621E1C848DC}"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24FF625-3CDF-4C4E-9D23-C04E1110A6BF}"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0D1D7A0-7E14-4D99-8449-AB6B726CB4DD}"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4AB1FFB-5CC0-4C94-ABE2-F89F7BC68989}"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082F6E5-5B47-46EA-A07B-C73CAC38D93A}"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DD65843-8CDF-4458-B659-C9836342AA9D}"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F30F6D5-5C6F-4E11-9A06-749C90D46E92}"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0827BC1-E33A-4D3A-BA61-B7E44154F891}"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4CAB043-E38B-4725-B8FB-462F7E659E6E}"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358161-74CD-411D-BD89-8D488DD9EB88}"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A4B3104-DF2D-41B1-9D82-413CA5C28920}"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99AF327-123C-4D2E-B9C8-B51DD78CFAD2}"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D7BA9C9-5C65-4CCA-A0F5-3F70C8952E77}"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786FAE6-941A-42A4-AEB7-E4D1858B3523}"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75B442-E275-4EC5-8344-0C608181CFAB}"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A193B66-32CD-4471-804E-BF3895D27317}"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1C77BDF-A4F0-4ACD-8292-A2792DFF4D9D}"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09CC7EC-06CB-4445-8824-AE8A244C7FF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Peonias</a:t>
            </a:r>
          </a:p>
        </p:txBody>
      </p:sp>
      <p:sp>
        <p:nvSpPr>
          <p:cNvPr id="4" name="3 Marcador de número de diapositiva"/>
          <p:cNvSpPr>
            <a:spLocks noGrp="1"/>
          </p:cNvSpPr>
          <p:nvPr>
            <p:ph type="sldNum" sz="quarter" idx="5"/>
          </p:nvPr>
        </p:nvSpPr>
        <p:spPr/>
        <p:txBody>
          <a:bodyPr/>
          <a:lstStyle/>
          <a:p>
            <a:pPr>
              <a:defRPr/>
            </a:pPr>
            <a:fld id="{53769B3A-871E-4D85-BBCD-8C722FD387C1}"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Hacer palmatum</a:t>
            </a:r>
          </a:p>
        </p:txBody>
      </p:sp>
      <p:sp>
        <p:nvSpPr>
          <p:cNvPr id="4" name="3 Marcador de número de diapositiva"/>
          <p:cNvSpPr>
            <a:spLocks noGrp="1"/>
          </p:cNvSpPr>
          <p:nvPr>
            <p:ph type="sldNum" sz="quarter" idx="5"/>
          </p:nvPr>
        </p:nvSpPr>
        <p:spPr/>
        <p:txBody>
          <a:bodyPr/>
          <a:lstStyle/>
          <a:p>
            <a:pPr>
              <a:defRPr/>
            </a:pPr>
            <a:fld id="{3B1AB620-78B6-411A-8A0A-E8AA9DB8590D}"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Wisteria</a:t>
            </a:r>
          </a:p>
        </p:txBody>
      </p:sp>
      <p:sp>
        <p:nvSpPr>
          <p:cNvPr id="4" name="3 Marcador de número de diapositiva"/>
          <p:cNvSpPr>
            <a:spLocks noGrp="1"/>
          </p:cNvSpPr>
          <p:nvPr>
            <p:ph type="sldNum" sz="quarter" idx="5"/>
          </p:nvPr>
        </p:nvSpPr>
        <p:spPr/>
        <p:txBody>
          <a:bodyPr/>
          <a:lstStyle/>
          <a:p>
            <a:pPr>
              <a:defRPr/>
            </a:pPr>
            <a:fld id="{5D41A902-9A05-4F19-858B-797231CF6F4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0E0F98D-26A0-48F0-890E-E357017047BF}"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41668D1-17AB-43CD-8C0A-C29617768CF4}"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942EF8D-7614-43EF-826F-C99318112704}"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1EDBD8-2180-41AC-AF92-1F89A5A6AA4F}"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3B1B8D8-6D14-4804-BF93-3EECAEC39A2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C396360-C36D-4160-BED3-E328C2AAABDE}"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C349883-43E7-45CE-B5D3-1EDBE1D014CD}"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E6AEC42-9495-421C-B42A-C40866A1D535}"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FBB7101-4082-4007-A2EC-33EC572C0920}"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upload.wikimedia.org/wikipedia/commons/a/a9/Sunken_Gardens.JPG"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upload.wikimedia.org/wikipedia/commons/1/10/Ethel_M_Living_Machine_2.jp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upload.wikimedia.org/wikipedia/commons/c/ce/Duke_Gardens_New_Jersey.jpg"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upload.wikimedia.org/wikipedia/commons/3/33/The_Chinese_Garden_at_Duke_Gardens.jpg"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808312"/>
          </a:xfrm>
        </p:spPr>
        <p:txBody>
          <a:bodyPr>
            <a:noAutofit/>
          </a:bodyPr>
          <a:lstStyle/>
          <a:p>
            <a:r>
              <a:rPr lang="es-ES" sz="3200" dirty="0"/>
              <a:t>ESTADOS UNIDOS.-LA VUELTA AL MUNDO EN 885 JARDINES.-</a:t>
            </a:r>
            <a:r>
              <a:rPr lang="es-ES" sz="2800" dirty="0"/>
              <a:t>Lauritzen Gardens.-Lincoln Garden.-Ethel M.Chocolate Garden.-Duke Gardens.-</a:t>
            </a:r>
          </a:p>
        </p:txBody>
      </p:sp>
      <p:sp>
        <p:nvSpPr>
          <p:cNvPr id="3" name="2 Subtítulo"/>
          <p:cNvSpPr>
            <a:spLocks noGrp="1"/>
          </p:cNvSpPr>
          <p:nvPr>
            <p:ph type="subTitle" idx="1"/>
          </p:nvPr>
        </p:nvSpPr>
        <p:spPr>
          <a:xfrm>
            <a:off x="2627784" y="4653136"/>
            <a:ext cx="4536504"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sz="3600" dirty="0"/>
              <a:t>NEBRASKA</a:t>
            </a:r>
            <a:r>
              <a:rPr lang="es-ES" altLang="es-ES" dirty="0"/>
              <a:t>.-Lauritzen Gardens</a:t>
            </a:r>
          </a:p>
        </p:txBody>
      </p:sp>
      <p:sp>
        <p:nvSpPr>
          <p:cNvPr id="7171" name="2 Marcador de contenido"/>
          <p:cNvSpPr>
            <a:spLocks noGrp="1"/>
          </p:cNvSpPr>
          <p:nvPr>
            <p:ph sz="quarter" idx="1"/>
          </p:nvPr>
        </p:nvSpPr>
        <p:spPr>
          <a:xfrm>
            <a:off x="914400" y="1844675"/>
            <a:ext cx="6825952" cy="4175125"/>
          </a:xfrm>
        </p:spPr>
        <p:txBody>
          <a:bodyPr/>
          <a:lstStyle/>
          <a:p>
            <a:pPr eaLnBrk="1" hangingPunct="1"/>
            <a:r>
              <a:rPr lang="es-ES" altLang="es-ES" b="1" dirty="0"/>
              <a:t>Omaha Jardín Botánico</a:t>
            </a:r>
            <a:r>
              <a:rPr lang="es-ES" altLang="es-ES" dirty="0"/>
              <a:t> (100 acres), oficialmente conocido como los </a:t>
            </a:r>
            <a:r>
              <a:rPr lang="es-ES" altLang="es-ES" b="1" dirty="0"/>
              <a:t>Jardines Lauritzen, Botánico de Omaha Center,</a:t>
            </a:r>
            <a:r>
              <a:rPr lang="es-ES" altLang="es-ES" dirty="0"/>
              <a:t> es un jardín botánico  situado a 100 Bancroft Street, Omaha, Nebraska . </a:t>
            </a:r>
          </a:p>
          <a:p>
            <a:pPr eaLnBrk="1" hangingPunct="1"/>
            <a:r>
              <a:rPr lang="es-ES" altLang="es-ES" dirty="0"/>
              <a:t>Los jardines están abiertos todos los días en horario de oficina, una cuota de admisión es cargada.</a:t>
            </a:r>
          </a:p>
          <a:p>
            <a:r>
              <a:rPr lang="es-ES" altLang="es-ES" dirty="0"/>
              <a:t>Los jardines se iniciaron en 1982, tras dos años de planificación preliminar. </a:t>
            </a:r>
          </a:p>
        </p:txBody>
      </p:sp>
    </p:spTree>
    <p:extLst>
      <p:ext uri="{BB962C8B-B14F-4D97-AF65-F5344CB8AC3E}">
        <p14:creationId xmlns:p14="http://schemas.microsoft.com/office/powerpoint/2010/main" val="848925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6969968" cy="5399087"/>
          </a:xfrm>
        </p:spPr>
        <p:txBody>
          <a:bodyPr/>
          <a:lstStyle/>
          <a:p>
            <a:r>
              <a:rPr lang="es-ES" altLang="es-ES" dirty="0"/>
              <a:t>La construcción comenzó en 1995 en el jardín de las rosas.. </a:t>
            </a:r>
          </a:p>
          <a:p>
            <a:r>
              <a:rPr lang="es-ES" altLang="es-ES" dirty="0"/>
              <a:t>Otros jardines primerizos se encuentran un jardín de hostas a la sombra , jardín de herbaceas , jardín de niños, y caminar de floración de primavera. </a:t>
            </a:r>
          </a:p>
          <a:p>
            <a:r>
              <a:rPr lang="es-ES" altLang="es-ES" dirty="0"/>
              <a:t>El arboreto (4 hectáreas) representa a siete comunidades de plantas regionales: pradera , sabana , roble, nogal bosque, arce, tilo  como forestales, protección contra el viento granja, pantanos, llanuras de inundación y el margen del río.</a:t>
            </a:r>
          </a:p>
        </p:txBody>
      </p:sp>
    </p:spTree>
    <p:extLst>
      <p:ext uri="{BB962C8B-B14F-4D97-AF65-F5344CB8AC3E}">
        <p14:creationId xmlns:p14="http://schemas.microsoft.com/office/powerpoint/2010/main" val="209553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908050"/>
            <a:ext cx="6969968" cy="5111750"/>
          </a:xfrm>
        </p:spPr>
        <p:txBody>
          <a:bodyPr/>
          <a:lstStyle/>
          <a:p>
            <a:r>
              <a:rPr lang="es-ES" altLang="es-ES" dirty="0"/>
              <a:t>Abierto desde octubre de 2001, los 32.000 metros cuadrados (3.000 m 2) de los visitantes y centro de educación incluye una de 5.000 metros cuadrados (460 m2) sala de exhibición floral, un ala de la educación, con dos salones de clase, y uno con la biblioteca  hortícola de la región. </a:t>
            </a:r>
          </a:p>
          <a:p>
            <a:r>
              <a:rPr lang="es-ES" altLang="es-ES" dirty="0"/>
              <a:t>Además, el centro de visitantes alberga el gran salón, sala de comunidad, cafetería y tienda de regalos. </a:t>
            </a:r>
          </a:p>
          <a:p>
            <a:pPr marL="0" indent="0">
              <a:buNone/>
            </a:pPr>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928428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76250"/>
            <a:ext cx="6825952" cy="5543550"/>
          </a:xfrm>
        </p:spPr>
        <p:txBody>
          <a:bodyPr/>
          <a:lstStyle/>
          <a:p>
            <a:pPr marL="0" indent="0">
              <a:buFont typeface="Wingdings 2" pitchFamily="18" charset="2"/>
              <a:buNone/>
              <a:defRPr/>
            </a:pPr>
            <a:r>
              <a:rPr lang="es-ES" dirty="0"/>
              <a:t> </a:t>
            </a:r>
          </a:p>
          <a:p>
            <a:pPr>
              <a:defRPr/>
            </a:pPr>
            <a:r>
              <a:rPr lang="es-ES" dirty="0"/>
              <a:t>Las salas de exhibición floral cuenta con tres grandes espectáculos de flores por año, en otoño el festival del crisantemo ,en Navidad las poinsettia , y los bulbos en primavera. </a:t>
            </a:r>
          </a:p>
          <a:p>
            <a:pPr>
              <a:defRPr/>
            </a:pPr>
            <a:r>
              <a:rPr lang="es-ES" dirty="0"/>
              <a:t>El techo de cristal abovedado del centro, de pie (20 m) de altura, la convierte en la característica predominante visible de los carriles con rumbo al oeste de la Interestatal 80 como los viajeros al cruzar el río Missouri en Nebraska. </a:t>
            </a:r>
          </a:p>
          <a:p>
            <a:pPr>
              <a:defRPr/>
            </a:pPr>
            <a:endParaRPr lang="es-ES" dirty="0"/>
          </a:p>
          <a:p>
            <a:pPr>
              <a:defRPr/>
            </a:pPr>
            <a:endParaRPr lang="es-ES" dirty="0"/>
          </a:p>
        </p:txBody>
      </p:sp>
    </p:spTree>
    <p:extLst>
      <p:ext uri="{BB962C8B-B14F-4D97-AF65-F5344CB8AC3E}">
        <p14:creationId xmlns:p14="http://schemas.microsoft.com/office/powerpoint/2010/main" val="3377848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Lauritzen Gardens.-Nebrask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30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Nebraska.-Lauritzen Gardens.-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1038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Nebraska.-Lauritzen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950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Nebraska.-Lauritzen Gardens.-w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25" y="74613"/>
            <a:ext cx="894715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158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Nebraska.-Lauritzen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786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Nebraska.-Lauritzen_gardens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00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auritzen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4779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auritze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927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auritzen Gardens.-Nebrask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602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auritzen Gardens.-Nebrask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842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Lauritzen Gardens.-Nebraska..-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9852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Lauritzen Gardens.-Nebrask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70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Lauritzen Gardens.-Nebrask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07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Lauritzen Gardens.-Nebrask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67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Lauritzen Ros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689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aurutzen Garden.-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562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Lauritzen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845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p:txBody>
          <a:bodyPr/>
          <a:lstStyle/>
          <a:p>
            <a:pPr eaLnBrk="1" hangingPunct="1"/>
            <a:r>
              <a:rPr lang="es-ES" altLang="es-ES" sz="3600" dirty="0"/>
              <a:t>NEBRASKA</a:t>
            </a:r>
            <a:r>
              <a:rPr lang="es-ES" altLang="es-ES" dirty="0"/>
              <a:t>.-Lincoln Garden</a:t>
            </a:r>
          </a:p>
        </p:txBody>
      </p:sp>
      <p:sp>
        <p:nvSpPr>
          <p:cNvPr id="28675" name="2 Marcador de contenido"/>
          <p:cNvSpPr>
            <a:spLocks noGrp="1"/>
          </p:cNvSpPr>
          <p:nvPr>
            <p:ph sz="quarter" idx="1"/>
          </p:nvPr>
        </p:nvSpPr>
        <p:spPr/>
        <p:txBody>
          <a:bodyPr>
            <a:normAutofit lnSpcReduction="10000"/>
          </a:bodyPr>
          <a:lstStyle/>
          <a:p>
            <a:r>
              <a:rPr lang="es-ES" altLang="es-ES" dirty="0"/>
              <a:t>El Sunken Gardens fue construido en 1930 sobre un antiguo vertedero de 1,5 acres barrio en el corazón de Lincoln. </a:t>
            </a:r>
          </a:p>
          <a:p>
            <a:r>
              <a:rPr lang="es-ES" altLang="es-ES" dirty="0"/>
              <a:t>Los jardines fueron hundidos en una depresión (de ahí su nombre) y eran conocidos originalmente como Lincoln "Rock Garden", que describe su diseño. </a:t>
            </a:r>
          </a:p>
          <a:p>
            <a:r>
              <a:rPr lang="es-ES" altLang="es-ES" dirty="0"/>
              <a:t>El proyecto fue desarrollado como una oportunidad para que los hombres desempleados de ganar dinero para mantener a sus familias a través de la difícil coyuntura económica. </a:t>
            </a:r>
          </a:p>
          <a:p>
            <a:br>
              <a:rPr lang="es-ES" altLang="es-ES" dirty="0"/>
            </a:br>
            <a:endParaRPr lang="es-ES" altLang="es-ES" dirty="0"/>
          </a:p>
        </p:txBody>
      </p:sp>
    </p:spTree>
    <p:extLst>
      <p:ext uri="{BB962C8B-B14F-4D97-AF65-F5344CB8AC3E}">
        <p14:creationId xmlns:p14="http://schemas.microsoft.com/office/powerpoint/2010/main" val="2408508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2 Marcador de contenido"/>
          <p:cNvSpPr>
            <a:spLocks noGrp="1"/>
          </p:cNvSpPr>
          <p:nvPr>
            <p:ph sz="quarter" idx="1"/>
          </p:nvPr>
        </p:nvSpPr>
        <p:spPr>
          <a:xfrm>
            <a:off x="914400" y="836712"/>
            <a:ext cx="6969968" cy="5183088"/>
          </a:xfrm>
        </p:spPr>
        <p:txBody>
          <a:bodyPr>
            <a:normAutofit lnSpcReduction="10000"/>
          </a:bodyPr>
          <a:lstStyle/>
          <a:p>
            <a:r>
              <a:rPr lang="es-ES" altLang="es-ES" dirty="0"/>
              <a:t>El diseño original apuntaba a evocar paisajes de montaña, como en Inglaterra, con piedras en las paredes de la creación de terrazas borde del jardín.</a:t>
            </a:r>
          </a:p>
          <a:p>
            <a:r>
              <a:rPr lang="es-ES" altLang="es-ES" dirty="0"/>
              <a:t>Sin embargo, la siembra se llevó a cabo por el departamento de horticultura de la ciudad y se concentra más en la pantalla brillante de flores que en el uso de las Montañas Rocosas, los Alpes o las plantas del Himalaya.</a:t>
            </a:r>
          </a:p>
          <a:p>
            <a:r>
              <a:rPr lang="es-ES" altLang="es-ES" dirty="0"/>
              <a:t>En el centro, había una cascada de agua circundantes "Rebeca junto al pozo", una escultura de una mujer sosteniendo una jarra de agua, por Ellis Burman</a:t>
            </a:r>
          </a:p>
          <a:p>
            <a:r>
              <a:rPr lang="es-ES" altLang="es-ES" dirty="0"/>
              <a:t> </a:t>
            </a:r>
          </a:p>
        </p:txBody>
      </p:sp>
    </p:spTree>
    <p:extLst>
      <p:ext uri="{BB962C8B-B14F-4D97-AF65-F5344CB8AC3E}">
        <p14:creationId xmlns:p14="http://schemas.microsoft.com/office/powerpoint/2010/main" val="1132561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914400" y="908050"/>
            <a:ext cx="6969968" cy="5111750"/>
          </a:xfrm>
        </p:spPr>
        <p:txBody>
          <a:bodyPr>
            <a:normAutofit lnSpcReduction="10000"/>
          </a:bodyPr>
          <a:lstStyle/>
          <a:p>
            <a:r>
              <a:rPr lang="es-ES" altLang="es-ES" dirty="0"/>
              <a:t> Había dos espejos de agua en el norte y este del jardín.</a:t>
            </a:r>
          </a:p>
          <a:p>
            <a:r>
              <a:rPr lang="es-ES" altLang="es-ES" dirty="0"/>
              <a:t>En la piscina del norte era una característica de interés histórico - una fuente géiser que dispara agua en el aire y crear una hoja fina que podría ser utilizado como una pantalla para la proyección de películas o diapositivas en la noche.</a:t>
            </a:r>
          </a:p>
          <a:p>
            <a:r>
              <a:rPr lang="es-ES" altLang="es-ES" dirty="0"/>
              <a:t>La tecnología de la época no era igual a la actual. </a:t>
            </a:r>
          </a:p>
          <a:p>
            <a:r>
              <a:rPr lang="es-ES" altLang="es-ES" dirty="0"/>
              <a:t>Esperemos que un nuevo intento se realizará mediante un proyector digital.</a:t>
            </a:r>
          </a:p>
          <a:p>
            <a:br>
              <a:rPr lang="es-ES" altLang="es-ES" dirty="0"/>
            </a:br>
            <a:endParaRPr lang="es-ES" altLang="es-ES" dirty="0"/>
          </a:p>
        </p:txBody>
      </p:sp>
    </p:spTree>
    <p:extLst>
      <p:ext uri="{BB962C8B-B14F-4D97-AF65-F5344CB8AC3E}">
        <p14:creationId xmlns:p14="http://schemas.microsoft.com/office/powerpoint/2010/main" val="827606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sz="quarter" idx="1"/>
          </p:nvPr>
        </p:nvSpPr>
        <p:spPr>
          <a:xfrm>
            <a:off x="914400" y="908720"/>
            <a:ext cx="6537920" cy="5616624"/>
          </a:xfrm>
        </p:spPr>
        <p:txBody>
          <a:bodyPr>
            <a:normAutofit lnSpcReduction="10000"/>
          </a:bodyPr>
          <a:lstStyle/>
          <a:p>
            <a:r>
              <a:rPr lang="es-ES" altLang="es-ES" dirty="0"/>
              <a:t>Sería una buena manera de evocar paisajes de montaña.</a:t>
            </a:r>
          </a:p>
          <a:p>
            <a:r>
              <a:rPr lang="es-ES" altLang="es-ES" dirty="0"/>
              <a:t>Después de casi 73 años sin una renovación importante, el Sunken Gardens fue revisado en 2004. </a:t>
            </a:r>
          </a:p>
          <a:p>
            <a:r>
              <a:rPr lang="es-ES" altLang="es-ES" dirty="0"/>
              <a:t> Mientras que mantiene muchos elementos de diseño del jardín original, varias nuevas características se agregaron haciendo el jardín fácil de mantener y de acceso.</a:t>
            </a:r>
          </a:p>
          <a:p>
            <a:r>
              <a:rPr lang="es-ES" altLang="es-ES" dirty="0"/>
              <a:t>Un nuevo estacionamiento, baños públicos, riego subterráneo, estanques renovados, muros y pasillos fueron construidos durante el proyecto de 11 meses de restauración.</a:t>
            </a:r>
            <a:br>
              <a:rPr lang="es-ES" altLang="es-ES" dirty="0"/>
            </a:br>
            <a:br>
              <a:rPr lang="es-ES" altLang="es-ES" dirty="0"/>
            </a:br>
            <a:endParaRPr lang="es-ES" altLang="es-ES" dirty="0"/>
          </a:p>
        </p:txBody>
      </p:sp>
    </p:spTree>
    <p:extLst>
      <p:ext uri="{BB962C8B-B14F-4D97-AF65-F5344CB8AC3E}">
        <p14:creationId xmlns:p14="http://schemas.microsoft.com/office/powerpoint/2010/main" val="4001632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404813"/>
            <a:ext cx="7041976" cy="5614987"/>
          </a:xfrm>
        </p:spPr>
        <p:txBody>
          <a:bodyPr>
            <a:normAutofit lnSpcReduction="10000"/>
          </a:bodyPr>
          <a:lstStyle/>
          <a:p>
            <a:r>
              <a:rPr lang="es-ES" altLang="es-ES" dirty="0"/>
              <a:t>Más de 100 árboles y arbustos 1000 se han añadido, así como 18.000 metros cuadrados de espacio para las flores anuales, con un diseño que cambia año a año. </a:t>
            </a:r>
          </a:p>
          <a:p>
            <a:r>
              <a:rPr lang="es-ES" altLang="es-ES" dirty="0"/>
              <a:t>Tres obras de arte nuevas también se han añadido a los jardines. </a:t>
            </a:r>
          </a:p>
          <a:p>
            <a:r>
              <a:rPr lang="es-ES" altLang="es-ES" dirty="0"/>
              <a:t>La escultura de Burman fue reemplazada por el artista David Young "Rebeca en el pozo", que ahora se encuentra en la parte superior de la cascada de agua que representa nuevo viaje a la vida. </a:t>
            </a:r>
          </a:p>
          <a:p>
            <a:r>
              <a:rPr lang="es-ES" altLang="es-ES" dirty="0"/>
              <a:t>Dr. Wayne Southwick también creó "Reville" que representa a su esposa Ann en el Jardín Curativo.</a:t>
            </a:r>
            <a:br>
              <a:rPr lang="es-ES" altLang="es-ES" dirty="0"/>
            </a:br>
            <a:br>
              <a:rPr lang="es-ES" altLang="es-ES" dirty="0"/>
            </a:br>
            <a:endParaRPr lang="es-ES" altLang="es-ES" dirty="0"/>
          </a:p>
        </p:txBody>
      </p:sp>
    </p:spTree>
    <p:extLst>
      <p:ext uri="{BB962C8B-B14F-4D97-AF65-F5344CB8AC3E}">
        <p14:creationId xmlns:p14="http://schemas.microsoft.com/office/powerpoint/2010/main" val="2298681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836712"/>
            <a:ext cx="6897960" cy="5832648"/>
          </a:xfrm>
        </p:spPr>
        <p:txBody>
          <a:bodyPr>
            <a:normAutofit lnSpcReduction="10000"/>
          </a:bodyPr>
          <a:lstStyle/>
          <a:p>
            <a:r>
              <a:rPr lang="es-ES" altLang="es-ES" dirty="0"/>
              <a:t>Se adjunta a la construcción de baños nuevos en el Pabellón de Rotary, una cúpula hecha de paneles individuales de corte por láser clavados juntos para crear las cuatro estaciones del horizonte de Lincoln diseñado por el arquitecto Jeffrey Chadwick. </a:t>
            </a:r>
          </a:p>
          <a:p>
            <a:r>
              <a:rPr lang="es-ES" altLang="es-ES" dirty="0"/>
              <a:t>Sunken Gardens está considerado como uno de los "300 mejores jardines para visitar en los EE.UU. y Canadá" en la Guía Nacional Geographic para jardines públicos de Estados Unidos y es el único jardín de Nebraska para ser incluidos en esta lista .</a:t>
            </a:r>
          </a:p>
          <a:p>
            <a:r>
              <a:rPr lang="es-ES" altLang="es-ES" dirty="0"/>
              <a:t>También es el único parque público de visualización anual en Lincoln. </a:t>
            </a:r>
            <a:br>
              <a:rPr lang="es-ES" altLang="es-ES" dirty="0"/>
            </a:br>
            <a:br>
              <a:rPr lang="es-ES" altLang="es-ES" dirty="0"/>
            </a:br>
            <a:endParaRPr lang="es-ES" altLang="es-ES" dirty="0"/>
          </a:p>
        </p:txBody>
      </p:sp>
    </p:spTree>
    <p:extLst>
      <p:ext uri="{BB962C8B-B14F-4D97-AF65-F5344CB8AC3E}">
        <p14:creationId xmlns:p14="http://schemas.microsoft.com/office/powerpoint/2010/main" val="1904108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File:Sunken 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517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ebraska.-Linc oln Sunken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042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ebraska.-Lincoln Sunken Garden.-cascadesI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612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ebraska.-Lincoln Sunken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695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ebraska.-Lincoln Sunken Gardens.-path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204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ebraska.-Lincoln Sunken Garden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924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Nebraska.-Sunken_Gardens_in_Lincoln_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575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Nebraska.-SunkenGardensInLincol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433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es-ES" altLang="es-ES" sz="3600" dirty="0"/>
              <a:t>NEVADA</a:t>
            </a:r>
            <a:r>
              <a:rPr lang="es-ES" altLang="es-ES" dirty="0"/>
              <a:t>.-Ethel M.Chocolate Garden</a:t>
            </a:r>
          </a:p>
        </p:txBody>
      </p:sp>
      <p:sp>
        <p:nvSpPr>
          <p:cNvPr id="43011" name="2 Marcador de contenido"/>
          <p:cNvSpPr>
            <a:spLocks noGrp="1"/>
          </p:cNvSpPr>
          <p:nvPr>
            <p:ph sz="quarter" idx="1"/>
          </p:nvPr>
        </p:nvSpPr>
        <p:spPr>
          <a:xfrm>
            <a:off x="914400" y="1773238"/>
            <a:ext cx="6897960" cy="4246562"/>
          </a:xfrm>
        </p:spPr>
        <p:txBody>
          <a:bodyPr/>
          <a:lstStyle/>
          <a:p>
            <a:pPr eaLnBrk="1" hangingPunct="1"/>
            <a:r>
              <a:rPr lang="es-ES" altLang="es-ES" b="1" dirty="0"/>
              <a:t>Ethel M Botanical Cactus Gardens</a:t>
            </a:r>
            <a:r>
              <a:rPr lang="es-ES" altLang="es-ES" dirty="0"/>
              <a:t>) es un jardín botánico especializado en plantas xéricas tiene 1.2 hectáreas de propiedad privada de la firma Ethel M Chocolate Factory, que se encuentra en Henderson, Nevada.</a:t>
            </a:r>
          </a:p>
          <a:p>
            <a:pPr eaLnBrk="1" hangingPunct="1"/>
            <a:r>
              <a:rPr lang="es-ES" altLang="es-ES" dirty="0"/>
              <a:t>El jardín contiene más de 350 diferentes especies de cactus y suculentas, que conforman una de las mayores colecciones de los Estados Unidos. </a:t>
            </a:r>
          </a:p>
        </p:txBody>
      </p:sp>
    </p:spTree>
    <p:extLst>
      <p:ext uri="{BB962C8B-B14F-4D97-AF65-F5344CB8AC3E}">
        <p14:creationId xmlns:p14="http://schemas.microsoft.com/office/powerpoint/2010/main" val="665128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Marcador de contenido"/>
          <p:cNvSpPr>
            <a:spLocks noGrp="1"/>
          </p:cNvSpPr>
          <p:nvPr>
            <p:ph sz="quarter" idx="1"/>
          </p:nvPr>
        </p:nvSpPr>
        <p:spPr>
          <a:xfrm>
            <a:off x="914400" y="1052513"/>
            <a:ext cx="6969968" cy="4967287"/>
          </a:xfrm>
        </p:spPr>
        <p:txBody>
          <a:bodyPr>
            <a:normAutofit lnSpcReduction="10000"/>
          </a:bodyPr>
          <a:lstStyle/>
          <a:p>
            <a:r>
              <a:rPr lang="es-ES" altLang="es-ES" dirty="0"/>
              <a:t>Más de la mitad son nativas del suroeste de los Estados Unidos; el resto proceden de Australia y Suramérica.</a:t>
            </a:r>
          </a:p>
          <a:p>
            <a:r>
              <a:rPr lang="es-ES" altLang="es-ES" dirty="0"/>
              <a:t>El jardín botánico de Cactus también incluye a una denominada "Living Machine" ("Máquina Viviente"), este nombre es que se da a una instalación de tratamiento de aguas residuales. </a:t>
            </a:r>
          </a:p>
          <a:p>
            <a:r>
              <a:rPr lang="es-ES" altLang="es-ES" dirty="0"/>
              <a:t>Usando bacterias, algas, protozoos, caracoles y peces, la instalación recicla el 100 por ciento de las aguas residuales de la factoría de chocolates sin el uso de ningún producto químico. </a:t>
            </a:r>
          </a:p>
        </p:txBody>
      </p:sp>
    </p:spTree>
    <p:extLst>
      <p:ext uri="{BB962C8B-B14F-4D97-AF65-F5344CB8AC3E}">
        <p14:creationId xmlns:p14="http://schemas.microsoft.com/office/powerpoint/2010/main" val="3380274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836613"/>
            <a:ext cx="7041976" cy="5183187"/>
          </a:xfrm>
        </p:spPr>
        <p:txBody>
          <a:bodyPr/>
          <a:lstStyle/>
          <a:p>
            <a:r>
              <a:rPr lang="es-ES" altLang="es-ES" dirty="0"/>
              <a:t>El agua se recicla para el uso en el abastecimiento de agua para los jardines. </a:t>
            </a:r>
          </a:p>
          <a:p>
            <a:r>
              <a:rPr lang="es-ES" altLang="es-ES" dirty="0"/>
              <a:t>Las charcas de la instalación de las aguas residuales atraen muchos de los pájaros que habitan los jardines.</a:t>
            </a:r>
          </a:p>
          <a:p>
            <a:endParaRPr lang="es-ES" altLang="es-ES" dirty="0"/>
          </a:p>
        </p:txBody>
      </p:sp>
    </p:spTree>
    <p:extLst>
      <p:ext uri="{BB962C8B-B14F-4D97-AF65-F5344CB8AC3E}">
        <p14:creationId xmlns:p14="http://schemas.microsoft.com/office/powerpoint/2010/main" val="566102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Nevada.-Ethel M. Chocolate Garde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492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Nevada.-Ethel M. Chocolate Gardes.-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020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Nevada.-Ethel_m_chocolate_factory_botanica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555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Ethel M Garden.Choclate Factory-Nevad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575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Ethel M Garden.Choclate Factory-Nevad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286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Ethel M Garden.Choclate Factory-Nevad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0230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Ethel M Garden.Choclate Factory-Nevad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38" y="0"/>
            <a:ext cx="900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62171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Ethel M Garden.Choclate Factory-Nev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707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Ethel M Garden.-Nevad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094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Ethel M Garden.-Nevad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5587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Archivo:Ethel M Living Machine 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517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es-ES" altLang="es-ES" sz="3600" dirty="0"/>
              <a:t>NEW JERSEY</a:t>
            </a:r>
            <a:r>
              <a:rPr lang="es-ES" altLang="es-ES" dirty="0"/>
              <a:t>.-Duke Gardens</a:t>
            </a:r>
          </a:p>
        </p:txBody>
      </p:sp>
      <p:sp>
        <p:nvSpPr>
          <p:cNvPr id="57347" name="4 Marcador de contenido"/>
          <p:cNvSpPr>
            <a:spLocks noGrp="1"/>
          </p:cNvSpPr>
          <p:nvPr>
            <p:ph sz="quarter" idx="1"/>
          </p:nvPr>
        </p:nvSpPr>
        <p:spPr>
          <a:xfrm>
            <a:off x="914400" y="1916113"/>
            <a:ext cx="7185992" cy="4321175"/>
          </a:xfrm>
        </p:spPr>
        <p:txBody>
          <a:bodyPr/>
          <a:lstStyle/>
          <a:p>
            <a:pPr eaLnBrk="1" hangingPunct="1"/>
            <a:r>
              <a:rPr lang="es-ES" altLang="es-ES" b="1" dirty="0"/>
              <a:t>Jardines de Duke</a:t>
            </a:r>
            <a:r>
              <a:rPr lang="es-ES" altLang="es-ES" dirty="0"/>
              <a:t> en el condado de Somerset , Nueva Jersey se encuentran entre las colecciones de la casa más importante de vidrio 8 invernaderos  en los Estados Unidos.</a:t>
            </a:r>
          </a:p>
          <a:p>
            <a:pPr eaLnBrk="1" hangingPunct="1"/>
            <a:r>
              <a:rPr lang="es-ES" altLang="es-ES" dirty="0"/>
              <a:t>Creada por Doris Duke sí misma, se abrieron al público a partir de 1964 hasta que fueron cerradas por la Fundación Caritativa Doris Duke  el 25 de mayo de 2008. </a:t>
            </a:r>
            <a:endParaRPr lang="es-ES" altLang="es-ES" baseline="30000" dirty="0"/>
          </a:p>
          <a:p>
            <a:pPr eaLnBrk="1" hangingPunct="1"/>
            <a:r>
              <a:rPr lang="es-ES" altLang="es-ES" dirty="0"/>
              <a:t>Todas las plantas, árboles y arbustos serán eliminados.</a:t>
            </a:r>
          </a:p>
        </p:txBody>
      </p:sp>
    </p:spTree>
    <p:extLst>
      <p:ext uri="{BB962C8B-B14F-4D97-AF65-F5344CB8AC3E}">
        <p14:creationId xmlns:p14="http://schemas.microsoft.com/office/powerpoint/2010/main" val="8669597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Marcador de contenido"/>
          <p:cNvSpPr>
            <a:spLocks noGrp="1"/>
          </p:cNvSpPr>
          <p:nvPr>
            <p:ph sz="quarter" idx="1"/>
          </p:nvPr>
        </p:nvSpPr>
        <p:spPr>
          <a:xfrm>
            <a:off x="914400" y="1052513"/>
            <a:ext cx="7113984" cy="4967287"/>
          </a:xfrm>
        </p:spPr>
        <p:txBody>
          <a:bodyPr/>
          <a:lstStyle/>
          <a:p>
            <a:r>
              <a:rPr lang="es-ES" altLang="es-ES" dirty="0"/>
              <a:t>En marzo de 2008 granjas de Duke anunció  "una nueva visión amplia y audaz para el 2740 acres (11,1 km </a:t>
            </a:r>
            <a:r>
              <a:rPr lang="es-ES" altLang="es-ES" baseline="30000" dirty="0"/>
              <a:t>2)</a:t>
            </a:r>
            <a:r>
              <a:rPr lang="es-ES" altLang="es-ES" dirty="0"/>
              <a:t> de propiedad, en la que se dará un nuevo enfoque de sus programas y operaciones para convertirse en un escaparate del medio ambiente y centro de aprendizaje.</a:t>
            </a:r>
          </a:p>
          <a:p>
            <a:r>
              <a:rPr lang="es-ES" altLang="es-ES" dirty="0"/>
              <a:t>Aunque el sitio web dice Duke  que "Los Jardines para interiores revelan los intereses y aspiraciones filantrópicas de Doris Duke, así como una apreciación de otras culturas y el anhelo de un entendimiento global “.    </a:t>
            </a:r>
          </a:p>
        </p:txBody>
      </p:sp>
    </p:spTree>
    <p:extLst>
      <p:ext uri="{BB962C8B-B14F-4D97-AF65-F5344CB8AC3E}">
        <p14:creationId xmlns:p14="http://schemas.microsoft.com/office/powerpoint/2010/main" val="1451333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914400" y="836613"/>
            <a:ext cx="7113984" cy="5183187"/>
          </a:xfrm>
        </p:spPr>
        <p:txBody>
          <a:bodyPr/>
          <a:lstStyle/>
          <a:p>
            <a:r>
              <a:rPr lang="es-ES" altLang="es-ES" dirty="0"/>
              <a:t>Los representantes de la Fundación Caritativa Doris Duke (DDCF ), más recientemente, declararon que los jardines son “para perpetuar la historia de la familia de Duke de pasiones personales y el consumo conspicuo." </a:t>
            </a:r>
          </a:p>
          <a:p>
            <a:r>
              <a:rPr lang="es-ES" altLang="es-ES" dirty="0"/>
              <a:t>La joya-como jardines permanecerá abierta hasta el 25 de mayo, después de lo cual será desmantelada.</a:t>
            </a:r>
          </a:p>
          <a:p>
            <a:r>
              <a:rPr lang="es-ES" altLang="es-ES" dirty="0"/>
              <a:t> De acuerdo con fuentes DDCF, el día de los jardines de setos  y parterres de flor ya ha pasado. </a:t>
            </a:r>
          </a:p>
          <a:p>
            <a:endParaRPr lang="es-ES" altLang="es-ES" dirty="0"/>
          </a:p>
          <a:p>
            <a:endParaRPr lang="es-ES" altLang="es-ES" dirty="0"/>
          </a:p>
        </p:txBody>
      </p:sp>
    </p:spTree>
    <p:extLst>
      <p:ext uri="{BB962C8B-B14F-4D97-AF65-F5344CB8AC3E}">
        <p14:creationId xmlns:p14="http://schemas.microsoft.com/office/powerpoint/2010/main" val="3811494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2 Marcador de contenido"/>
          <p:cNvSpPr>
            <a:spLocks noGrp="1"/>
          </p:cNvSpPr>
          <p:nvPr>
            <p:ph sz="quarter" idx="1"/>
          </p:nvPr>
        </p:nvSpPr>
        <p:spPr>
          <a:xfrm>
            <a:off x="914400" y="549275"/>
            <a:ext cx="7041976" cy="5472113"/>
          </a:xfrm>
        </p:spPr>
        <p:txBody>
          <a:bodyPr/>
          <a:lstStyle/>
          <a:p>
            <a:r>
              <a:rPr lang="es-ES" altLang="es-ES" dirty="0"/>
              <a:t>Consumen una parte excesiva de los recursos financieros y de personal, que requeriría una modernización muy cara, y ya no reflejan la visión de futuro Duke Farm.</a:t>
            </a:r>
          </a:p>
          <a:p>
            <a:r>
              <a:rPr lang="es-ES" altLang="es-ES" dirty="0"/>
              <a:t> Un registro de vídeo se ha hecho con fines de archivo. “</a:t>
            </a:r>
          </a:p>
          <a:p>
            <a:r>
              <a:rPr lang="es-ES" altLang="es-ES" dirty="0"/>
              <a:t>Así que es posible estas sean las ultimas imágenes de un jardín condenado a desaparecer.  </a:t>
            </a:r>
          </a:p>
          <a:p>
            <a:r>
              <a:rPr lang="es-ES" altLang="es-ES" dirty="0"/>
              <a:t>En abril de 2008, la oposición al cierre y desmantelamiento de los jardines de la exhibición comenzó a emerger.</a:t>
            </a:r>
          </a:p>
        </p:txBody>
      </p:sp>
    </p:spTree>
    <p:extLst>
      <p:ext uri="{BB962C8B-B14F-4D97-AF65-F5344CB8AC3E}">
        <p14:creationId xmlns:p14="http://schemas.microsoft.com/office/powerpoint/2010/main" val="1177048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2 Marcador de contenido"/>
          <p:cNvSpPr>
            <a:spLocks noGrp="1"/>
          </p:cNvSpPr>
          <p:nvPr>
            <p:ph sz="quarter" idx="1"/>
          </p:nvPr>
        </p:nvSpPr>
        <p:spPr>
          <a:xfrm>
            <a:off x="684213" y="549275"/>
            <a:ext cx="7200155" cy="5470525"/>
          </a:xfrm>
        </p:spPr>
        <p:txBody>
          <a:bodyPr/>
          <a:lstStyle/>
          <a:p>
            <a:r>
              <a:rPr lang="es-ES" altLang="es-ES" dirty="0"/>
              <a:t>Cartas abiertas en la prensa local. </a:t>
            </a:r>
            <a:endParaRPr lang="es-ES" altLang="es-ES" baseline="30000" dirty="0"/>
          </a:p>
          <a:p>
            <a:r>
              <a:rPr lang="es-ES" altLang="es-ES" dirty="0"/>
              <a:t> Un sitio web, www.SaveDukeGardens.org  se estableció, lo que permite correos electrónicos de protesta a la Directiva. Un grupo de usuarios fotografiaron el jardín para mostrar las imágenes de los jardines, "Guardar Duque Gardens”.</a:t>
            </a:r>
          </a:p>
          <a:p>
            <a:r>
              <a:rPr lang="es-ES" altLang="es-ES" dirty="0"/>
              <a:t>El duque Jardines Foundation, Inc., establecida en 1959 y ahora forma parte de la Fundatión Duque Farms, debe "mantener un establecimiento de horticultura y botánica con el fin de la experimentación científica y la educación pública y el disfrute". </a:t>
            </a:r>
            <a:endParaRPr lang="es-ES" altLang="es-ES" baseline="30000" dirty="0"/>
          </a:p>
          <a:p>
            <a:r>
              <a:rPr lang="es-ES" altLang="es-ES" dirty="0"/>
              <a:t> </a:t>
            </a:r>
          </a:p>
        </p:txBody>
      </p:sp>
    </p:spTree>
    <p:extLst>
      <p:ext uri="{BB962C8B-B14F-4D97-AF65-F5344CB8AC3E}">
        <p14:creationId xmlns:p14="http://schemas.microsoft.com/office/powerpoint/2010/main" val="2538091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Título"/>
          <p:cNvSpPr>
            <a:spLocks noGrp="1"/>
          </p:cNvSpPr>
          <p:nvPr>
            <p:ph sz="quarter" idx="1"/>
          </p:nvPr>
        </p:nvSpPr>
        <p:spPr>
          <a:xfrm>
            <a:off x="684213" y="620713"/>
            <a:ext cx="7344171" cy="5761037"/>
          </a:xfrm>
        </p:spPr>
        <p:txBody>
          <a:bodyPr/>
          <a:lstStyle/>
          <a:p>
            <a:r>
              <a:rPr lang="es-ES" altLang="es-ES" dirty="0"/>
              <a:t> Con el cierre de los jardines de Duke, el Duque Farms Fundatión va a crear nuevos jardines de visualización en interiores y exteriores, que se inaugurará en 2010. </a:t>
            </a:r>
          </a:p>
          <a:p>
            <a:r>
              <a:rPr lang="es-ES" altLang="es-ES" dirty="0"/>
              <a:t>Los jardines interiores se configuran en un renovado Lord &amp; Burnham conservatorio (c.1900), actualmente conocido como la Cordillera de Orquídeas </a:t>
            </a:r>
          </a:p>
          <a:p>
            <a:r>
              <a:rPr lang="es-ES" altLang="es-ES" dirty="0"/>
              <a:t>Comunicados de prensa del Estado indican que los nuevos jardines son "eco-amigables" y con acceso para discapacitados, y que junto al lugar, los jardines al aire libre pondrá de relieve las ventajas ecológicas del uso de plantas nativas en los diseños de jardín. </a:t>
            </a:r>
          </a:p>
          <a:p>
            <a:pPr>
              <a:buFont typeface="Wingdings 2" pitchFamily="18" charset="2"/>
              <a:buNone/>
            </a:pPr>
            <a:endParaRPr lang="es-ES" altLang="es-ES" dirty="0"/>
          </a:p>
          <a:p>
            <a:endParaRPr lang="es-ES" altLang="es-ES" dirty="0"/>
          </a:p>
        </p:txBody>
      </p:sp>
    </p:spTree>
    <p:extLst>
      <p:ext uri="{BB962C8B-B14F-4D97-AF65-F5344CB8AC3E}">
        <p14:creationId xmlns:p14="http://schemas.microsoft.com/office/powerpoint/2010/main" val="3227123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Archivo: Jardines Duque de Nueva Jerse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8379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Archivo: El Jardín Chino de la Duke Gard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4" descr="http://4.bp.blogspot.com/-gwz3qPxcsYg/TcioBKjPYuI/AAAAAAAAJDE/gBlZXiOSiT8/s1600/LydiaMJWeddingDuke+GardensKayelily+05072011000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815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Duke Gardens.-New Jersey.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245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Duke Garden.-sp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0599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Duke Gardens.-Fre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6007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Duke Gardens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3652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Duke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66712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Duke Gardens.-New Jerse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073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Duke Gardens.-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9821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New  Jersey.-DukeGardens_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3658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Duke Garden sAzaleas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863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Duk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19032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2 Imagen" descr="Duk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965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Duke Gardens.-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162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Duk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10007600" cy="749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937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Duke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4259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Duke Gardens.--entrance 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5210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Duke Gardens.-F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47333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Duke Gardens.-New Jerse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5099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Duke Gardens.-gazebo_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9901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Duk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7676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Duke Garden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1744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Duke Gardens.-m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9878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Duke Gardens.-m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2113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2 Imagen" descr="Duke Gardens.-m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4405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Duke Gardens.-m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8385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Duke Gardens.-m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0"/>
            <a:ext cx="9099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4333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Duke Gardens.-New Jerse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2243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Duke Gardens.-New Jersey.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9267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Duke Gardens.-New Jersey.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1651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Duke Gardens.-New Jersey.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5520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Duke Gardens.-New Jersey.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9617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Duke Gardens.-Pint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6794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Duke Gardens.-New Jersey.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0710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Duke Gardens.-New Jersey.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410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Duke Gardens.-New Jersey.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8012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Duke Gardens.-New Jersey.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0184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Duke Gardens.-New Jersey.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5021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Duke Gardens.-New Jerse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9198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Duke Gardens.-Spr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5765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3 Imagen" descr="Duke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7937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Duke Gardens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4175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Duke Gardens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58969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Duke Garden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5365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Duke Gardens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349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Duke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3213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Duke Garde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1784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Duke Gardens 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2596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Duke Gardens Azaleas Bridg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1766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Duke Gardens-azal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7177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Duke Gardens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1919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Duke Gardens Japanese Brid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1672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Duke Gardens Peonies Pin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0089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Duke Gardens Red Map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4937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Duke Gardens Wister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8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107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New Jersey.-Durham-duke-garde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817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Duke GardensJ apanese Bridg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1113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Duke Integrative labyrinth by John Varg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4706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Duke_Gardens.-Itali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4249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Duke_Gardens_New_Jerse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9574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Duke_Gardens_pavilion_nearing_completion_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141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New Jersey.--Duke-Gardens-Durham-NC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6007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Duke garden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75746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Duke Gardens.-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6443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1720</Words>
  <Application>Microsoft Office PowerPoint</Application>
  <PresentationFormat>Presentación en pantalla (4:3)</PresentationFormat>
  <Paragraphs>163</Paragraphs>
  <Slides>120</Slides>
  <Notes>86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120</vt:i4>
      </vt:variant>
    </vt:vector>
  </HeadingPairs>
  <TitlesOfParts>
    <vt:vector size="125" baseType="lpstr">
      <vt:lpstr>Calibri</vt:lpstr>
      <vt:lpstr>Century Schoolbook</vt:lpstr>
      <vt:lpstr>Wingdings</vt:lpstr>
      <vt:lpstr>Wingdings 2</vt:lpstr>
      <vt:lpstr>Default Theme</vt:lpstr>
      <vt:lpstr>ESTADOS UNIDOS.-LA VUELTA AL MUNDO EN 885 JARDINES.-Lauritzen Gardens.-Lincoln Garden.-Ethel M.Chocolate Garden.-Duke Gardens.-</vt:lpstr>
      <vt:lpstr>NEBRASKA.-Lauritzen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NEBRASKA.-Lincoln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NEVADA.-Ethel M.Chocolate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NEW JERSEY.-Duke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7</cp:revision>
  <dcterms:created xsi:type="dcterms:W3CDTF">2013-09-12T16:18:33Z</dcterms:created>
  <dcterms:modified xsi:type="dcterms:W3CDTF">2018-03-05T15:25:36Z</dcterms:modified>
</cp:coreProperties>
</file>