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  <p:sldId id="366" r:id="rId112"/>
    <p:sldId id="367" r:id="rId113"/>
    <p:sldId id="368" r:id="rId114"/>
    <p:sldId id="369" r:id="rId115"/>
    <p:sldId id="370" r:id="rId116"/>
    <p:sldId id="371" r:id="rId117"/>
    <p:sldId id="372" r:id="rId118"/>
    <p:sldId id="373" r:id="rId119"/>
    <p:sldId id="374" r:id="rId120"/>
    <p:sldId id="375" r:id="rId1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3469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presProps" Target="presProp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viewProps" Target="viewProps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A14010-C9D5-4696-9E73-22AFC484A51D}" type="datetimeFigureOut">
              <a:rPr lang="es-ES" smtClean="0"/>
              <a:t>05/03/2018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DB0C97-E0A5-41FA-AB79-8A3F1CBEDDB6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465455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7DB4A01-1BAC-4585-B24C-FC9A629F08A0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33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altLang="es-ES" dirty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1A494C3-C350-4524-A9C4-7E6DDA44A6A7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34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4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Tryon Palace Gardens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B5FF342-126B-4DB8-9BE2-15D4770BC7C0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35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5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Tryon Palace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B22D904-9E74-4F0F-AC75-FC6D2C6FF552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36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6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Tryon Palace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A9B75E5-B2A3-45E2-A92B-1416557C78EC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37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7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Tryon Palace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0B189E4-19D8-44CA-A6A8-07D35EBB0FED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38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8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Tryon Palace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137A52C-8A2B-4C4D-AABE-80945A6C1174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39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Tryon Palace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067B12E-3C82-46BF-B19A-3648A8B151DD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40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0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Tryon Palace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DC65F91-03EA-477B-AC04-0DE1D56AE9FB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41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1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Tryon Palace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E970336-F326-4A89-8CE6-E95278A7002D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42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2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Tryon Palace Gardens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7926B56-1C83-4B1C-B1F8-1E9BB8DAD19B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12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43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Tryon Palace Gardens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4F44480-8B2E-4BE7-8388-31B2925F5B59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13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44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Tryon Palace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0AF03D6-BE8B-497F-B956-47EB39F91EB3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14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45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5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Tryon Palace Gardens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E84B985-9372-488B-93F7-B16499019EA7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15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46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Tryon Palace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6169978-8555-4B59-B4CB-F6B3C28554FD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16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47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Tryon Palace Gardens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1BBB20A-AA26-4AF2-9B85-E937F0C06C37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17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48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8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Tryon Palace Gardens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73CAE03-C22B-4D0E-ADA2-E60ADD44899D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18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49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9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Tryon Palace Gardens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218E681-1DB5-4824-AB76-6F16A03BB89B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19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50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0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Tryon Palace Gardens.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6C0829D-E0BF-440E-AF93-BAF571E6495A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20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51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1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altLang="es-ES" dirty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478F00C-4980-435F-8D0F-32E7CC6858B8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21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52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2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Tucson Botanical Garden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DF1CBFC-0A96-4144-A24D-4F74328A49F5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22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53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Tucson Botanical Garden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CA89224-F1A8-404F-95DC-07EE8E1F7B9A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23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54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4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Tucson Botanical Garden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78108FA-CB5A-4BE3-A785-B7A8D737B8D4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24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55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5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Tucson Botanical Garden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B9F7649-3B3D-4889-8C26-E10EE12B80AD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25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56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6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Tucson Botanical Garden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61317B6-60AB-4D27-A303-9F73026CDBED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26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57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7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Tucson Botanical Garden.-Aloe marlothii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CB4A41C-9D09-4002-B0E0-461E2F73BA11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27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58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8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altLang="es-ES" dirty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F318AB4-DEAC-4824-83AB-D4ED9A457654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28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59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9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altLang="es-ES" dirty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F5064B0-2276-49C4-9A28-00CF256F3099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29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60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Winterthur Gardens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3EA2653-5101-4A90-8B35-440B418EC9C1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30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61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Winterthur Gardens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895532B-3C72-4EA0-81AC-ABF271E7FDB4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31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62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2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Winterthur Gardens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203B74E-10CE-4CFF-A867-32F943E401F0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32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63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Winterthur Gardens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2DBA500-5BF0-4FDD-9D25-03129A7F943E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33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64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4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Winterthur Gardens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ADC0231-4249-4A19-BA61-4EECF6B3B75C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34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65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5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Winterthur Gardens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35AB7CB-5284-409A-95F1-42331C0E2B3F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35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66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6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Winterthur Gardens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AE5AE17-9BCC-4E81-B1E3-955603B3ED64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36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67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7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Winterthur Gardens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8F3072F-FC50-41DC-A2A3-2CB789A31996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37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68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Winterthur Gardens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90AB955-6A5F-4697-9757-58C4FD9D6911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38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69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9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Winterthur Gardens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2F79156-E532-44AF-A13C-823085A4E82D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39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1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1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Winterthur Gardens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631F905-82CB-45AB-AE6F-EEB6BBDCB6CF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40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2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2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Winterthur Gardens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9636E96-48BF-45C4-9508-90B9BFEA9B4D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41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3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3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Winterthur Gardens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10AE803-D812-4B99-A8C8-A6E06944D4F4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42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4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Winterthur Gardens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16B53FA-4A2F-4FDB-9AD8-8CAC8EF4E639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43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5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5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Winterthur Gardens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AB6BDFF-4323-488C-B988-DEC297993540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44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6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6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Winterthur Gardens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169D43E-5B22-4495-BEF2-49F14E03F550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45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7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7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Winterthur Gardens</a:t>
            </a: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C383BDC-8746-4972-B4E3-23EC6CA00688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46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8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8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Winterthur Gardens</a:t>
            </a: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EB25A29-E5E8-4AAD-AEEC-5FA99486159D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47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9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9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Winterthur Gardens</a:t>
            </a: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5974AEA-6169-4C27-B59D-43D37A4B6CA7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48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0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0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Winterthur Gardens</a:t>
            </a: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5C5FBEE-3C06-44CB-9422-DDE7EAAEAD78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49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1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1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Winterthur Gardens</a:t>
            </a: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2D4BB53-32D6-4510-98DE-30B8254A75E8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50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2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2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Winterthur Gardens</a:t>
            </a: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CD015B7-40A4-4B7E-81A8-6AE8B7F5F654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51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3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3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Winterthur Gardens</a:t>
            </a: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03B4680-6DC6-4895-B21F-D9A50F3B814B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52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4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altLang="es-ES" dirty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C08ED28-101F-40B5-B88C-215A06D2A2FE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53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5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5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Adelman Paeonia Farm</a:t>
            </a: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D131409-0D04-4BCC-817E-346CE436FCBE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54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6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6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Adelman Paeonia Farm</a:t>
            </a: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486C1F5-47FE-4599-A27D-629D3386A206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55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7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7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Adelman Paeonia Farm</a:t>
            </a: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E5E1236-9FB4-4AB2-A7AC-73F90BAB4FC6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56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8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8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Adelman Paeonia Farm</a:t>
            </a: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3078DC7-6EAF-435E-80D4-FB806D74397F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57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9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9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Adelman Paeonia Farm</a:t>
            </a: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B32860F-3526-4A8F-A4FF-8BD4A1EBF34C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58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0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0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Adelman Paeonia Farm</a:t>
            </a: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860D0F6-C09C-4EA9-8909-AC2677D89EA2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59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1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1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Adelman Paeonia Farm</a:t>
            </a: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B8FCE21-8B94-4E7C-8C3C-EBA79A78DA9E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60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2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2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altLang="es-ES" dirty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72DC6D5-AC78-4DE0-BAE2-5FAC82286038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61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3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3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altLang="es-ES" dirty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E7B017B-7B9C-42E4-86FC-4C5A8ECAEB45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62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4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Bok Tower Gardens</a:t>
            </a: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AA9CD72-76E5-4C5F-AE29-E7C4C111BD94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63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5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5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Bok Towers Garden</a:t>
            </a: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8737619-6796-481C-B3DC-7C82D3321B29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64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6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6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Bok Tower Gardens</a:t>
            </a: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CF0F4C3-77D3-4593-AC01-937DBDFA4533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65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7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7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Bok Tower Gardens</a:t>
            </a: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47BB9B6-E5C0-46B8-B297-63AA0DFBCDBF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66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8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8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Bok Tower Gardens</a:t>
            </a: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F1E8284-9EC5-4CAD-926C-639592C497B7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67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9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9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Bok Tower Gardens</a:t>
            </a: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C2C0B2B-3E49-4FEA-AFE9-413DEEC23443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68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0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0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Bok Tower Gardens</a:t>
            </a: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E7E971F-E41B-49D8-BF5C-DEA16749C184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69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1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1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Bok Tower Gardens</a:t>
            </a: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87FC77F-5A71-4304-97BC-B7ADB472F06E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70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2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2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Bok Tower Gardens</a:t>
            </a: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D5581BE-9814-4F66-91A0-D437F6AB2F22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71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3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3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Bok Tower Gardens</a:t>
            </a: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001AA08-51C3-410E-9986-31265C956CF8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72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4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Bok Towers Gardens</a:t>
            </a: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6158643-AC6D-4D06-9596-0AB024A79F84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73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5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5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Bok Tower Gardens</a:t>
            </a: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88349EC-1C9C-4CEA-B6A6-EBD20E425E56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74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6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6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Bok Tower Gardens</a:t>
            </a: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B0D4B79-AC42-4CF4-AE03-50E2AB4CA477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75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7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7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Bok Tower Gardens</a:t>
            </a: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ABDCBD9-A750-4A86-B952-F862A69BD7E8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76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8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8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Bok Tower Gardens</a:t>
            </a: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8DA06A7-00C8-43CA-BC49-05A14C724E69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77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9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9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Bok Tower Gardens</a:t>
            </a: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7A4664F-BC92-4664-8566-8B90F75BDF9B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78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0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0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Bok Tower Gardens</a:t>
            </a: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80A99EB-DE78-4505-B0AB-82E7F9912D1D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79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1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1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Bok Tower Gardens</a:t>
            </a: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6DD64F8-596E-4076-A276-B30E08A4475F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80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2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2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Bok Tower Gardens.-Sabals</a:t>
            </a: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F64A690-03FC-4E52-AA4F-F508E53F024C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81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4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4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Bok Tower Gardens.-Citrus</a:t>
            </a: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CC5B49C-A0F6-44CA-A40A-4D9DE091539B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82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5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Bok Tower Gardens</a:t>
            </a: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E6F5123-3732-4F3D-9850-A814727D3BDD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83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6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6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Bok Tower Gardens</a:t>
            </a: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0598FE3-6966-4D97-8948-A826CA6CB20D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84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7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7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altLang="es-ES" dirty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2809E1A-E24C-42C2-BD4C-A4ABD4DD1A1C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85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8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8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altLang="es-ES" dirty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BFE3BDA-F8E2-4AE2-B409-CF1B2D3F939C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86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9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9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Brookgreen Gardens</a:t>
            </a: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C93C274-5E6F-4753-AE08-EA8934EB4E57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87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0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0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Brookgreen Gardens</a:t>
            </a: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744844A-BF20-4559-A544-A4A89505C71A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88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1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1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Brookgreen Gardens</a:t>
            </a: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769CB0C-65DD-48DE-9A62-031CDB4EA3F7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89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2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22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Brookgreen Gardens</a:t>
            </a: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AC39523-F982-418A-8F2D-A97A44B2D7B1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90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3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3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Brookgreen Gardens</a:t>
            </a: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6A14C59-8E41-4830-8436-1E359094D045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91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4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4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Brookgreen Gardens</a:t>
            </a: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8E75B5E-66C6-4760-BF6C-31B59FA419C3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92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5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Brookgreen Gardens</a:t>
            </a: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167C867-617C-49C8-82AF-80346C437A1B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93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6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6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Brookgreen Gardens</a:t>
            </a: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8F7D8E8-3AFC-48D9-AEAE-276B58B03081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94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7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7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Brookgreen Gardens</a:t>
            </a:r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05E380C-2BB1-4408-9004-8C449CC82A9E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95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8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8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Brookgreen Gardens</a:t>
            </a: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3841E8E-E51C-4CF0-A8B3-BDA6DC53D2B9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96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9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93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Brookgreen Gardens</a:t>
            </a:r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8D3F465-B9E1-4407-B093-32D47B521AF6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97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0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04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Brookgreen Gardens</a:t>
            </a:r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CBC003C-71C7-4544-A930-36A3A51BE8BF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98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1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14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Brookgreen Gardens</a:t>
            </a:r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4BA9E9E-0D6F-457D-B855-F180B6FFBB96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99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2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24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Brookgreen Gardens</a:t>
            </a:r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3050BAB-9380-4C29-A5B0-8DBCA51C149A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100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3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34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Brookgreen Gardens</a:t>
            </a:r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D19F9CB-6B95-4EFF-91FA-0B22A2B8A2CF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101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4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45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Brookgreen Gardens</a:t>
            </a:r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A5AE67C-EF4C-4AB8-A52F-2BB39A0A478A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102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5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Brookgreen Gardens</a:t>
            </a:r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82917EA-AF44-4CD1-A33D-A2DCC83EF8B9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103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6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65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Brookgreen Gardens</a:t>
            </a:r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3DB9498-1551-4B9C-9BCF-2577352BBB61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104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7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75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Brookgreen Gardens</a:t>
            </a:r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1697CE7-AFD4-44B8-918E-14D0A35F0386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105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8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85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Brookgreen Gardens</a:t>
            </a:r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B9E698F-D79A-4C8C-BCAD-802EF69AC111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106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9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96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Brookgreen Gardens</a:t>
            </a:r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53BCD79-0562-4DBE-A80E-AE07D2BB4E9C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107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0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0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Brookgreen Gardens</a:t>
            </a:r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A0C2325-AD73-437C-94F3-37807D9AD1C9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108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1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16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Brookgreen Gardens</a:t>
            </a:r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D4E2A59-069A-4092-9AF3-0FA8368E006A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109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2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26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altLang="es-ES" dirty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EE54653-4FC7-478A-872E-C1EF07AEC30E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110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3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Berkeley Rose Garden</a:t>
            </a:r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717979C-06BF-4BFF-AD47-5F9FF7A89EA4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111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4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47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Berkeley Rose Garden</a:t>
            </a:r>
          </a:p>
        </p:txBody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E8D6EBD-B4F1-49BE-8B12-46FE9000B4CC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112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5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Berkeley Rose Garden</a:t>
            </a:r>
          </a:p>
        </p:txBody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1237B18-91F9-4B8A-92F3-7678C6CDFF1A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113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6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67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Berkeley Rose Garden</a:t>
            </a:r>
          </a:p>
        </p:txBody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DAC114E-9949-482E-919F-ECEF61B087DC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114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7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78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Berkeley Rose Garden.</a:t>
            </a:r>
          </a:p>
        </p:txBody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C2E40B1-0E85-4024-958B-1F4ED0460135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115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8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88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Berkeley Rose Garden</a:t>
            </a:r>
          </a:p>
        </p:txBody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998E5EC-BAB0-4A6D-B01D-E99F17738036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116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9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98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Berkeley Rose Gardens</a:t>
            </a:r>
          </a:p>
        </p:txBody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6727BBF-D0D5-44D0-9142-0B9FB2D26845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117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50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08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Berkeley Rose Garden</a:t>
            </a:r>
          </a:p>
        </p:txBody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FF9408A-5411-4857-830D-7159BE10816D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118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51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19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Berkeley Rose Gardens</a:t>
            </a:r>
          </a:p>
        </p:txBody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39EBEF5-30F1-410A-A882-00F40E9ED1AB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119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52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29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Berkeley Rose Gardens</a:t>
            </a:r>
          </a:p>
        </p:txBody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DBF0B10-BB8E-4953-8FB8-58B30C8A0BEE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120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53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39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Berkeley Rose Garden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3/5/2018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3/5/2018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3/5/2018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3/5/2018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3/5/2018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3/5/2018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3/5/2018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3/5/2018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3/5/2018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3/5/2018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3/5/2018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3/5/2018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339752" y="1268760"/>
            <a:ext cx="5884168" cy="3672408"/>
          </a:xfrm>
        </p:spPr>
        <p:txBody>
          <a:bodyPr>
            <a:normAutofit fontScale="90000"/>
          </a:bodyPr>
          <a:lstStyle/>
          <a:p>
            <a:r>
              <a:rPr lang="es-ES" sz="3600" dirty="0"/>
              <a:t>ESTADOS UNIDOS.-LA VUELTA AL MUNDO EN 385 JARDINES.-</a:t>
            </a:r>
            <a:r>
              <a:rPr lang="es-ES" sz="3100" dirty="0"/>
              <a:t>Tryon Palace Gardens.-Tucson Botanical.-Winterthur Gardens.-Adelman Paeonia Farm.-Bok Towers.-Brookgreen Gardens.-Berkeley Rose Garden</a:t>
            </a:r>
            <a:br>
              <a:rPr lang="es-ES" sz="3100" dirty="0"/>
            </a:br>
            <a:br>
              <a:rPr lang="es-ES" dirty="0"/>
            </a:b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627784" y="5232399"/>
            <a:ext cx="4248472" cy="1371600"/>
          </a:xfrm>
        </p:spPr>
        <p:txBody>
          <a:bodyPr>
            <a:normAutofit fontScale="92500"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11846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836613"/>
            <a:ext cx="8229600" cy="8636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_tradnl" sz="3800" b="1" dirty="0">
                <a:solidFill>
                  <a:schemeClr val="hlink"/>
                </a:solidFill>
              </a:rPr>
              <a:t>TRYON PALACE GARDENS</a:t>
            </a:r>
            <a:br>
              <a:rPr lang="es-ES_tradnl" sz="3800" b="1" dirty="0">
                <a:solidFill>
                  <a:schemeClr val="hlink"/>
                </a:solidFill>
              </a:rPr>
            </a:br>
            <a:endParaRPr lang="es-ES_tradnl" sz="3800" b="1" dirty="0">
              <a:solidFill>
                <a:schemeClr val="hlink"/>
              </a:solidFill>
            </a:endParaRPr>
          </a:p>
        </p:txBody>
      </p:sp>
      <p:sp>
        <p:nvSpPr>
          <p:cNvPr id="921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2060575"/>
            <a:ext cx="7467600" cy="4413250"/>
          </a:xfrm>
        </p:spPr>
        <p:txBody>
          <a:bodyPr>
            <a:normAutofit fontScale="92500"/>
          </a:bodyPr>
          <a:lstStyle/>
          <a:p>
            <a:pPr>
              <a:lnSpc>
                <a:spcPct val="90000"/>
              </a:lnSpc>
            </a:pPr>
            <a:r>
              <a:rPr lang="es-ES_tradnl" altLang="es-ES" sz="2800" b="1" dirty="0"/>
              <a:t>Se encuentra en la ciudad de New Bern.-Carolina del Norte.</a:t>
            </a:r>
          </a:p>
          <a:p>
            <a:pPr>
              <a:lnSpc>
                <a:spcPct val="90000"/>
              </a:lnSpc>
            </a:pPr>
            <a:r>
              <a:rPr lang="es-ES_tradnl" altLang="es-ES" sz="2800" b="1" dirty="0"/>
              <a:t>Fue casa de los Gobernadores, hoy un lugar histórico.</a:t>
            </a:r>
          </a:p>
          <a:p>
            <a:pPr>
              <a:lnSpc>
                <a:spcPct val="90000"/>
              </a:lnSpc>
            </a:pPr>
            <a:r>
              <a:rPr lang="es-ES_tradnl" altLang="es-ES" sz="2800" b="1" dirty="0"/>
              <a:t>La historia del palacio se remonta entre 1767 y 1770 cuando el gobernador William Tryon mando construir la casa.</a:t>
            </a:r>
          </a:p>
          <a:p>
            <a:pPr>
              <a:lnSpc>
                <a:spcPct val="90000"/>
              </a:lnSpc>
            </a:pPr>
            <a:r>
              <a:rPr lang="es-ES_tradnl" altLang="es-ES" sz="2800" b="1" dirty="0"/>
              <a:t>La estructura actual fue construida entre 1806 y 1809.</a:t>
            </a:r>
          </a:p>
          <a:p>
            <a:pPr>
              <a:lnSpc>
                <a:spcPct val="90000"/>
              </a:lnSpc>
            </a:pPr>
            <a:r>
              <a:rPr lang="es-ES_tradnl" altLang="es-ES" sz="2800" b="1" dirty="0"/>
              <a:t>Amplios jardines rodean la casa palacio.</a:t>
            </a:r>
          </a:p>
        </p:txBody>
      </p:sp>
    </p:spTree>
    <p:extLst>
      <p:ext uri="{BB962C8B-B14F-4D97-AF65-F5344CB8AC3E}">
        <p14:creationId xmlns:p14="http://schemas.microsoft.com/office/powerpoint/2010/main" val="26547620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5" descr="Tryon Pala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51553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3" descr="Tryon Palac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96915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Tryon Pala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66475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Tryon Pala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34731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Tryon Pala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82907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Tryon Pala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30490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Tryon Pala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55880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Tryon Pala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70937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Tryon Pala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525395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Tryon Pala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39290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Tryon Pala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78849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Tryon Pala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19075"/>
            <a:ext cx="9753600" cy="729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607987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Tryon Pala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19075"/>
            <a:ext cx="9753600" cy="729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01529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Tryon Pala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19075"/>
            <a:ext cx="9753600" cy="729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080350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Tryon Pala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95391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Tryon Pala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654666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Tryon Palace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365437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_tradnl" sz="2800" dirty="0">
                <a:solidFill>
                  <a:schemeClr val="tx1"/>
                </a:solidFill>
              </a:rPr>
              <a:t>TUCSON BOTANICAL GARDEN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s-ES_tradnl" altLang="es-ES" sz="2800" dirty="0"/>
              <a:t>Es una colección de 16 jardines situados en Tucson. Arizona.</a:t>
            </a:r>
          </a:p>
          <a:p>
            <a:pPr>
              <a:lnSpc>
                <a:spcPct val="90000"/>
              </a:lnSpc>
            </a:pPr>
            <a:r>
              <a:rPr lang="es-ES_tradnl" altLang="es-ES" sz="2800" dirty="0"/>
              <a:t>El jardín se remonta al 1920 cuando era propiedad de Bernice y Rutger Poter.</a:t>
            </a:r>
          </a:p>
          <a:p>
            <a:pPr>
              <a:lnSpc>
                <a:spcPct val="90000"/>
              </a:lnSpc>
            </a:pPr>
            <a:r>
              <a:rPr lang="es-ES_tradnl" altLang="es-ES" sz="2800" dirty="0"/>
              <a:t>El jardín botánico de fundo en 1964 por el horticultor Harrison G.Yosum quien lo abrió al publico con una colección de cactus.</a:t>
            </a:r>
          </a:p>
          <a:p>
            <a:pPr>
              <a:lnSpc>
                <a:spcPct val="90000"/>
              </a:lnSpc>
            </a:pPr>
            <a:r>
              <a:rPr lang="es-ES_tradnl" altLang="es-ES" sz="2800" dirty="0"/>
              <a:t>A principios del 1970 el jardín se traslado a su emplazamiento actual.</a:t>
            </a:r>
          </a:p>
        </p:txBody>
      </p:sp>
    </p:spTree>
    <p:extLst>
      <p:ext uri="{BB962C8B-B14F-4D97-AF65-F5344CB8AC3E}">
        <p14:creationId xmlns:p14="http://schemas.microsoft.com/office/powerpoint/2010/main" val="25878455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3" descr="Tucson Botanical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75348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Tucson Botanical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01998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Tucson Botanical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92593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Tucson Botanical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084259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Tucson Botanical Gardens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9732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Tucson Botanic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0677352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2"/>
          <p:cNvSpPr>
            <a:spLocks noGrp="1" noChangeArrowheads="1"/>
          </p:cNvSpPr>
          <p:nvPr>
            <p:ph type="title"/>
          </p:nvPr>
        </p:nvSpPr>
        <p:spPr>
          <a:xfrm>
            <a:off x="827088" y="274638"/>
            <a:ext cx="7097712" cy="1143000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_tradnl" sz="2800" dirty="0">
                <a:solidFill>
                  <a:schemeClr val="tx1"/>
                </a:solidFill>
              </a:rPr>
              <a:t>WINTERTHUR GARDENS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844824"/>
            <a:ext cx="7467600" cy="4629001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s-ES_tradnl" altLang="es-ES" sz="2800" dirty="0"/>
              <a:t>Están situados en Greenville.-Delaware. EE.UU.</a:t>
            </a:r>
          </a:p>
          <a:p>
            <a:pPr>
              <a:lnSpc>
                <a:spcPct val="80000"/>
              </a:lnSpc>
            </a:pPr>
            <a:r>
              <a:rPr lang="es-ES_tradnl" altLang="es-ES" sz="2800" dirty="0"/>
              <a:t>Fue antigua casa de Henry Frances du Pont,un conocido horticultor y coleccionista de antigüedades.</a:t>
            </a:r>
          </a:p>
          <a:p>
            <a:pPr>
              <a:lnSpc>
                <a:spcPct val="80000"/>
              </a:lnSpc>
            </a:pPr>
            <a:r>
              <a:rPr lang="es-ES_tradnl" altLang="es-ES" sz="2800" dirty="0"/>
              <a:t>A principios del siglo XX H.F. du Pont y su padre iniciaron Winterthur.</a:t>
            </a:r>
          </a:p>
          <a:p>
            <a:pPr>
              <a:lnSpc>
                <a:spcPct val="80000"/>
              </a:lnSpc>
            </a:pPr>
            <a:r>
              <a:rPr lang="es-ES_tradnl" altLang="es-ES" sz="2800" dirty="0"/>
              <a:t>Dispone de 4 Km2,de los cuales 0´2 km2 están dedicados a jardín naturalista.</a:t>
            </a:r>
          </a:p>
          <a:p>
            <a:pPr>
              <a:lnSpc>
                <a:spcPct val="80000"/>
              </a:lnSpc>
            </a:pPr>
            <a:r>
              <a:rPr lang="es-ES_tradnl" altLang="es-ES" sz="2800" dirty="0"/>
              <a:t>La casa esta dedicada a museo donde se exponen 85.000 objetos.</a:t>
            </a:r>
          </a:p>
          <a:p>
            <a:pPr>
              <a:lnSpc>
                <a:spcPct val="80000"/>
              </a:lnSpc>
            </a:pPr>
            <a:endParaRPr lang="es-ES_tradnl" altLang="es-ES" sz="2800" dirty="0"/>
          </a:p>
        </p:txBody>
      </p:sp>
    </p:spTree>
    <p:extLst>
      <p:ext uri="{BB962C8B-B14F-4D97-AF65-F5344CB8AC3E}">
        <p14:creationId xmlns:p14="http://schemas.microsoft.com/office/powerpoint/2010/main" val="86829771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764704"/>
            <a:ext cx="7499176" cy="5366221"/>
          </a:xfrm>
        </p:spPr>
        <p:txBody>
          <a:bodyPr>
            <a:noAutofit/>
          </a:bodyPr>
          <a:lstStyle/>
          <a:p>
            <a:r>
              <a:rPr lang="es-ES_tradnl" altLang="es-ES" sz="2800" dirty="0"/>
              <a:t>Su biblioteca cuenta con mas de 87.000 volúmenes, aproximadamente 500.000 manuscritos e imágenes.</a:t>
            </a:r>
          </a:p>
          <a:p>
            <a:r>
              <a:rPr lang="es-ES_tradnl" altLang="es-ES" sz="2800" dirty="0"/>
              <a:t>El jardín fue diseñado por Marian Coffin amigo de H.F.du Pont seleccionando las plantas que mejoraran el entorno natural existente y buscando la sucesión de floraciones durante todo el año.</a:t>
            </a:r>
          </a:p>
          <a:p>
            <a:r>
              <a:rPr lang="es-ES_tradnl" altLang="es-ES" sz="2800" dirty="0"/>
              <a:t>El jardín incluye un jardín de azaleas, otro de magnolias, otro de paeonias, un reloj solar, los bosques encantados, los jardines Glade y Quarry etc.….</a:t>
            </a:r>
          </a:p>
        </p:txBody>
      </p:sp>
    </p:spTree>
    <p:extLst>
      <p:ext uri="{BB962C8B-B14F-4D97-AF65-F5344CB8AC3E}">
        <p14:creationId xmlns:p14="http://schemas.microsoft.com/office/powerpoint/2010/main" val="273711095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Winterthur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151761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Winterthur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874696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Winterthur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718205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Winterthur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882922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Winterthur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663160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Winterthur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49331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Winterthur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2397582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Winterthur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522787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Winterthur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736376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Winterthur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2300028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Winterthur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63555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Winterthur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109461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Winterthur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3197075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Winterthur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1631988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Wintterthur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946126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Winterthur Gardens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3731908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Winterthur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504970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Winterthur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1849442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Winterthur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045347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Winterthur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1935906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Winterthur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429097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Winterthur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942426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Winterthur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89323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2"/>
          <p:cNvSpPr>
            <a:spLocks noGrp="1" noChangeArrowheads="1"/>
          </p:cNvSpPr>
          <p:nvPr>
            <p:ph type="title"/>
          </p:nvPr>
        </p:nvSpPr>
        <p:spPr>
          <a:xfrm>
            <a:off x="900113" y="274638"/>
            <a:ext cx="7024687" cy="1143000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_tradnl" sz="2800" dirty="0">
                <a:solidFill>
                  <a:schemeClr val="tx1"/>
                </a:solidFill>
              </a:rPr>
              <a:t>ADELMAN PAEONIA FARM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700808"/>
            <a:ext cx="7467600" cy="4773017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s-ES_tradnl" altLang="es-ES" sz="2800" dirty="0"/>
              <a:t>Centro de jardinería y viveros situados en Salem. Oregón, cuya especialidad son las Peonías.</a:t>
            </a:r>
          </a:p>
          <a:p>
            <a:pPr>
              <a:lnSpc>
                <a:spcPct val="80000"/>
              </a:lnSpc>
            </a:pPr>
            <a:r>
              <a:rPr lang="es-ES_tradnl" altLang="es-ES" sz="2800" dirty="0"/>
              <a:t>Las Peonías necesitan un terreno drenado y un periodo latente invernal para que florezcan.</a:t>
            </a:r>
          </a:p>
          <a:p>
            <a:pPr>
              <a:lnSpc>
                <a:spcPct val="80000"/>
              </a:lnSpc>
            </a:pPr>
            <a:r>
              <a:rPr lang="es-ES_tradnl" altLang="es-ES" sz="2800" dirty="0"/>
              <a:t>El otoño es el mes mas favorable para su plantación.</a:t>
            </a:r>
          </a:p>
          <a:p>
            <a:pPr>
              <a:lnSpc>
                <a:spcPct val="80000"/>
              </a:lnSpc>
            </a:pPr>
            <a:r>
              <a:rPr lang="es-ES_tradnl" altLang="es-ES" sz="2800" dirty="0"/>
              <a:t>Son de gran  longevidad, perennes, después de la floración su verde follaje decoran el jardín.</a:t>
            </a:r>
          </a:p>
          <a:p>
            <a:pPr>
              <a:lnSpc>
                <a:spcPct val="80000"/>
              </a:lnSpc>
            </a:pPr>
            <a:r>
              <a:rPr lang="es-ES_tradnl" altLang="es-ES" sz="2800" dirty="0"/>
              <a:t>Se multiplican por división de mata.</a:t>
            </a:r>
          </a:p>
          <a:p>
            <a:pPr>
              <a:lnSpc>
                <a:spcPct val="80000"/>
              </a:lnSpc>
            </a:pPr>
            <a:endParaRPr lang="es-ES_tradnl" altLang="es-ES" b="1" dirty="0"/>
          </a:p>
        </p:txBody>
      </p:sp>
    </p:spTree>
    <p:extLst>
      <p:ext uri="{BB962C8B-B14F-4D97-AF65-F5344CB8AC3E}">
        <p14:creationId xmlns:p14="http://schemas.microsoft.com/office/powerpoint/2010/main" val="206500240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Adelman Paeonia Far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3124179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Adelman Paeonia Far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1172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 descr="Adelman Paeonia Farm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875573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 descr="Adelman Paeonie Farm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925087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 descr="Adelmans Paeonias Far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5476179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 descr="Adelman Paeonias Far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773916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 descr="Adelman Paeoni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452409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2"/>
          <p:cNvSpPr>
            <a:spLocks noGrp="1" noChangeArrowheads="1"/>
          </p:cNvSpPr>
          <p:nvPr>
            <p:ph type="title"/>
          </p:nvPr>
        </p:nvSpPr>
        <p:spPr>
          <a:xfrm>
            <a:off x="1042988" y="274638"/>
            <a:ext cx="6881812" cy="1143000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_tradnl" sz="2800" dirty="0">
                <a:solidFill>
                  <a:schemeClr val="tx1"/>
                </a:solidFill>
              </a:rPr>
              <a:t>BOK TOWERS GARDENS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628800"/>
            <a:ext cx="7467600" cy="4845025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s-ES_tradnl" altLang="es-ES" sz="2800" dirty="0"/>
              <a:t>Situados al lado del Lago Wales en Florida.</a:t>
            </a:r>
          </a:p>
          <a:p>
            <a:pPr>
              <a:lnSpc>
                <a:spcPct val="90000"/>
              </a:lnSpc>
            </a:pPr>
            <a:r>
              <a:rPr lang="es-ES_tradnl" altLang="es-ES" sz="2800" dirty="0"/>
              <a:t>Con mas de 100 has. están en los terrenos del Santuario Histórico Bok.</a:t>
            </a:r>
          </a:p>
          <a:p>
            <a:pPr>
              <a:lnSpc>
                <a:spcPct val="90000"/>
              </a:lnSpc>
            </a:pPr>
            <a:r>
              <a:rPr lang="es-ES_tradnl" altLang="es-ES" sz="2800" dirty="0"/>
              <a:t>Bok Towers Gardens son un Hito Histórico Nacional.</a:t>
            </a:r>
          </a:p>
          <a:p>
            <a:pPr>
              <a:lnSpc>
                <a:spcPct val="90000"/>
              </a:lnSpc>
            </a:pPr>
            <a:r>
              <a:rPr lang="es-ES_tradnl" altLang="es-ES" sz="2800" dirty="0"/>
              <a:t>Contienen la Torre Canto,el Pinewood State,el Pine Ridge Trail y un centro de visitantes.</a:t>
            </a:r>
          </a:p>
          <a:p>
            <a:pPr>
              <a:lnSpc>
                <a:spcPct val="90000"/>
              </a:lnSpc>
            </a:pPr>
            <a:r>
              <a:rPr lang="es-ES_tradnl" altLang="es-ES" sz="2800" dirty="0"/>
              <a:t>La torre es uno de los puntos mas altos de Florida con 90 metros sobre el nivel del mar.</a:t>
            </a:r>
          </a:p>
        </p:txBody>
      </p:sp>
    </p:spTree>
    <p:extLst>
      <p:ext uri="{BB962C8B-B14F-4D97-AF65-F5344CB8AC3E}">
        <p14:creationId xmlns:p14="http://schemas.microsoft.com/office/powerpoint/2010/main" val="151641613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95288" y="1341438"/>
            <a:ext cx="7561088" cy="2692400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s-ES_tradnl" altLang="es-ES" sz="2800" dirty="0"/>
              <a:t>Led Frederick Olmsted diseño los jardines.</a:t>
            </a:r>
          </a:p>
          <a:p>
            <a:pPr>
              <a:lnSpc>
                <a:spcPct val="90000"/>
              </a:lnSpc>
            </a:pPr>
            <a:r>
              <a:rPr lang="es-ES_tradnl" altLang="es-ES" sz="2800" dirty="0"/>
              <a:t>Los jardines son un refugio para mas de 100 especies de aves.</a:t>
            </a:r>
          </a:p>
          <a:p>
            <a:pPr>
              <a:lnSpc>
                <a:spcPct val="90000"/>
              </a:lnSpc>
            </a:pPr>
            <a:r>
              <a:rPr lang="es-ES_tradnl" altLang="es-ES" sz="2800" dirty="0"/>
              <a:t>Destaca la cantidad de cisnes en los lagos y la gran población de ardillas que pululan por el jardín.</a:t>
            </a:r>
          </a:p>
        </p:txBody>
      </p:sp>
    </p:spTree>
    <p:extLst>
      <p:ext uri="{BB962C8B-B14F-4D97-AF65-F5344CB8AC3E}">
        <p14:creationId xmlns:p14="http://schemas.microsoft.com/office/powerpoint/2010/main" val="399298539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 descr="Bok Tower Gardens,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0513" y="-228600"/>
            <a:ext cx="9725026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3464376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 descr="Bok Tower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26250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 descr="Bok Tower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578751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 descr="Bok Tower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547761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 descr="Bok Tower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380045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 descr="Bok Tower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4275349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 descr="Bok Tower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347924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 descr="Bok Tower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6604599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 descr="Bok Tower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6994862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 descr="Bok Tower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266543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2" descr="Bok Tower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8527723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2" descr="Bok Tower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069669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 descr="Bok Tower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0656532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2" descr="Bok Tower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2769246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5" descr="Bok Tower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2893315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2" descr="Bok Tower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23747047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 descr="Bok Tower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413" y="0"/>
            <a:ext cx="93964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419496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Picture 2" descr="Bok Tower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82550726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2" descr="Bok Tower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995454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2" descr="Bok Tow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12894559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Picture 2" descr="Bok Towers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9370757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Picture 2" descr="Bok Towers Garden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48549208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2"/>
          <p:cNvSpPr>
            <a:spLocks noGrp="1" noChangeArrowheads="1"/>
          </p:cNvSpPr>
          <p:nvPr>
            <p:ph type="title"/>
          </p:nvPr>
        </p:nvSpPr>
        <p:spPr>
          <a:xfrm>
            <a:off x="1116013" y="274638"/>
            <a:ext cx="6808787" cy="1143000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_tradnl" sz="2800" dirty="0">
                <a:solidFill>
                  <a:schemeClr val="tx1"/>
                </a:solidFill>
              </a:rPr>
              <a:t>BROOKGREEN GARDENS</a:t>
            </a:r>
          </a:p>
        </p:txBody>
      </p:sp>
      <p:sp>
        <p:nvSpPr>
          <p:cNvPr id="9318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772816"/>
            <a:ext cx="7467600" cy="4701009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s-ES_tradnl" altLang="es-ES" sz="2800" dirty="0"/>
              <a:t>Jardín de esculturas y preservación de la vida silvestre situado en Murrells Inlet en Carolina del Sur.</a:t>
            </a:r>
          </a:p>
          <a:p>
            <a:pPr>
              <a:lnSpc>
                <a:spcPct val="90000"/>
              </a:lnSpc>
            </a:pPr>
            <a:r>
              <a:rPr lang="es-ES_tradnl" altLang="es-ES" sz="2800" dirty="0"/>
              <a:t>Anna Hyatt Huntington de Connecticut adquirió la antigua plantación de arroz y algunas tierras colindantes para abrir el jardín en 1932.</a:t>
            </a:r>
          </a:p>
          <a:p>
            <a:pPr>
              <a:lnSpc>
                <a:spcPct val="90000"/>
              </a:lnSpc>
            </a:pPr>
            <a:r>
              <a:rPr lang="es-ES_tradnl" altLang="es-ES" sz="2800" dirty="0"/>
              <a:t>Es la mayor colección de esculturas figurativas de artistas americanos al aire libre.</a:t>
            </a:r>
          </a:p>
        </p:txBody>
      </p:sp>
    </p:spTree>
    <p:extLst>
      <p:ext uri="{BB962C8B-B14F-4D97-AF65-F5344CB8AC3E}">
        <p14:creationId xmlns:p14="http://schemas.microsoft.com/office/powerpoint/2010/main" val="8469245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250825" y="1484313"/>
            <a:ext cx="7345511" cy="2160587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s-ES_tradnl" altLang="es-ES" sz="2800" dirty="0"/>
              <a:t>Cerca de 550 esculturas figurativas de América entre los jardines, en los que destaca la proliferación de la Spanish Moss.-musgo español.-Tillantia usneoides sobre los árboles del jardín.</a:t>
            </a:r>
          </a:p>
          <a:p>
            <a:pPr>
              <a:lnSpc>
                <a:spcPct val="90000"/>
              </a:lnSpc>
            </a:pPr>
            <a:endParaRPr lang="es-ES_tradnl" altLang="es-ES" sz="2800" b="1" dirty="0">
              <a:solidFill>
                <a:schemeClr val="hlin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0034987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2" descr="Brookgreen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92186918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2" descr="Brookgreen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595671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Picture 2" descr="Brookgreen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747177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Picture 2" descr="Brookgreen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46843836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2" descr="Brookgreen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6583189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Picture 2" descr="Brookgreen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0119499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Picture 2" descr="Brookgreen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0751219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Picture 2" descr="Brookgreen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9126514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Picture 2" descr="Brookgreen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5926969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Picture 2" descr="Brookgreen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6815386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Picture 2" descr="Brookgreen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0890372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Picture 2" descr="Brookgreen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34905623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Picture 2" descr="Brookgreen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36087704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Picture 2" descr="Brookgreen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33749000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Picture 2" descr="Brookgreen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388802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Picture 2" descr="Brookgreen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64044047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Picture 2" descr="Brookgreen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3032098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Picture 2" descr="Brookgreen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50815697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Picture 2" descr="Brookgreen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62159521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Picture 2" descr="Brookgreen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2874330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Picture 2" descr="Brookgreens Gardens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21351242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Picture 2" descr="Brookgreen Gardens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8740252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Picture 2" descr="Brookgrenns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70294618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Rectangle 2"/>
          <p:cNvSpPr>
            <a:spLocks noGrp="1" noChangeArrowheads="1"/>
          </p:cNvSpPr>
          <p:nvPr>
            <p:ph type="title"/>
          </p:nvPr>
        </p:nvSpPr>
        <p:spPr>
          <a:xfrm>
            <a:off x="1042988" y="274638"/>
            <a:ext cx="6881812" cy="1143000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_tradnl" sz="2800" dirty="0">
                <a:solidFill>
                  <a:schemeClr val="tx1"/>
                </a:solidFill>
              </a:rPr>
              <a:t>BERKELEY ROSE GARDEN</a:t>
            </a:r>
          </a:p>
        </p:txBody>
      </p:sp>
      <p:sp>
        <p:nvSpPr>
          <p:cNvPr id="11878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916113"/>
            <a:ext cx="8229600" cy="421481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s-ES_tradnl" altLang="es-ES" sz="2800" dirty="0"/>
              <a:t>Situado en la zona residencial de Berkeley Hills en California.</a:t>
            </a:r>
          </a:p>
          <a:p>
            <a:pPr>
              <a:lnSpc>
                <a:spcPct val="90000"/>
              </a:lnSpc>
            </a:pPr>
            <a:r>
              <a:rPr lang="es-ES_tradnl" altLang="es-ES" sz="2800" dirty="0"/>
              <a:t>Rosaleda en forma de anfiteatro ubicada en un antiguo barranco.</a:t>
            </a:r>
          </a:p>
          <a:p>
            <a:pPr>
              <a:lnSpc>
                <a:spcPct val="90000"/>
              </a:lnSpc>
            </a:pPr>
            <a:r>
              <a:rPr lang="es-ES_tradnl" altLang="es-ES" sz="2800" dirty="0"/>
              <a:t>Se construyo en 1933 con fondos de la Administración.</a:t>
            </a:r>
          </a:p>
          <a:p>
            <a:pPr>
              <a:lnSpc>
                <a:spcPct val="90000"/>
              </a:lnSpc>
            </a:pPr>
            <a:r>
              <a:rPr lang="es-ES_tradnl" altLang="es-ES" sz="2800" dirty="0"/>
              <a:t>Se inauguro el 26 de septiembre de 1937.</a:t>
            </a:r>
          </a:p>
          <a:p>
            <a:pPr>
              <a:lnSpc>
                <a:spcPct val="90000"/>
              </a:lnSpc>
            </a:pPr>
            <a:r>
              <a:rPr lang="es-ES_tradnl" altLang="es-ES" sz="2800" dirty="0"/>
              <a:t>Es un referente en el cultivo de rosales en Estados Unidos</a:t>
            </a:r>
            <a:r>
              <a:rPr lang="es-ES_tradnl" altLang="es-ES" sz="2800" dirty="0">
                <a:solidFill>
                  <a:schemeClr val="hlink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18735179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Picture 2" descr="Berkeley Rose Garden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975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3069522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Picture 2" descr="Berkeley Rose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4978138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Picture 4" descr="Berkeley Rose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90356657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Picture 2" descr="Berkeley Rose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7855850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Picture 2" descr="Berkeley Rose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1871718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0" name="Picture 2" descr="Berkeley Rose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11114645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4" name="Picture 2" descr="Berkeley Rose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5171061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78" name="Picture 2" descr="Berkeley Rose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1439557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2" name="Picture 2" descr="Berkeley Rose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1997393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026" name="Picture 3" descr="Berkeley Ros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975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8072276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50" name="Picture 4" descr="Berkeley Ros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534278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</TotalTime>
  <Words>1062</Words>
  <Application>Microsoft Office PowerPoint</Application>
  <PresentationFormat>Presentación en pantalla (4:3)</PresentationFormat>
  <Paragraphs>277</Paragraphs>
  <Slides>120</Slides>
  <Notes>119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120</vt:i4>
      </vt:variant>
    </vt:vector>
  </HeadingPairs>
  <TitlesOfParts>
    <vt:vector size="127" baseType="lpstr">
      <vt:lpstr>Arial</vt:lpstr>
      <vt:lpstr>Calibri</vt:lpstr>
      <vt:lpstr>Century Schoolbook</vt:lpstr>
      <vt:lpstr>Times New Roman</vt:lpstr>
      <vt:lpstr>Wingdings</vt:lpstr>
      <vt:lpstr>Wingdings 2</vt:lpstr>
      <vt:lpstr>Default Theme</vt:lpstr>
      <vt:lpstr>ESTADOS UNIDOS.-LA VUELTA AL MUNDO EN 385 JARDINES.-Tryon Palace Gardens.-Tucson Botanical.-Winterthur Gardens.-Adelman Paeonia Farm.-Bok Towers.-Brookgreen Gardens.-Berkeley Rose Garden  </vt:lpstr>
      <vt:lpstr>TRYON PALACE GARDENS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TUCSON BOTANICAL GARDEN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WINTERTHUR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ADELMAN PAEONIA FARM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BOK TOWERS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BROOKGREEN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BERKELEY ROSE GARDEN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ESTADOS UNIDOS.-LA VUELTA AL MUNDO EN 385 JARDINES.-</dc:title>
  <dc:creator>Josep</dc:creator>
  <cp:lastModifiedBy>Usuario</cp:lastModifiedBy>
  <cp:revision>7</cp:revision>
  <dcterms:created xsi:type="dcterms:W3CDTF">2013-09-16T06:09:50Z</dcterms:created>
  <dcterms:modified xsi:type="dcterms:W3CDTF">2018-03-05T16:42:51Z</dcterms:modified>
</cp:coreProperties>
</file>