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8"/>
  </p:notesMasterIdLst>
  <p:sldIdLst>
    <p:sldId id="257" r:id="rId3"/>
    <p:sldId id="258" r:id="rId4"/>
    <p:sldId id="369" r:id="rId5"/>
    <p:sldId id="370" r:id="rId6"/>
    <p:sldId id="371" r:id="rId7"/>
    <p:sldId id="419" r:id="rId8"/>
    <p:sldId id="259" r:id="rId9"/>
    <p:sldId id="260" r:id="rId10"/>
    <p:sldId id="261" r:id="rId11"/>
    <p:sldId id="265" r:id="rId12"/>
    <p:sldId id="262" r:id="rId13"/>
    <p:sldId id="263" r:id="rId14"/>
    <p:sldId id="266" r:id="rId15"/>
    <p:sldId id="264" r:id="rId16"/>
    <p:sldId id="268" r:id="rId17"/>
    <p:sldId id="269" r:id="rId18"/>
    <p:sldId id="270" r:id="rId19"/>
    <p:sldId id="271" r:id="rId20"/>
    <p:sldId id="274" r:id="rId21"/>
    <p:sldId id="275"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 id="405" r:id="rId55"/>
    <p:sldId id="406" r:id="rId56"/>
    <p:sldId id="407" r:id="rId57"/>
    <p:sldId id="408" r:id="rId58"/>
    <p:sldId id="409" r:id="rId59"/>
    <p:sldId id="410" r:id="rId60"/>
    <p:sldId id="411" r:id="rId61"/>
    <p:sldId id="412" r:id="rId62"/>
    <p:sldId id="413" r:id="rId63"/>
    <p:sldId id="414" r:id="rId64"/>
    <p:sldId id="415" r:id="rId65"/>
    <p:sldId id="278" r:id="rId66"/>
    <p:sldId id="416" r:id="rId67"/>
    <p:sldId id="417" r:id="rId68"/>
    <p:sldId id="418" r:id="rId69"/>
    <p:sldId id="286" r:id="rId70"/>
    <p:sldId id="283" r:id="rId71"/>
    <p:sldId id="296" r:id="rId72"/>
    <p:sldId id="303" r:id="rId73"/>
    <p:sldId id="328" r:id="rId74"/>
    <p:sldId id="299" r:id="rId75"/>
    <p:sldId id="300" r:id="rId76"/>
    <p:sldId id="280" r:id="rId77"/>
    <p:sldId id="281" r:id="rId78"/>
    <p:sldId id="282" r:id="rId79"/>
    <p:sldId id="284" r:id="rId80"/>
    <p:sldId id="285" r:id="rId81"/>
    <p:sldId id="287" r:id="rId82"/>
    <p:sldId id="288" r:id="rId83"/>
    <p:sldId id="289" r:id="rId84"/>
    <p:sldId id="290" r:id="rId85"/>
    <p:sldId id="291" r:id="rId86"/>
    <p:sldId id="292" r:id="rId87"/>
    <p:sldId id="293" r:id="rId88"/>
    <p:sldId id="294" r:id="rId89"/>
    <p:sldId id="295" r:id="rId90"/>
    <p:sldId id="297" r:id="rId91"/>
    <p:sldId id="298" r:id="rId92"/>
    <p:sldId id="301" r:id="rId93"/>
    <p:sldId id="306" r:id="rId94"/>
    <p:sldId id="308" r:id="rId95"/>
    <p:sldId id="309" r:id="rId96"/>
    <p:sldId id="310" r:id="rId97"/>
    <p:sldId id="311" r:id="rId98"/>
    <p:sldId id="312" r:id="rId99"/>
    <p:sldId id="313" r:id="rId100"/>
    <p:sldId id="314" r:id="rId101"/>
    <p:sldId id="315" r:id="rId102"/>
    <p:sldId id="316" r:id="rId103"/>
    <p:sldId id="317" r:id="rId104"/>
    <p:sldId id="318" r:id="rId105"/>
    <p:sldId id="319" r:id="rId106"/>
    <p:sldId id="320" r:id="rId107"/>
    <p:sldId id="321" r:id="rId108"/>
    <p:sldId id="322" r:id="rId109"/>
    <p:sldId id="325" r:id="rId110"/>
    <p:sldId id="327" r:id="rId111"/>
    <p:sldId id="329" r:id="rId112"/>
    <p:sldId id="330" r:id="rId113"/>
    <p:sldId id="332" r:id="rId114"/>
    <p:sldId id="323" r:id="rId115"/>
    <p:sldId id="326" r:id="rId116"/>
    <p:sldId id="33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8" d="100"/>
          <a:sy n="58" d="100"/>
        </p:scale>
        <p:origin x="-253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A9E2CE-1F22-4FBE-AFAC-A8F10FF17E3B}"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9864FB-4D98-4BE5-9E46-236EB3639B39}" type="slidenum">
              <a:rPr lang="es-ES" smtClean="0"/>
              <a:t>‹Nº›</a:t>
            </a:fld>
            <a:endParaRPr lang="es-ES" dirty="0"/>
          </a:p>
        </p:txBody>
      </p:sp>
    </p:spTree>
    <p:extLst>
      <p:ext uri="{BB962C8B-B14F-4D97-AF65-F5344CB8AC3E}">
        <p14:creationId xmlns:p14="http://schemas.microsoft.com/office/powerpoint/2010/main" val="887853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a:t>
            </a:fld>
            <a:endParaRPr lang="es-ES" dirty="0"/>
          </a:p>
        </p:txBody>
      </p:sp>
    </p:spTree>
    <p:extLst>
      <p:ext uri="{BB962C8B-B14F-4D97-AF65-F5344CB8AC3E}">
        <p14:creationId xmlns:p14="http://schemas.microsoft.com/office/powerpoint/2010/main" val="749324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a:t>
            </a:fld>
            <a:endParaRPr lang="es-ES" dirty="0"/>
          </a:p>
        </p:txBody>
      </p:sp>
    </p:spTree>
    <p:extLst>
      <p:ext uri="{BB962C8B-B14F-4D97-AF65-F5344CB8AC3E}">
        <p14:creationId xmlns:p14="http://schemas.microsoft.com/office/powerpoint/2010/main" val="1558257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a:t>
            </a:fld>
            <a:endParaRPr lang="es-ES" dirty="0"/>
          </a:p>
        </p:txBody>
      </p:sp>
    </p:spTree>
    <p:extLst>
      <p:ext uri="{BB962C8B-B14F-4D97-AF65-F5344CB8AC3E}">
        <p14:creationId xmlns:p14="http://schemas.microsoft.com/office/powerpoint/2010/main" val="1360328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a:t>
            </a:fld>
            <a:endParaRPr lang="es-ES" dirty="0"/>
          </a:p>
        </p:txBody>
      </p:sp>
    </p:spTree>
    <p:extLst>
      <p:ext uri="{BB962C8B-B14F-4D97-AF65-F5344CB8AC3E}">
        <p14:creationId xmlns:p14="http://schemas.microsoft.com/office/powerpoint/2010/main" val="3826808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a:t>
            </a:fld>
            <a:endParaRPr lang="es-ES" dirty="0"/>
          </a:p>
        </p:txBody>
      </p:sp>
    </p:spTree>
    <p:extLst>
      <p:ext uri="{BB962C8B-B14F-4D97-AF65-F5344CB8AC3E}">
        <p14:creationId xmlns:p14="http://schemas.microsoft.com/office/powerpoint/2010/main" val="2839427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a:t>
            </a:fld>
            <a:endParaRPr lang="es-ES" dirty="0"/>
          </a:p>
        </p:txBody>
      </p:sp>
    </p:spTree>
    <p:extLst>
      <p:ext uri="{BB962C8B-B14F-4D97-AF65-F5344CB8AC3E}">
        <p14:creationId xmlns:p14="http://schemas.microsoft.com/office/powerpoint/2010/main" val="215077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12</a:t>
            </a:fld>
            <a:endParaRPr lang="es-ES" dirty="0"/>
          </a:p>
        </p:txBody>
      </p:sp>
    </p:spTree>
    <p:extLst>
      <p:ext uri="{BB962C8B-B14F-4D97-AF65-F5344CB8AC3E}">
        <p14:creationId xmlns:p14="http://schemas.microsoft.com/office/powerpoint/2010/main" val="4248327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13</a:t>
            </a:fld>
            <a:endParaRPr lang="es-ES" dirty="0"/>
          </a:p>
        </p:txBody>
      </p:sp>
    </p:spTree>
    <p:extLst>
      <p:ext uri="{BB962C8B-B14F-4D97-AF65-F5344CB8AC3E}">
        <p14:creationId xmlns:p14="http://schemas.microsoft.com/office/powerpoint/2010/main" val="1697624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14</a:t>
            </a:fld>
            <a:endParaRPr lang="es-ES" dirty="0"/>
          </a:p>
        </p:txBody>
      </p:sp>
    </p:spTree>
    <p:extLst>
      <p:ext uri="{BB962C8B-B14F-4D97-AF65-F5344CB8AC3E}">
        <p14:creationId xmlns:p14="http://schemas.microsoft.com/office/powerpoint/2010/main" val="3001905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15</a:t>
            </a:fld>
            <a:endParaRPr lang="es-ES" dirty="0"/>
          </a:p>
        </p:txBody>
      </p:sp>
    </p:spTree>
    <p:extLst>
      <p:ext uri="{BB962C8B-B14F-4D97-AF65-F5344CB8AC3E}">
        <p14:creationId xmlns:p14="http://schemas.microsoft.com/office/powerpoint/2010/main" val="57730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16</a:t>
            </a:fld>
            <a:endParaRPr lang="es-ES" dirty="0"/>
          </a:p>
        </p:txBody>
      </p:sp>
    </p:spTree>
    <p:extLst>
      <p:ext uri="{BB962C8B-B14F-4D97-AF65-F5344CB8AC3E}">
        <p14:creationId xmlns:p14="http://schemas.microsoft.com/office/powerpoint/2010/main" val="3933695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17</a:t>
            </a:fld>
            <a:endParaRPr lang="es-ES" dirty="0"/>
          </a:p>
        </p:txBody>
      </p:sp>
    </p:spTree>
    <p:extLst>
      <p:ext uri="{BB962C8B-B14F-4D97-AF65-F5344CB8AC3E}">
        <p14:creationId xmlns:p14="http://schemas.microsoft.com/office/powerpoint/2010/main" val="460680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18</a:t>
            </a:fld>
            <a:endParaRPr lang="es-ES" dirty="0"/>
          </a:p>
        </p:txBody>
      </p:sp>
    </p:spTree>
    <p:extLst>
      <p:ext uri="{BB962C8B-B14F-4D97-AF65-F5344CB8AC3E}">
        <p14:creationId xmlns:p14="http://schemas.microsoft.com/office/powerpoint/2010/main" val="880143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19</a:t>
            </a:fld>
            <a:endParaRPr lang="es-ES" dirty="0"/>
          </a:p>
        </p:txBody>
      </p:sp>
    </p:spTree>
    <p:extLst>
      <p:ext uri="{BB962C8B-B14F-4D97-AF65-F5344CB8AC3E}">
        <p14:creationId xmlns:p14="http://schemas.microsoft.com/office/powerpoint/2010/main" val="3118610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Daniel Stowe garden</a:t>
            </a:r>
          </a:p>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20</a:t>
            </a:fld>
            <a:endParaRPr lang="es-ES" dirty="0"/>
          </a:p>
        </p:txBody>
      </p:sp>
    </p:spTree>
    <p:extLst>
      <p:ext uri="{BB962C8B-B14F-4D97-AF65-F5344CB8AC3E}">
        <p14:creationId xmlns:p14="http://schemas.microsoft.com/office/powerpoint/2010/main" val="1841313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CCE9FE-F60B-4142-A4AA-2870CBE12F8C}"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96691B-A989-45D8-946C-5249359E637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Hostas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83300D-B85F-4C42-A2DC-864DD25ED34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53A38F-6EBE-467B-B960-F4D1FFE8693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9AC499-3BB8-4177-BA67-D999F91B0C35}"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Reception Center</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30DF25-2EA4-420D-9E01-B52AB5417DD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FEF781-A197-49BA-86F4-E448ABF15FC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677C67-0443-405B-B5DF-92B5AF8D394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1C0921-49C9-48A7-A016-A0C61636528C}"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Magnolia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183A0E-14F2-425A-8A1C-717F85C76FF7}"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76DDE6-2F38-4FA7-8EDA-6AF786422EA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52B420-24DE-4736-BB94-34F0301CA06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E4F392-620E-499E-9B58-974F5A2BA06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AA53DA-BA0A-47A5-92A9-6394877D8EC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48C9F6-F341-45F1-ABFE-BFABCCDAD65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7250FB-70BD-46E9-B498-1201C0C511C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B14B43-DBD4-4BA3-8D3A-670B2FE94FF2}"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AB8413-B6B1-4026-80E0-522ED1E8DDB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B0AAD4-9BAC-4951-8CED-C6D02C7E7FC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5853A5-711A-41B6-80DC-94E861264AA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7EA8E5-3B7B-4E46-8CEB-4E117B0A0CB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7F9510-C24F-46B9-AC7C-378FDAF8B9A1}"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D77470-A339-4864-B22F-7B58DFCB8D4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5F7D28-7466-4889-A7FE-8A7CC8639B0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1121A0-22F2-409D-B908-E5D0248D884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EB0985-6B83-428E-B314-FE43E7F61AE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D760D5-0E32-4EB4-8C62-8206852A8E8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6F89AF-7788-45F7-A214-A2335EE99D3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E57CA-9159-466A-931B-A2D7BB292E9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6468E8-7928-49CD-A767-115E884ABCD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3FA9A7-8CBC-4AB0-9F41-E9053843136F}"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DE6F55-76A2-4E92-8096-2FD4A419CCD6}"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E80A17-BDD0-4B8D-AD0F-16E1577A1B01}"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3565F1-0B45-42B8-97A4-DA472C0D1A3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02D6E8-5E3F-41A5-A892-DA3987D418C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C9849B-5896-4A25-8C37-760837F3D0D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60ED93-FEE3-46BC-9D70-3840F5C6385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600F93-FA76-407D-A019-DB87CB978152}"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0114A6-553F-4790-979A-A50C8B71780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64</a:t>
            </a:fld>
            <a:endParaRPr lang="es-ES" dirty="0"/>
          </a:p>
        </p:txBody>
      </p:sp>
    </p:spTree>
    <p:extLst>
      <p:ext uri="{BB962C8B-B14F-4D97-AF65-F5344CB8AC3E}">
        <p14:creationId xmlns:p14="http://schemas.microsoft.com/office/powerpoint/2010/main" val="20580165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68</a:t>
            </a:fld>
            <a:endParaRPr lang="es-ES" dirty="0"/>
          </a:p>
        </p:txBody>
      </p:sp>
    </p:spTree>
    <p:extLst>
      <p:ext uri="{BB962C8B-B14F-4D97-AF65-F5344CB8AC3E}">
        <p14:creationId xmlns:p14="http://schemas.microsoft.com/office/powerpoint/2010/main" val="1481940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69</a:t>
            </a:fld>
            <a:endParaRPr lang="es-ES" dirty="0"/>
          </a:p>
        </p:txBody>
      </p:sp>
    </p:spTree>
    <p:extLst>
      <p:ext uri="{BB962C8B-B14F-4D97-AF65-F5344CB8AC3E}">
        <p14:creationId xmlns:p14="http://schemas.microsoft.com/office/powerpoint/2010/main" val="11228321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70</a:t>
            </a:fld>
            <a:endParaRPr lang="es-ES" dirty="0"/>
          </a:p>
        </p:txBody>
      </p:sp>
    </p:spTree>
    <p:extLst>
      <p:ext uri="{BB962C8B-B14F-4D97-AF65-F5344CB8AC3E}">
        <p14:creationId xmlns:p14="http://schemas.microsoft.com/office/powerpoint/2010/main" val="30689775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71</a:t>
            </a:fld>
            <a:endParaRPr lang="es-ES" dirty="0"/>
          </a:p>
        </p:txBody>
      </p:sp>
    </p:spTree>
    <p:extLst>
      <p:ext uri="{BB962C8B-B14F-4D97-AF65-F5344CB8AC3E}">
        <p14:creationId xmlns:p14="http://schemas.microsoft.com/office/powerpoint/2010/main" val="40206357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72</a:t>
            </a:fld>
            <a:endParaRPr lang="es-ES" dirty="0"/>
          </a:p>
        </p:txBody>
      </p:sp>
    </p:spTree>
    <p:extLst>
      <p:ext uri="{BB962C8B-B14F-4D97-AF65-F5344CB8AC3E}">
        <p14:creationId xmlns:p14="http://schemas.microsoft.com/office/powerpoint/2010/main" val="16650810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73</a:t>
            </a:fld>
            <a:endParaRPr lang="es-ES" dirty="0"/>
          </a:p>
        </p:txBody>
      </p:sp>
    </p:spTree>
    <p:extLst>
      <p:ext uri="{BB962C8B-B14F-4D97-AF65-F5344CB8AC3E}">
        <p14:creationId xmlns:p14="http://schemas.microsoft.com/office/powerpoint/2010/main" val="21912760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74</a:t>
            </a:fld>
            <a:endParaRPr lang="es-ES" dirty="0"/>
          </a:p>
        </p:txBody>
      </p:sp>
    </p:spTree>
    <p:extLst>
      <p:ext uri="{BB962C8B-B14F-4D97-AF65-F5344CB8AC3E}">
        <p14:creationId xmlns:p14="http://schemas.microsoft.com/office/powerpoint/2010/main" val="12424101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Gardebs.</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75</a:t>
            </a:fld>
            <a:endParaRPr lang="es-ES" dirty="0"/>
          </a:p>
        </p:txBody>
      </p:sp>
    </p:spTree>
    <p:extLst>
      <p:ext uri="{BB962C8B-B14F-4D97-AF65-F5344CB8AC3E}">
        <p14:creationId xmlns:p14="http://schemas.microsoft.com/office/powerpoint/2010/main" val="3857390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Gardens.</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76</a:t>
            </a:fld>
            <a:endParaRPr lang="es-ES" dirty="0"/>
          </a:p>
        </p:txBody>
      </p:sp>
    </p:spTree>
    <p:extLst>
      <p:ext uri="{BB962C8B-B14F-4D97-AF65-F5344CB8AC3E}">
        <p14:creationId xmlns:p14="http://schemas.microsoft.com/office/powerpoint/2010/main" val="30307933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77</a:t>
            </a:fld>
            <a:endParaRPr lang="es-ES" dirty="0"/>
          </a:p>
        </p:txBody>
      </p:sp>
    </p:spTree>
    <p:extLst>
      <p:ext uri="{BB962C8B-B14F-4D97-AF65-F5344CB8AC3E}">
        <p14:creationId xmlns:p14="http://schemas.microsoft.com/office/powerpoint/2010/main" val="28851096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78</a:t>
            </a:fld>
            <a:endParaRPr lang="es-ES" dirty="0"/>
          </a:p>
        </p:txBody>
      </p:sp>
    </p:spTree>
    <p:extLst>
      <p:ext uri="{BB962C8B-B14F-4D97-AF65-F5344CB8AC3E}">
        <p14:creationId xmlns:p14="http://schemas.microsoft.com/office/powerpoint/2010/main" val="33172828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79</a:t>
            </a:fld>
            <a:endParaRPr lang="es-ES" dirty="0"/>
          </a:p>
        </p:txBody>
      </p:sp>
    </p:spTree>
    <p:extLst>
      <p:ext uri="{BB962C8B-B14F-4D97-AF65-F5344CB8AC3E}">
        <p14:creationId xmlns:p14="http://schemas.microsoft.com/office/powerpoint/2010/main" val="13458757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80</a:t>
            </a:fld>
            <a:endParaRPr lang="es-ES" dirty="0"/>
          </a:p>
        </p:txBody>
      </p:sp>
    </p:spTree>
    <p:extLst>
      <p:ext uri="{BB962C8B-B14F-4D97-AF65-F5344CB8AC3E}">
        <p14:creationId xmlns:p14="http://schemas.microsoft.com/office/powerpoint/2010/main" val="6734343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81</a:t>
            </a:fld>
            <a:endParaRPr lang="es-ES" dirty="0"/>
          </a:p>
        </p:txBody>
      </p:sp>
    </p:spTree>
    <p:extLst>
      <p:ext uri="{BB962C8B-B14F-4D97-AF65-F5344CB8AC3E}">
        <p14:creationId xmlns:p14="http://schemas.microsoft.com/office/powerpoint/2010/main" val="27011077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82</a:t>
            </a:fld>
            <a:endParaRPr lang="es-ES" dirty="0"/>
          </a:p>
        </p:txBody>
      </p:sp>
    </p:spTree>
    <p:extLst>
      <p:ext uri="{BB962C8B-B14F-4D97-AF65-F5344CB8AC3E}">
        <p14:creationId xmlns:p14="http://schemas.microsoft.com/office/powerpoint/2010/main" val="8196732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83</a:t>
            </a:fld>
            <a:endParaRPr lang="es-ES" dirty="0"/>
          </a:p>
        </p:txBody>
      </p:sp>
    </p:spTree>
    <p:extLst>
      <p:ext uri="{BB962C8B-B14F-4D97-AF65-F5344CB8AC3E}">
        <p14:creationId xmlns:p14="http://schemas.microsoft.com/office/powerpoint/2010/main" val="3950801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84</a:t>
            </a:fld>
            <a:endParaRPr lang="es-ES" dirty="0"/>
          </a:p>
        </p:txBody>
      </p:sp>
    </p:spTree>
    <p:extLst>
      <p:ext uri="{BB962C8B-B14F-4D97-AF65-F5344CB8AC3E}">
        <p14:creationId xmlns:p14="http://schemas.microsoft.com/office/powerpoint/2010/main" val="8075277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85</a:t>
            </a:fld>
            <a:endParaRPr lang="es-ES" dirty="0"/>
          </a:p>
        </p:txBody>
      </p:sp>
    </p:spTree>
    <p:extLst>
      <p:ext uri="{BB962C8B-B14F-4D97-AF65-F5344CB8AC3E}">
        <p14:creationId xmlns:p14="http://schemas.microsoft.com/office/powerpoint/2010/main" val="27764822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86</a:t>
            </a:fld>
            <a:endParaRPr lang="es-ES" dirty="0"/>
          </a:p>
        </p:txBody>
      </p:sp>
    </p:spTree>
    <p:extLst>
      <p:ext uri="{BB962C8B-B14F-4D97-AF65-F5344CB8AC3E}">
        <p14:creationId xmlns:p14="http://schemas.microsoft.com/office/powerpoint/2010/main" val="42875388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87</a:t>
            </a:fld>
            <a:endParaRPr lang="es-ES" dirty="0"/>
          </a:p>
        </p:txBody>
      </p:sp>
    </p:spTree>
    <p:extLst>
      <p:ext uri="{BB962C8B-B14F-4D97-AF65-F5344CB8AC3E}">
        <p14:creationId xmlns:p14="http://schemas.microsoft.com/office/powerpoint/2010/main" val="22893582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88</a:t>
            </a:fld>
            <a:endParaRPr lang="es-ES" dirty="0"/>
          </a:p>
        </p:txBody>
      </p:sp>
    </p:spTree>
    <p:extLst>
      <p:ext uri="{BB962C8B-B14F-4D97-AF65-F5344CB8AC3E}">
        <p14:creationId xmlns:p14="http://schemas.microsoft.com/office/powerpoint/2010/main" val="25797952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89</a:t>
            </a:fld>
            <a:endParaRPr lang="es-ES" dirty="0"/>
          </a:p>
        </p:txBody>
      </p:sp>
    </p:spTree>
    <p:extLst>
      <p:ext uri="{BB962C8B-B14F-4D97-AF65-F5344CB8AC3E}">
        <p14:creationId xmlns:p14="http://schemas.microsoft.com/office/powerpoint/2010/main" val="24370115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90</a:t>
            </a:fld>
            <a:endParaRPr lang="es-ES" dirty="0"/>
          </a:p>
        </p:txBody>
      </p:sp>
    </p:spTree>
    <p:extLst>
      <p:ext uri="{BB962C8B-B14F-4D97-AF65-F5344CB8AC3E}">
        <p14:creationId xmlns:p14="http://schemas.microsoft.com/office/powerpoint/2010/main" val="39846162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91</a:t>
            </a:fld>
            <a:endParaRPr lang="es-ES" dirty="0"/>
          </a:p>
        </p:txBody>
      </p:sp>
    </p:spTree>
    <p:extLst>
      <p:ext uri="{BB962C8B-B14F-4D97-AF65-F5344CB8AC3E}">
        <p14:creationId xmlns:p14="http://schemas.microsoft.com/office/powerpoint/2010/main" val="42661677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92</a:t>
            </a:fld>
            <a:endParaRPr lang="es-ES" dirty="0"/>
          </a:p>
        </p:txBody>
      </p:sp>
    </p:spTree>
    <p:extLst>
      <p:ext uri="{BB962C8B-B14F-4D97-AF65-F5344CB8AC3E}">
        <p14:creationId xmlns:p14="http://schemas.microsoft.com/office/powerpoint/2010/main" val="15380716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93</a:t>
            </a:fld>
            <a:endParaRPr lang="es-ES" dirty="0"/>
          </a:p>
        </p:txBody>
      </p:sp>
    </p:spTree>
    <p:extLst>
      <p:ext uri="{BB962C8B-B14F-4D97-AF65-F5344CB8AC3E}">
        <p14:creationId xmlns:p14="http://schemas.microsoft.com/office/powerpoint/2010/main" val="20956678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94</a:t>
            </a:fld>
            <a:endParaRPr lang="es-ES" dirty="0"/>
          </a:p>
        </p:txBody>
      </p:sp>
    </p:spTree>
    <p:extLst>
      <p:ext uri="{BB962C8B-B14F-4D97-AF65-F5344CB8AC3E}">
        <p14:creationId xmlns:p14="http://schemas.microsoft.com/office/powerpoint/2010/main" val="10454425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95</a:t>
            </a:fld>
            <a:endParaRPr lang="es-ES" dirty="0"/>
          </a:p>
        </p:txBody>
      </p:sp>
    </p:spTree>
    <p:extLst>
      <p:ext uri="{BB962C8B-B14F-4D97-AF65-F5344CB8AC3E}">
        <p14:creationId xmlns:p14="http://schemas.microsoft.com/office/powerpoint/2010/main" val="2243162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96</a:t>
            </a:fld>
            <a:endParaRPr lang="es-ES" dirty="0"/>
          </a:p>
        </p:txBody>
      </p:sp>
    </p:spTree>
    <p:extLst>
      <p:ext uri="{BB962C8B-B14F-4D97-AF65-F5344CB8AC3E}">
        <p14:creationId xmlns:p14="http://schemas.microsoft.com/office/powerpoint/2010/main" val="14157356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97</a:t>
            </a:fld>
            <a:endParaRPr lang="es-ES" dirty="0"/>
          </a:p>
        </p:txBody>
      </p:sp>
    </p:spTree>
    <p:extLst>
      <p:ext uri="{BB962C8B-B14F-4D97-AF65-F5344CB8AC3E}">
        <p14:creationId xmlns:p14="http://schemas.microsoft.com/office/powerpoint/2010/main" val="9259184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98</a:t>
            </a:fld>
            <a:endParaRPr lang="es-ES" dirty="0"/>
          </a:p>
        </p:txBody>
      </p:sp>
    </p:spTree>
    <p:extLst>
      <p:ext uri="{BB962C8B-B14F-4D97-AF65-F5344CB8AC3E}">
        <p14:creationId xmlns:p14="http://schemas.microsoft.com/office/powerpoint/2010/main" val="30971167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99</a:t>
            </a:fld>
            <a:endParaRPr lang="es-ES" dirty="0"/>
          </a:p>
        </p:txBody>
      </p:sp>
    </p:spTree>
    <p:extLst>
      <p:ext uri="{BB962C8B-B14F-4D97-AF65-F5344CB8AC3E}">
        <p14:creationId xmlns:p14="http://schemas.microsoft.com/office/powerpoint/2010/main" val="4892520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100</a:t>
            </a:fld>
            <a:endParaRPr lang="es-ES" dirty="0"/>
          </a:p>
        </p:txBody>
      </p:sp>
    </p:spTree>
    <p:extLst>
      <p:ext uri="{BB962C8B-B14F-4D97-AF65-F5344CB8AC3E}">
        <p14:creationId xmlns:p14="http://schemas.microsoft.com/office/powerpoint/2010/main" val="18462715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101</a:t>
            </a:fld>
            <a:endParaRPr lang="es-ES" dirty="0"/>
          </a:p>
        </p:txBody>
      </p:sp>
    </p:spTree>
    <p:extLst>
      <p:ext uri="{BB962C8B-B14F-4D97-AF65-F5344CB8AC3E}">
        <p14:creationId xmlns:p14="http://schemas.microsoft.com/office/powerpoint/2010/main" val="19698676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102</a:t>
            </a:fld>
            <a:endParaRPr lang="es-ES" dirty="0"/>
          </a:p>
        </p:txBody>
      </p:sp>
    </p:spTree>
    <p:extLst>
      <p:ext uri="{BB962C8B-B14F-4D97-AF65-F5344CB8AC3E}">
        <p14:creationId xmlns:p14="http://schemas.microsoft.com/office/powerpoint/2010/main" val="23971647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103</a:t>
            </a:fld>
            <a:endParaRPr lang="es-ES" dirty="0"/>
          </a:p>
        </p:txBody>
      </p:sp>
    </p:spTree>
    <p:extLst>
      <p:ext uri="{BB962C8B-B14F-4D97-AF65-F5344CB8AC3E}">
        <p14:creationId xmlns:p14="http://schemas.microsoft.com/office/powerpoint/2010/main" val="391901309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104</a:t>
            </a:fld>
            <a:endParaRPr lang="es-ES" dirty="0"/>
          </a:p>
        </p:txBody>
      </p:sp>
    </p:spTree>
    <p:extLst>
      <p:ext uri="{BB962C8B-B14F-4D97-AF65-F5344CB8AC3E}">
        <p14:creationId xmlns:p14="http://schemas.microsoft.com/office/powerpoint/2010/main" val="34221791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105</a:t>
            </a:fld>
            <a:endParaRPr lang="es-ES" dirty="0"/>
          </a:p>
        </p:txBody>
      </p:sp>
    </p:spTree>
    <p:extLst>
      <p:ext uri="{BB962C8B-B14F-4D97-AF65-F5344CB8AC3E}">
        <p14:creationId xmlns:p14="http://schemas.microsoft.com/office/powerpoint/2010/main" val="23221338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106</a:t>
            </a:fld>
            <a:endParaRPr lang="es-ES" dirty="0"/>
          </a:p>
        </p:txBody>
      </p:sp>
    </p:spTree>
    <p:extLst>
      <p:ext uri="{BB962C8B-B14F-4D97-AF65-F5344CB8AC3E}">
        <p14:creationId xmlns:p14="http://schemas.microsoft.com/office/powerpoint/2010/main" val="14216202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107</a:t>
            </a:fld>
            <a:endParaRPr lang="es-ES" dirty="0"/>
          </a:p>
        </p:txBody>
      </p:sp>
    </p:spTree>
    <p:extLst>
      <p:ext uri="{BB962C8B-B14F-4D97-AF65-F5344CB8AC3E}">
        <p14:creationId xmlns:p14="http://schemas.microsoft.com/office/powerpoint/2010/main" val="70553376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108</a:t>
            </a:fld>
            <a:endParaRPr lang="es-ES" dirty="0"/>
          </a:p>
        </p:txBody>
      </p:sp>
    </p:spTree>
    <p:extLst>
      <p:ext uri="{BB962C8B-B14F-4D97-AF65-F5344CB8AC3E}">
        <p14:creationId xmlns:p14="http://schemas.microsoft.com/office/powerpoint/2010/main" val="26860386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109</a:t>
            </a:fld>
            <a:endParaRPr lang="es-ES" dirty="0"/>
          </a:p>
        </p:txBody>
      </p:sp>
    </p:spTree>
    <p:extLst>
      <p:ext uri="{BB962C8B-B14F-4D97-AF65-F5344CB8AC3E}">
        <p14:creationId xmlns:p14="http://schemas.microsoft.com/office/powerpoint/2010/main" val="42037568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110</a:t>
            </a:fld>
            <a:endParaRPr lang="es-ES" dirty="0"/>
          </a:p>
        </p:txBody>
      </p:sp>
    </p:spTree>
    <p:extLst>
      <p:ext uri="{BB962C8B-B14F-4D97-AF65-F5344CB8AC3E}">
        <p14:creationId xmlns:p14="http://schemas.microsoft.com/office/powerpoint/2010/main" val="12626273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111</a:t>
            </a:fld>
            <a:endParaRPr lang="es-ES" dirty="0"/>
          </a:p>
        </p:txBody>
      </p:sp>
    </p:spTree>
    <p:extLst>
      <p:ext uri="{BB962C8B-B14F-4D97-AF65-F5344CB8AC3E}">
        <p14:creationId xmlns:p14="http://schemas.microsoft.com/office/powerpoint/2010/main" val="1934759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112</a:t>
            </a:fld>
            <a:endParaRPr lang="es-ES" dirty="0"/>
          </a:p>
        </p:txBody>
      </p:sp>
    </p:spTree>
    <p:extLst>
      <p:ext uri="{BB962C8B-B14F-4D97-AF65-F5344CB8AC3E}">
        <p14:creationId xmlns:p14="http://schemas.microsoft.com/office/powerpoint/2010/main" val="136573681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113</a:t>
            </a:fld>
            <a:endParaRPr lang="es-ES" dirty="0"/>
          </a:p>
        </p:txBody>
      </p:sp>
    </p:spTree>
    <p:extLst>
      <p:ext uri="{BB962C8B-B14F-4D97-AF65-F5344CB8AC3E}">
        <p14:creationId xmlns:p14="http://schemas.microsoft.com/office/powerpoint/2010/main" val="138037713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114</a:t>
            </a:fld>
            <a:endParaRPr lang="es-ES" dirty="0"/>
          </a:p>
        </p:txBody>
      </p:sp>
    </p:spTree>
    <p:extLst>
      <p:ext uri="{BB962C8B-B14F-4D97-AF65-F5344CB8AC3E}">
        <p14:creationId xmlns:p14="http://schemas.microsoft.com/office/powerpoint/2010/main" val="34589163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Denver Botanic Garden</a:t>
            </a:r>
          </a:p>
        </p:txBody>
      </p:sp>
      <p:sp>
        <p:nvSpPr>
          <p:cNvPr id="4" name="3 Marcador de número de diapositiva"/>
          <p:cNvSpPr>
            <a:spLocks noGrp="1"/>
          </p:cNvSpPr>
          <p:nvPr>
            <p:ph type="sldNum" sz="quarter" idx="10"/>
          </p:nvPr>
        </p:nvSpPr>
        <p:spPr/>
        <p:txBody>
          <a:bodyPr/>
          <a:lstStyle/>
          <a:p>
            <a:fld id="{CD9864FB-4D98-4BE5-9E46-236EB3639B39}" type="slidenum">
              <a:rPr lang="es-ES" smtClean="0"/>
              <a:t>115</a:t>
            </a:fld>
            <a:endParaRPr lang="es-ES" dirty="0"/>
          </a:p>
        </p:txBody>
      </p:sp>
    </p:spTree>
    <p:extLst>
      <p:ext uri="{BB962C8B-B14F-4D97-AF65-F5344CB8AC3E}">
        <p14:creationId xmlns:p14="http://schemas.microsoft.com/office/powerpoint/2010/main" val="1770707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677974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2105543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083496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629216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9976726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6921777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7969132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3486303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939792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2284515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508861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128977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415120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6697551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7543403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48776044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608935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4245939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302524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0424722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29967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26886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9665226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5296743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5.jpg"/></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448272"/>
          </a:xfrm>
        </p:spPr>
        <p:txBody>
          <a:bodyPr>
            <a:normAutofit fontScale="90000"/>
          </a:bodyPr>
          <a:lstStyle/>
          <a:p>
            <a:r>
              <a:rPr lang="es-ES" sz="3200" dirty="0"/>
              <a:t>ESTADOS UNIDOS.-LA VUELTA AL MUNDO EN 885 </a:t>
            </a:r>
            <a:r>
              <a:rPr lang="es-ES" dirty="0"/>
              <a:t>.-Daniel stowe .-Winterthur Gardens.-Denver Botanic Gardens</a:t>
            </a:r>
          </a:p>
        </p:txBody>
      </p:sp>
      <p:sp>
        <p:nvSpPr>
          <p:cNvPr id="3" name="2 Subtítulo"/>
          <p:cNvSpPr>
            <a:spLocks noGrp="1"/>
          </p:cNvSpPr>
          <p:nvPr>
            <p:ph type="subTitle" idx="1"/>
          </p:nvPr>
        </p:nvSpPr>
        <p:spPr>
          <a:xfrm>
            <a:off x="2771800" y="5301208"/>
            <a:ext cx="446449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97979075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Daniel stowe botanical garden.</a:t>
            </a:r>
          </a:p>
        </p:txBody>
      </p:sp>
      <p:sp>
        <p:nvSpPr>
          <p:cNvPr id="3" name="2 Marcador de contenido"/>
          <p:cNvSpPr>
            <a:spLocks noGrp="1"/>
          </p:cNvSpPr>
          <p:nvPr>
            <p:ph sz="quarter" idx="1"/>
          </p:nvPr>
        </p:nvSpPr>
        <p:spPr/>
        <p:txBody>
          <a:bodyPr>
            <a:normAutofit lnSpcReduction="10000"/>
          </a:bodyPr>
          <a:lstStyle/>
          <a:p>
            <a:r>
              <a:rPr lang="es-ES" dirty="0"/>
              <a:t>Daniel Stowe Botanical Garden es un jardín botánico situado en  (1.5 km 2) con praderas onduladas, bosques y lago de propiedad en Belmont, Carolina del Norte . Fundado por Daniel J. Stowe, un ejecutivo de la industria textil jubilado de Belmont, que incluye grandes jardines, áreas naturales circundantes, incluyendo un sendero del bosque, fuentes cristalinas y un invernadero de orquídeas. </a:t>
            </a:r>
          </a:p>
          <a:p>
            <a:r>
              <a:rPr lang="es-ES" dirty="0"/>
              <a:t>El sitio del jardín atractivo tiene una larga historia de uso por parte de sus habitantes. En un principio, los americanos nativos de las tribus Catawba y Cherokee  atrapados, pescaban, cazaban y  criaron sus familias aquí. </a:t>
            </a:r>
          </a:p>
        </p:txBody>
      </p:sp>
    </p:spTree>
    <p:extLst>
      <p:ext uri="{BB962C8B-B14F-4D97-AF65-F5344CB8AC3E}">
        <p14:creationId xmlns:p14="http://schemas.microsoft.com/office/powerpoint/2010/main" val="113086929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pPr marL="365760" lvl="1" indent="0">
              <a:buNone/>
            </a:pPr>
            <a:r>
              <a:rPr lang="es-ES" sz="2400" dirty="0"/>
              <a:t>Posteriormente, la zona fue el hogar de los primeros colonos europeos</a:t>
            </a:r>
            <a:r>
              <a:rPr lang="es-ES" dirty="0"/>
              <a:t>. </a:t>
            </a:r>
          </a:p>
          <a:p>
            <a:r>
              <a:rPr lang="es-ES" dirty="0"/>
              <a:t>En los últimos años, prados del jardín se han utilizado como pasto para los animales de granja, aunque la mayor parte del sitio está cubierta por bosques caducifolios maduros y bosques de pinos. </a:t>
            </a:r>
          </a:p>
          <a:p>
            <a:r>
              <a:rPr lang="es-ES" dirty="0"/>
              <a:t>Aunque relativamente nuevo, Daniel Stowe Botanical Garden tiene una conexión histórica muy antigua.</a:t>
            </a:r>
          </a:p>
          <a:p>
            <a:r>
              <a:rPr lang="es-ES" dirty="0"/>
              <a:t> El botánico francés André Michaux montó y se dirigió al otro lado de la propiedad jardín en 1795. Michaux encontró nuevas plantas en el Condado de Gaston no muy lejos del jardín actual, incluyendo la Magnolia hoja ancha . </a:t>
            </a:r>
          </a:p>
          <a:p>
            <a:endParaRPr lang="es-ES" dirty="0"/>
          </a:p>
          <a:p>
            <a:endParaRPr lang="es-ES" dirty="0"/>
          </a:p>
        </p:txBody>
      </p:sp>
    </p:spTree>
    <p:extLst>
      <p:ext uri="{BB962C8B-B14F-4D97-AF65-F5344CB8AC3E}">
        <p14:creationId xmlns:p14="http://schemas.microsoft.com/office/powerpoint/2010/main" val="55397900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200 años más tarde en estas misma tierras agrícolas, fue sede de la inauguración del jardín  (0.45 km2) que desarrollaron el 9 de octubre de 1999. La oportunidad de participar como miembro fundador terminó con 5.297 miembros. </a:t>
            </a:r>
          </a:p>
          <a:p>
            <a:r>
              <a:rPr lang="es-ES" dirty="0"/>
              <a:t>Hoy en día, de pie centinela de  la nueva área es el Robert Lee Stowe Pabellón de Visitantes, con color amarillo pálido, paredes de estuco  liderado por 20 blancas columnas toscanas y rematado con un techo de cobre. </a:t>
            </a:r>
          </a:p>
          <a:p>
            <a:r>
              <a:rPr lang="es-ES" dirty="0"/>
              <a:t>En el exterior, los huéspedes encuentran (40.000 m 2) con frondosos jardines, 12 fuentes y más de (800 m) de sendero  en  el bosque. </a:t>
            </a:r>
          </a:p>
          <a:p>
            <a:r>
              <a:rPr lang="es-ES" dirty="0"/>
              <a:t>Con 32 empleados a tiempo parcial y más de 100 voluntarios dedicados, el jardín sigue construyendo el reconocimiento y la reputación. </a:t>
            </a:r>
          </a:p>
        </p:txBody>
      </p:sp>
    </p:spTree>
    <p:extLst>
      <p:ext uri="{BB962C8B-B14F-4D97-AF65-F5344CB8AC3E}">
        <p14:creationId xmlns:p14="http://schemas.microsoft.com/office/powerpoint/2010/main" val="1845546007"/>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El desarrollo del plan maestro se producirá en las próximas décadas. Los planes futuros para el jardín incluyen un jardín de demostración de casa, una entrada de agua con embarcación lacustre, un  Centro del visitantes, jardín para niños, un jardín de rosas, un restaurante y un jardín asiático. </a:t>
            </a:r>
          </a:p>
          <a:p>
            <a:r>
              <a:rPr lang="es-ES" dirty="0"/>
              <a:t>The Orchid Conservatory es sólo conservatorio público de la región dedicado a la exhibición de plantas tropicales. Inaugurado en enero de 2008, cuenta con una amplia gama de plantas que permiten a los clientes a aprender acerca de los ecosistemas tropicales de todo el mundo. </a:t>
            </a:r>
          </a:p>
          <a:p>
            <a:r>
              <a:rPr lang="es-ES" dirty="0"/>
              <a:t>Durante todo el año la exhibición incluirá una selección de orquídeas. Cada invierno, el jardín presenta su Orchidario espectacular, y en el otoño, las mariposas se convierten en un atractivo más . </a:t>
            </a:r>
          </a:p>
          <a:p>
            <a:endParaRPr lang="es-ES" dirty="0"/>
          </a:p>
          <a:p>
            <a:endParaRPr lang="es-ES" dirty="0"/>
          </a:p>
        </p:txBody>
      </p:sp>
    </p:spTree>
    <p:extLst>
      <p:ext uri="{BB962C8B-B14F-4D97-AF65-F5344CB8AC3E}">
        <p14:creationId xmlns:p14="http://schemas.microsoft.com/office/powerpoint/2010/main" val="330019451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El invernadero de orquídeas  hace que el jardín disponga de una verdadera instalación  todo el año, para servir no sólo al público en general, sino también a   los escolares en la región. </a:t>
            </a:r>
          </a:p>
          <a:p>
            <a:r>
              <a:rPr lang="es-ES" dirty="0"/>
              <a:t>Temas educativos varían según la temporada y por el grupo de edad, pero la mayoría se centran en cualquier tema  de horticultura y jardinería o algún aspecto de la ciencia o de la conservación de la vida. </a:t>
            </a:r>
          </a:p>
          <a:p>
            <a:r>
              <a:rPr lang="es-ES" dirty="0"/>
              <a:t>La serie de programas escolares basados ​​en el currículo, diseñado específicamente para el jardín de infantes a nivel de quinto grado, cumplir con las metas establecidas por la North Carolina Curso de Estudio Estándar. </a:t>
            </a:r>
          </a:p>
          <a:p>
            <a:endParaRPr lang="es-ES" dirty="0"/>
          </a:p>
        </p:txBody>
      </p:sp>
    </p:spTree>
    <p:extLst>
      <p:ext uri="{BB962C8B-B14F-4D97-AF65-F5344CB8AC3E}">
        <p14:creationId xmlns:p14="http://schemas.microsoft.com/office/powerpoint/2010/main" val="380706612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243232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366011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1738146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55286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98590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03685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13502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10878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949089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4050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498700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59769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511"/>
            <a:ext cx="9144000" cy="6098977"/>
          </a:xfrm>
          <a:prstGeom prst="rect">
            <a:avLst/>
          </a:prstGeom>
        </p:spPr>
      </p:pic>
    </p:spTree>
    <p:extLst>
      <p:ext uri="{BB962C8B-B14F-4D97-AF65-F5344CB8AC3E}">
        <p14:creationId xmlns:p14="http://schemas.microsoft.com/office/powerpoint/2010/main" val="404633564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52123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altLang="es-ES" dirty="0"/>
              <a:t>DELAWARE.-Winterthur Gardens</a:t>
            </a:r>
          </a:p>
        </p:txBody>
      </p:sp>
      <p:sp>
        <p:nvSpPr>
          <p:cNvPr id="107523" name="2 Marcador de contenido"/>
          <p:cNvSpPr>
            <a:spLocks noGrp="1"/>
          </p:cNvSpPr>
          <p:nvPr>
            <p:ph sz="quarter" idx="1"/>
          </p:nvPr>
        </p:nvSpPr>
        <p:spPr/>
        <p:txBody>
          <a:bodyPr/>
          <a:lstStyle/>
          <a:p>
            <a:pPr eaLnBrk="1" hangingPunct="1"/>
            <a:r>
              <a:rPr lang="es-ES" altLang="es-ES" dirty="0"/>
              <a:t>Winterthur es una finca de 1.000 acres de jardines, colinas, arroyos, praderas y bosques.</a:t>
            </a:r>
          </a:p>
          <a:p>
            <a:pPr eaLnBrk="1" hangingPunct="1"/>
            <a:r>
              <a:rPr lang="es-ES" altLang="es-ES" dirty="0"/>
              <a:t> El jardín de Winterthur fue diseñado por Henry Francis du Pont (1880-1969) y el arquitecto paisajista y amigo de toda la vida de Mariano. </a:t>
            </a:r>
          </a:p>
          <a:p>
            <a:pPr eaLnBrk="1" hangingPunct="1"/>
            <a:r>
              <a:rPr lang="es-ES" altLang="es-ES" dirty="0"/>
              <a:t>Henry tuvo el cuidado de seleccionar las plantas que mejoren el entorno natural y ofrecer una serie de flor y el color desde finales de enero hasta noviembre.</a:t>
            </a:r>
          </a:p>
          <a:p>
            <a:pPr eaLnBrk="1" hangingPunct="1"/>
            <a:r>
              <a:rPr lang="es-ES" altLang="es-ES" dirty="0"/>
              <a:t> El jardín incluye el Bosque  de Azaleas ocho acres (1917), el Banco de marzo (1902), Doble Magnolia, el Pinetum (1918).</a:t>
            </a:r>
          </a:p>
          <a:p>
            <a:pPr eaLnBrk="1" hangingPunct="1"/>
            <a:endParaRPr lang="es-ES" altLang="es-ES" dirty="0"/>
          </a:p>
        </p:txBody>
      </p:sp>
    </p:spTree>
    <p:extLst>
      <p:ext uri="{BB962C8B-B14F-4D97-AF65-F5344CB8AC3E}">
        <p14:creationId xmlns:p14="http://schemas.microsoft.com/office/powerpoint/2010/main" val="106168681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476250"/>
            <a:ext cx="6897960" cy="5543550"/>
          </a:xfrm>
        </p:spPr>
        <p:txBody>
          <a:bodyPr/>
          <a:lstStyle/>
          <a:p>
            <a:pPr eaLnBrk="1" hangingPunct="1"/>
            <a:r>
              <a:rPr lang="es-ES" altLang="es-ES" dirty="0"/>
              <a:t>Zona de Winterhazel (1923), Jardín Reloj de sol (1956), Peony Garden (1946), espejo de agua y Glade Jardín (1929), Jardín Cantera (1962), y Enchanted Woods (2001) y  un jardín de niños. </a:t>
            </a:r>
          </a:p>
          <a:p>
            <a:pPr eaLnBrk="1" hangingPunct="1"/>
            <a:r>
              <a:rPr lang="es-ES" altLang="es-ES" b="1" dirty="0"/>
              <a:t>Winterthur Museum and Country Estate</a:t>
            </a:r>
            <a:r>
              <a:rPr lang="es-ES" altLang="es-ES" dirty="0"/>
              <a:t> es una propiedad estadounidense  y museo de Winterthur , Delaware , que ahora alberga una de las colecciones más importantes de  América . </a:t>
            </a:r>
          </a:p>
          <a:p>
            <a:pPr eaLnBrk="1" hangingPunct="1"/>
            <a:r>
              <a:rPr lang="es-ES" altLang="es-ES" dirty="0"/>
              <a:t>Era la antigua casa de Henry Francis du Pont (1880-1969), un renombrado anticuario  y horticultor. </a:t>
            </a:r>
          </a:p>
        </p:txBody>
      </p:sp>
    </p:spTree>
    <p:extLst>
      <p:ext uri="{BB962C8B-B14F-4D97-AF65-F5344CB8AC3E}">
        <p14:creationId xmlns:p14="http://schemas.microsoft.com/office/powerpoint/2010/main" val="157325110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elaware.-Winterthur_6058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65715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elaware.--winterthur-sundia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58897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laware.-Winterthiur.-hostas-near-latim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 y="0"/>
            <a:ext cx="910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328037"/>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elaware.-Winterthuir.--reflecting-pool-for-entertaining-in-eleganc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711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963427"/>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elaware.-Winterth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Delaware.-Winterthur.-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28052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laware.-Winterthur.-scroll-garden-8-24-11-k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15062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laware.-Winterthur.--sundial-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13397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laware.-Winterthur.-visitor-center-.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77677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elaware.-Winterthur Fal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58605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elaware.-Winterthur 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57947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Delaware.-Winterthur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27581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Delaware.-Winterthur sundial-garden-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81275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Delaware.-Winterthur_6022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01461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Delaware.-Winterthur_6026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62790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Delaware.-winterthur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17451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Wimterthur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92209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Wintenthur Gardens.-Delawa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57127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Wintenthur Gardens.-Delawa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5369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Wintenthur Gardens.-Delawa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9209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Winterthur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24445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2 Imagen" descr="Winterthur Gardens.-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17970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Winterthur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452877"/>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Winterthur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57783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Winterthur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71834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Winterthur Gardens.-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9847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Wintterthur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02958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Winterthur Gardens in Spr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1427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Winterthur Gardens.-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17128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Winterthur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19842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Winterthur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43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Winterthur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078289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Winterthur Gardens.-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6878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Winterthur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29951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Winterthur Garden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02469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Winterthur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201621"/>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2 Imagen" descr="Winterthur Gardens.-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52568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Wintenthur Gardens.-Delawar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94115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Winterthur Gardens.-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7446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Winterthur Gardens.-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35241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Winterthur Gardens.-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336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Winterthur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59221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Denver Botanic Gardens.</a:t>
            </a:r>
          </a:p>
        </p:txBody>
      </p:sp>
      <p:sp>
        <p:nvSpPr>
          <p:cNvPr id="5" name="4 Marcador de contenido"/>
          <p:cNvSpPr>
            <a:spLocks noGrp="1"/>
          </p:cNvSpPr>
          <p:nvPr>
            <p:ph sz="quarter" idx="1"/>
          </p:nvPr>
        </p:nvSpPr>
        <p:spPr>
          <a:xfrm>
            <a:off x="457200" y="1196752"/>
            <a:ext cx="7467600" cy="5277200"/>
          </a:xfrm>
        </p:spPr>
        <p:txBody>
          <a:bodyPr>
            <a:normAutofit lnSpcReduction="10000"/>
          </a:bodyPr>
          <a:lstStyle/>
          <a:p>
            <a:r>
              <a:rPr lang="es-ES" dirty="0"/>
              <a:t>Los Jardines Botánicos de Denver son un jardín botánico situado en el Parque Cheesman barrio de Denver , Colorado . </a:t>
            </a:r>
          </a:p>
          <a:p>
            <a:r>
              <a:rPr lang="es-ES" dirty="0"/>
              <a:t>Los  (93.000 m 2) del parque contienen un conservatorio, una variedad de jardines temáticos un anfiteatro hundido , donde se celebran diversos conciertos en el verano. Woody Allen 1973 película Sleeper filmó algunas escenas en los jardines. </a:t>
            </a:r>
          </a:p>
          <a:p>
            <a:r>
              <a:rPr lang="es-ES" dirty="0"/>
              <a:t>Hay tres diversos lugares que forman parte de los Jardines Botánicos de Denver en su totalidad. La ubicación principal, y el jardín formal, es la ubicación York Street, en el centro-este de Denver. </a:t>
            </a:r>
          </a:p>
        </p:txBody>
      </p:sp>
    </p:spTree>
    <p:extLst>
      <p:ext uri="{BB962C8B-B14F-4D97-AF65-F5344CB8AC3E}">
        <p14:creationId xmlns:p14="http://schemas.microsoft.com/office/powerpoint/2010/main" val="192762720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Jardines Botánicos de Denver en Chatfield (cerca del Parque Estatal Chatfield ) cuenta con pradera natural y las áreas ribereñas, así como un parque histórico y patrimonio familiar. </a:t>
            </a:r>
          </a:p>
          <a:p>
            <a:r>
              <a:rPr lang="es-ES" dirty="0"/>
              <a:t>Monte. Goliat, en la ruta hacia el Monte Evans , es un jardín de flores silvestres alpinos (a lo largo de rutas de senderismo).  </a:t>
            </a:r>
          </a:p>
          <a:p>
            <a:r>
              <a:rPr lang="es-ES" dirty="0"/>
              <a:t>Los Jardines Botánicos de Denver, junto con la cercana Parque Cheesman y Congress Park , se sientan encima de lo que fue el cementerio Mount Prospect. </a:t>
            </a:r>
          </a:p>
          <a:p>
            <a:r>
              <a:rPr lang="es-ES" dirty="0"/>
              <a:t>Aunque la mayoría de los cuerpos fueron retirados en 1893, los enterrados continuaron siendo eliminados en fecha tan tardía como la década de 1950. </a:t>
            </a:r>
          </a:p>
          <a:p>
            <a:r>
              <a:rPr lang="es-ES" dirty="0"/>
              <a:t>Tan recientemente como en 2010, las tumbas se descubrieron durante la renovación de los sistemas de riego por aspersión y del parque. </a:t>
            </a:r>
          </a:p>
          <a:p>
            <a:endParaRPr lang="es-ES" dirty="0"/>
          </a:p>
        </p:txBody>
      </p:sp>
    </p:spTree>
    <p:extLst>
      <p:ext uri="{BB962C8B-B14F-4D97-AF65-F5344CB8AC3E}">
        <p14:creationId xmlns:p14="http://schemas.microsoft.com/office/powerpoint/2010/main" val="127540492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68188"/>
            <a:ext cx="7467600" cy="5505764"/>
          </a:xfrm>
        </p:spPr>
        <p:txBody>
          <a:bodyPr>
            <a:normAutofit/>
          </a:bodyPr>
          <a:lstStyle/>
          <a:p>
            <a:r>
              <a:rPr lang="es-ES" dirty="0"/>
              <a:t>Tan recientemente como en 2010, las tumbas se descubrieron durante la renovación de los sistemas de riego por aspersión y del parque. </a:t>
            </a:r>
          </a:p>
          <a:p>
            <a:r>
              <a:rPr lang="es-ES" dirty="0"/>
              <a:t>Jardines Botánicos de Denver cuenta con la colección más grande de las plantas de América del Norte desde los climas templados fríos de todo el mundo, así como 7 diversos jardines que en su mayoría incluyen plantas de Colorado y los estados vecinos. </a:t>
            </a:r>
          </a:p>
          <a:p>
            <a:r>
              <a:rPr lang="es-ES" dirty="0"/>
              <a:t>Primero Xeriscape Jardín de demostración del mundo fue creado en los jardines en 1986, y 2 años más tarde cambió su nombre a las tierras secas Table. </a:t>
            </a:r>
          </a:p>
        </p:txBody>
      </p:sp>
    </p:spTree>
    <p:extLst>
      <p:ext uri="{BB962C8B-B14F-4D97-AF65-F5344CB8AC3E}">
        <p14:creationId xmlns:p14="http://schemas.microsoft.com/office/powerpoint/2010/main" val="270331077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Se basaba en los "7 Principios" de xerojardinería , e incluye las plantas tolerantes a la sequía de los áridos del oeste y Mediterráneo áreas. </a:t>
            </a:r>
          </a:p>
          <a:p>
            <a:r>
              <a:rPr lang="es-ES" dirty="0"/>
              <a:t>El jardín japonés se llama Shofu-en-el Jardín del Viento y Pines. Fue diseñado por Koichi Kawana , en colaboración con Kai Kwahara.  </a:t>
            </a:r>
          </a:p>
          <a:p>
            <a:r>
              <a:rPr lang="es-ES" dirty="0"/>
              <a:t>La ubicación York Calle de los Jardines Botánicos abrió primero accesible públicamente techo verde de Denver</a:t>
            </a:r>
          </a:p>
          <a:p>
            <a:endParaRPr lang="es-ES" dirty="0"/>
          </a:p>
          <a:p>
            <a:endParaRPr lang="es-ES" dirty="0"/>
          </a:p>
        </p:txBody>
      </p:sp>
    </p:spTree>
    <p:extLst>
      <p:ext uri="{BB962C8B-B14F-4D97-AF65-F5344CB8AC3E}">
        <p14:creationId xmlns:p14="http://schemas.microsoft.com/office/powerpoint/2010/main" val="44725091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44981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628672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48184788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908148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628531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37824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05253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44734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1" y="0"/>
            <a:ext cx="8920758" cy="6858000"/>
          </a:xfrm>
          <a:prstGeom prst="rect">
            <a:avLst/>
          </a:prstGeom>
        </p:spPr>
      </p:pic>
    </p:spTree>
    <p:extLst>
      <p:ext uri="{BB962C8B-B14F-4D97-AF65-F5344CB8AC3E}">
        <p14:creationId xmlns:p14="http://schemas.microsoft.com/office/powerpoint/2010/main" val="52899613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78162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27732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6243237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30168132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0"/>
            <a:ext cx="461885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527340" cy="6858000"/>
          </a:xfrm>
          <a:prstGeom prst="rect">
            <a:avLst/>
          </a:prstGeom>
        </p:spPr>
      </p:pic>
    </p:spTree>
    <p:extLst>
      <p:ext uri="{BB962C8B-B14F-4D97-AF65-F5344CB8AC3E}">
        <p14:creationId xmlns:p14="http://schemas.microsoft.com/office/powerpoint/2010/main" val="366990466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57713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1931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63018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28487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68952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46312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28976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61047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78835592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397771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01092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92135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88743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571038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439015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79004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9161179"/>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229420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8854"/>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 y="-26894"/>
            <a:ext cx="457858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58107"/>
            <a:ext cx="4572000" cy="6858000"/>
          </a:xfrm>
          <a:prstGeom prst="rect">
            <a:avLst/>
          </a:prstGeom>
        </p:spPr>
      </p:pic>
    </p:spTree>
    <p:extLst>
      <p:ext uri="{BB962C8B-B14F-4D97-AF65-F5344CB8AC3E}">
        <p14:creationId xmlns:p14="http://schemas.microsoft.com/office/powerpoint/2010/main" val="410994517"/>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756826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821886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549385"/>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31783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2159753"/>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256930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74386570"/>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578"/>
            <a:ext cx="9144000" cy="6750844"/>
          </a:xfrm>
          <a:prstGeom prst="rect">
            <a:avLst/>
          </a:prstGeom>
        </p:spPr>
      </p:pic>
    </p:spTree>
    <p:extLst>
      <p:ext uri="{BB962C8B-B14F-4D97-AF65-F5344CB8AC3E}">
        <p14:creationId xmlns:p14="http://schemas.microsoft.com/office/powerpoint/2010/main" val="321073688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66"/>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6060"/>
            <a:ext cx="4499992" cy="6858000"/>
          </a:xfrm>
          <a:prstGeom prst="rect">
            <a:avLst/>
          </a:prstGeom>
        </p:spPr>
      </p:pic>
    </p:spTree>
    <p:extLst>
      <p:ext uri="{BB962C8B-B14F-4D97-AF65-F5344CB8AC3E}">
        <p14:creationId xmlns:p14="http://schemas.microsoft.com/office/powerpoint/2010/main" val="427696160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145016" cy="6858000"/>
          </a:xfrm>
          <a:prstGeom prst="rect">
            <a:avLst/>
          </a:prstGeom>
        </p:spPr>
      </p:pic>
    </p:spTree>
    <p:extLst>
      <p:ext uri="{BB962C8B-B14F-4D97-AF65-F5344CB8AC3E}">
        <p14:creationId xmlns:p14="http://schemas.microsoft.com/office/powerpoint/2010/main" val="2094831262"/>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 y="-1125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734"/>
            <a:ext cx="4572000" cy="6858000"/>
          </a:xfrm>
          <a:prstGeom prst="rect">
            <a:avLst/>
          </a:prstGeom>
        </p:spPr>
      </p:pic>
    </p:spTree>
    <p:extLst>
      <p:ext uri="{BB962C8B-B14F-4D97-AF65-F5344CB8AC3E}">
        <p14:creationId xmlns:p14="http://schemas.microsoft.com/office/powerpoint/2010/main" val="51952809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906686"/>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6329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989778008"/>
      </p:ext>
    </p:extLst>
  </p:cSld>
  <p:clrMapOvr>
    <a:masterClrMapping/>
  </p:clrMapOvr>
  <mc:AlternateContent xmlns:mc="http://schemas.openxmlformats.org/markup-compatibility/2006" xmlns:p14="http://schemas.microsoft.com/office/powerpoint/2010/main">
    <mc:Choice Requires="p14">
      <p:transition spd="slow" p14:dur="3250" advTm="7717"/>
    </mc:Choice>
    <mc:Fallback xmlns="">
      <p:transition spd="slow" advTm="7717"/>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401</TotalTime>
  <Words>1578</Words>
  <Application>Microsoft Office PowerPoint</Application>
  <PresentationFormat>Presentación en pantalla (4:3)</PresentationFormat>
  <Paragraphs>211</Paragraphs>
  <Slides>115</Slides>
  <Notes>103</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115</vt:i4>
      </vt:variant>
    </vt:vector>
  </HeadingPairs>
  <TitlesOfParts>
    <vt:vector size="121" baseType="lpstr">
      <vt:lpstr>Calibri</vt:lpstr>
      <vt:lpstr>Century Schoolbook</vt:lpstr>
      <vt:lpstr>Wingdings</vt:lpstr>
      <vt:lpstr>Wingdings 2</vt:lpstr>
      <vt:lpstr>1_Default Theme</vt:lpstr>
      <vt:lpstr>Default Theme</vt:lpstr>
      <vt:lpstr>ESTADOS UNIDOS.-LA VUELTA AL MUNDO EN 885 .-Daniel stowe .-Winterthur Gardens.-Denver Botanic Gardens</vt:lpstr>
      <vt:lpstr>Daniel stowe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DELAWARE.-Winterthur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Denver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20</cp:revision>
  <dcterms:created xsi:type="dcterms:W3CDTF">2013-11-05T16:20:44Z</dcterms:created>
  <dcterms:modified xsi:type="dcterms:W3CDTF">2018-03-05T06:57:46Z</dcterms:modified>
</cp:coreProperties>
</file>