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0"/>
  </p:notesMasterIdLst>
  <p:sldIdLst>
    <p:sldId id="256" r:id="rId2"/>
    <p:sldId id="257" r:id="rId3"/>
    <p:sldId id="267" r:id="rId4"/>
    <p:sldId id="258" r:id="rId5"/>
    <p:sldId id="259"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8" r:id="rId103"/>
    <p:sldId id="357"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81" r:id="rId119"/>
    <p:sldId id="373" r:id="rId120"/>
    <p:sldId id="374" r:id="rId121"/>
    <p:sldId id="375" r:id="rId122"/>
    <p:sldId id="376" r:id="rId123"/>
    <p:sldId id="377" r:id="rId124"/>
    <p:sldId id="378" r:id="rId125"/>
    <p:sldId id="379" r:id="rId126"/>
    <p:sldId id="380" r:id="rId127"/>
    <p:sldId id="382" r:id="rId128"/>
    <p:sldId id="383"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78E130-DF8C-465D-BEF4-F13EC7505137}"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66BA36-EA87-4CF3-B664-761322972070}" type="slidenum">
              <a:rPr lang="es-ES" smtClean="0"/>
              <a:t>‹Nº›</a:t>
            </a:fld>
            <a:endParaRPr lang="es-ES" dirty="0"/>
          </a:p>
        </p:txBody>
      </p:sp>
    </p:spTree>
    <p:extLst>
      <p:ext uri="{BB962C8B-B14F-4D97-AF65-F5344CB8AC3E}">
        <p14:creationId xmlns:p14="http://schemas.microsoft.com/office/powerpoint/2010/main" val="2037904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FDE216-DB0F-424F-88E2-1B5FBF42144F}"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Bottle House</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51A1B9-5239-4FC2-876E-EBF8B0ECB15A}"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232D4C-10DD-4BB6-B6EC-7E32E66F6CE7}"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07A2C4-6D09-4C09-8BD4-DC0B4254A27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09BF51-F82A-4980-BFC4-4268CDBED4DC}"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FA053A-4422-44B1-812D-EB761E7C14C2}"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4D0CED-F117-4F4B-92DF-542A6FAE7741}"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37C496-4777-42EC-B584-5695A98F09AD}"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13983B-DF51-4903-89DD-644D5E94542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348EC5-5E0C-4D69-B25D-67D6F2AC5352}"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C009DD-D5CA-40BC-94ED-C79AE3678040}"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804386-8785-40D8-925D-16C5C9255D17}"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F7D067-8FCC-4A73-BF74-D866C2CEDC7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6DDE9A-E2E7-4016-8B5F-85525C021B55}"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CD5853-BADD-4A87-A52F-E71394FEE5F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1F32C-50CD-44A1-9BBC-102266F79463}"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18C55F-4791-4169-B055-81A34B1E0D7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9A15C7-26DE-4ED7-9D28-9EA8515E516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9031A4-D741-485E-9998-E0F3743811C6}"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172C69-6A76-4103-ABE7-97AA571B2F4F}"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2FCCEB-697A-4F1D-8C07-15635E5FAE3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8FDC4D-6E89-4361-9A04-67CD4DADF413}"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47C89-472F-429A-A9C6-03DD62AF6EBB}"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CE8F6F-4694-4E5A-887A-070EBC3C4930}"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60AC3D-4C60-46C1-BAE1-D3E41EE43485}"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874AFE-94B9-4057-ACD3-B9977FD7F430}"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C7AFF1-701A-4A92-A828-1A7BA9A8250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10E199-3E86-44D4-A714-A5D10204DE31}"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28D08A-D342-450A-BBC2-D7DBA9FC411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CECD4C-2BF8-4524-9903-35439FABC798}"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5198AA-C7A6-437D-8427-D891B6C9FC0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8FBB5B-58DC-4DAB-9E6B-95AE1DC2FEB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0B6072-9078-439F-868E-B633DC9AC30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A922C1-1E3E-4DA2-9C1D-FC4691BC927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3322C7-CFBC-441B-B238-F9C6A2C3D4FC}"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778576-7E22-4CD5-A4CC-F4858CA77EA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9CE6E7-87D2-4E38-8F33-D70653B34F74}"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B0A563-B115-41E6-A1BB-9965A091272E}"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6FD165-86EA-4051-8528-D5CE43D7252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F42DC2-8131-45CC-8DF9-F4FDCF65D8A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D9E274-1350-4D3C-BFC0-7ADA0C44A51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55B614-2451-49D6-91BC-7865E519EB34}"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132464-D192-47D0-8D0C-9ECE94E5EA6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56B49A-CC81-48B8-808F-EB1E6E0EBD1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620E3A-57F3-45DA-A3E0-939764A44960}"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5EEFA0-F903-4C36-9318-E510E50E1FDD}"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0C5900-CACB-4C8B-8147-02CAE2F8600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EDE12C-0E6D-4074-8829-3B1932FCDFA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05C9D8-70D9-4C59-9EC2-8AB858777D31}"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5B6D6E-4EE6-42E2-AB1C-863947A69AA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7BA457-57E8-4C83-8BA5-EC76B83A7A1D}"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D1C8F6-0B14-409C-92F9-C47026B8F3A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C77611-C263-4DFE-96FB-D4BC18154B4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6B55F5-61E1-45F0-BD4C-6090594FE32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67E2A8-FDFB-4992-B50D-DB54CADDB44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8736A8-3934-4DF5-A4CE-B33FBB24CA7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A84F72-43DB-4B81-B91E-064761D6D3FF}"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866AF5-20D4-427A-BC41-AE0D85C9FD1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0A8654-7C1E-46C3-A94A-3969901E98F3}"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A0C9D9-6127-46EF-B971-01F1336CFBEE}"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CCB71C-3CF6-4145-AE50-984A2393763F}"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D2C131-2275-496F-B789-635C3A40996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5B9690-6354-4875-B95A-B0EA64795432}"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6EBC51-D267-47C5-8AFE-C859D1D096B7}"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C6D615-728E-4EC8-B517-F939B5DC6A00}"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CB7746-5A58-460D-8743-BC9FECC7368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D1D818-8172-4EE6-95EC-798A1ECF1B3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8E324B-0A84-4563-BE86-F3896422B14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200B38-E116-47A3-98E5-2E01EABC85A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A02751-7268-4F97-A7D9-47090864EF7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BED2A0-81A2-4D49-9822-7357B182F7C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22795E-5B6C-4EB3-808B-074F4C54E710}"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A7114B-5B0E-4113-9A63-E17E42607B68}"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5D0F50-2AD1-47CE-AB4A-FE3A5CE1EC61}"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C9FA9E-3037-4895-A96A-9A84FEED3A62}"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257160-B917-4528-A25A-6205384A19C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B517A0-9825-4379-8708-BC08E98E332D}"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94C687-CEE4-412A-87A6-82F8EB1EAD76}"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ECA30D-B3BD-4C06-BAA9-6366731935D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38ABF4-21C6-420F-B591-82C4B386D15A}"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5F879C-14CF-4684-98EE-19A44B14B37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000C70-3A00-41BC-8041-96738B862C89}"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FC6F6C-9D0D-42AA-9851-B48639741B2E}"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77E124-ED89-406D-B522-9F03A24E4E77}"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F70584-BD39-4C03-B8E6-22853E671315}"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13C945-5B3A-4487-94E6-A69C443EE853}"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AE9EA1-0768-4F79-BF61-88D1615FB38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E7AB85-C888-4BF5-AF97-0BF807747720}" type="slidenum">
              <a:rPr lang="es-ES">
                <a:solidFill>
                  <a:prstClr val="black"/>
                </a:solidFill>
              </a:rPr>
              <a:pPr>
                <a:defRPr/>
              </a:pPr>
              <a:t>127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423992" cy="3312368"/>
          </a:xfrm>
        </p:spPr>
        <p:txBody>
          <a:bodyPr>
            <a:noAutofit/>
          </a:bodyPr>
          <a:lstStyle/>
          <a:p>
            <a:r>
              <a:rPr lang="es-ES" sz="3200" dirty="0"/>
              <a:t>ESTADOS UNIDOS.-LA VUELTA AL MUNDO EN 885 JARDINES.-</a:t>
            </a:r>
            <a:r>
              <a:rPr lang="es-ES" sz="2800" dirty="0"/>
              <a:t>Airlie Gardens.-Biltmore Estate.-Daniel Stowe Botanical Garden.-Elizabethian Gardens.-Tryon Palace Gardens.-</a:t>
            </a:r>
          </a:p>
        </p:txBody>
      </p:sp>
      <p:sp>
        <p:nvSpPr>
          <p:cNvPr id="3" name="2 Subtítulo"/>
          <p:cNvSpPr>
            <a:spLocks noGrp="1"/>
          </p:cNvSpPr>
          <p:nvPr>
            <p:ph type="subTitle" idx="1"/>
          </p:nvPr>
        </p:nvSpPr>
        <p:spPr>
          <a:xfrm>
            <a:off x="2555776" y="5085184"/>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sz="2800" dirty="0"/>
              <a:t>NORTH CAROLINA.-</a:t>
            </a:r>
            <a:r>
              <a:rPr lang="es-ES" altLang="es-ES" dirty="0"/>
              <a:t>Airlie Gardens</a:t>
            </a:r>
          </a:p>
        </p:txBody>
      </p:sp>
      <p:sp>
        <p:nvSpPr>
          <p:cNvPr id="7171" name="2 Marcador de contenido"/>
          <p:cNvSpPr>
            <a:spLocks noGrp="1"/>
          </p:cNvSpPr>
          <p:nvPr>
            <p:ph sz="quarter" idx="1"/>
          </p:nvPr>
        </p:nvSpPr>
        <p:spPr/>
        <p:txBody>
          <a:bodyPr/>
          <a:lstStyle/>
          <a:p>
            <a:pPr eaLnBrk="1" hangingPunct="1"/>
            <a:r>
              <a:rPr lang="es-ES" altLang="es-ES" b="1" dirty="0"/>
              <a:t>Jardines Airlie</a:t>
            </a:r>
            <a:r>
              <a:rPr lang="es-ES" altLang="es-ES" dirty="0"/>
              <a:t> (67 acres) son los jardines públicos situados a 300 Airlie Road, Wilmington, Carolina del Norte . </a:t>
            </a:r>
          </a:p>
          <a:p>
            <a:pPr eaLnBrk="1" hangingPunct="1"/>
            <a:r>
              <a:rPr lang="es-ES" altLang="es-ES" dirty="0"/>
              <a:t>Los jardines fueron creados en el año 1900 como un jardín privado para la familia de Pembroke Jones, y se plantaron miles de azaleas , camelias , magnolias y glicinas .</a:t>
            </a:r>
          </a:p>
          <a:p>
            <a:pPr eaLnBrk="1" hangingPunct="1"/>
            <a:r>
              <a:rPr lang="es-ES" altLang="es-ES" dirty="0"/>
              <a:t>En 1999 fue adquirido por el público por el Condado de New Hanover. </a:t>
            </a:r>
          </a:p>
          <a:p>
            <a:pPr eaLnBrk="1" hangingPunct="1"/>
            <a:r>
              <a:rPr lang="es-ES" altLang="es-ES" dirty="0"/>
              <a:t>Minnie Evans sirvió como guardián de los jardines de una serie de años.</a:t>
            </a:r>
          </a:p>
          <a:p>
            <a:pPr eaLnBrk="1" hangingPunct="1"/>
            <a:endParaRPr lang="es-ES" altLang="es-ES" dirty="0"/>
          </a:p>
        </p:txBody>
      </p:sp>
    </p:spTree>
    <p:extLst>
      <p:ext uri="{BB962C8B-B14F-4D97-AF65-F5344CB8AC3E}">
        <p14:creationId xmlns:p14="http://schemas.microsoft.com/office/powerpoint/2010/main" val="2666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irli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514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North Carolina.-Aelie Gardens.-lowrespergolasusa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633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North Carolina.-Arlie_gardens_bottle_chapel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744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North Carolina.-Airli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55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irlie azalea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310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irli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678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irlie gees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890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North Carolina.-Airlie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2 Imagen" descr="North Carolina.-Airlie Gardens.-w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917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irli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655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North Carolina.-Airlie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175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irlie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978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North Carolina.-Arli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102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North Carolina.-Arlie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194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irli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836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irlie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539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irlie Gardens.-La Dama de la Fuent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197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irlie Lak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876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irlie lone tre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958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irlie Lopez Pergol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613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eaLnBrk="1" hangingPunct="1"/>
            <a:r>
              <a:rPr lang="es-ES" altLang="es-ES" sz="2800" dirty="0"/>
              <a:t>NORTH CAROLINA</a:t>
            </a:r>
            <a:r>
              <a:rPr lang="es-ES" altLang="es-ES" dirty="0"/>
              <a:t>.-Biltmore Estate</a:t>
            </a:r>
          </a:p>
        </p:txBody>
      </p:sp>
      <p:sp>
        <p:nvSpPr>
          <p:cNvPr id="27651" name="2 Marcador de contenido"/>
          <p:cNvSpPr>
            <a:spLocks noGrp="1"/>
          </p:cNvSpPr>
          <p:nvPr>
            <p:ph sz="quarter" idx="1"/>
          </p:nvPr>
        </p:nvSpPr>
        <p:spPr/>
        <p:txBody>
          <a:bodyPr/>
          <a:lstStyle/>
          <a:p>
            <a:pPr eaLnBrk="1" hangingPunct="1"/>
            <a:r>
              <a:rPr lang="es-ES" altLang="es-ES" b="1" dirty="0"/>
              <a:t>Biltmore House</a:t>
            </a:r>
            <a:r>
              <a:rPr lang="es-ES" altLang="es-ES" dirty="0"/>
              <a:t> es un Chateauesque mansión de estilo cerca de Asheville , Carolina del Norte , construida por George Washington Vanderbilt II entre 1889 y 1895. </a:t>
            </a:r>
          </a:p>
          <a:p>
            <a:pPr eaLnBrk="1" hangingPunct="1"/>
            <a:r>
              <a:rPr lang="es-ES" altLang="es-ES" dirty="0"/>
              <a:t>Es la mayor  propiedad privada de casa en el Estados Unidos ,con 12.500 m </a:t>
            </a:r>
            <a:r>
              <a:rPr lang="es-ES" altLang="es-ES" baseline="30000" dirty="0"/>
              <a:t>2</a:t>
            </a:r>
            <a:r>
              <a:rPr lang="es-ES" altLang="es-ES" dirty="0"/>
              <a:t> y con 250 habitaciones. </a:t>
            </a:r>
          </a:p>
          <a:p>
            <a:pPr eaLnBrk="1" hangingPunct="1"/>
            <a:r>
              <a:rPr lang="es-ES" altLang="es-ES" dirty="0"/>
              <a:t>Sigue en manos de uno de los descendientes  Vanderbilt y se presenta hoy como uno de los ejemplos más destacados restante de la Edad de Oro , </a:t>
            </a:r>
          </a:p>
        </p:txBody>
      </p:sp>
    </p:spTree>
    <p:extLst>
      <p:ext uri="{BB962C8B-B14F-4D97-AF65-F5344CB8AC3E}">
        <p14:creationId xmlns:p14="http://schemas.microsoft.com/office/powerpoint/2010/main" val="3073449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692150"/>
            <a:ext cx="7113984" cy="5327650"/>
          </a:xfrm>
        </p:spPr>
        <p:txBody>
          <a:bodyPr/>
          <a:lstStyle/>
          <a:p>
            <a:r>
              <a:rPr lang="es-ES" altLang="es-ES" dirty="0"/>
              <a:t>y de los jardines significativo en el jardín a la francesa y del paisaje del jardín inglés estilos en los Estados Unidos .</a:t>
            </a:r>
          </a:p>
          <a:p>
            <a:r>
              <a:rPr lang="es-ES" altLang="es-ES" dirty="0"/>
              <a:t>En 2007, se clasificó en octavo lugar en la lista de Arquitectura favorita de Estados Unidos por el Instituto Americano de Arquitectos.</a:t>
            </a:r>
          </a:p>
          <a:p>
            <a:r>
              <a:rPr lang="es-ES" altLang="es-ES" dirty="0"/>
              <a:t>En la década de 1880, a la altura de la Edad de Oro , George Washington Vanderbilt , el hijo menor de William Henry Vanderbilt , comenzó a hacer visitas regulares con su madre, María Luisa Kissam Vanderbilt (1821-1896),a la zona de Asheville . </a:t>
            </a:r>
          </a:p>
          <a:p>
            <a:endParaRPr lang="es-ES" altLang="es-ES" dirty="0"/>
          </a:p>
          <a:p>
            <a:endParaRPr lang="es-ES" altLang="es-ES" dirty="0"/>
          </a:p>
        </p:txBody>
      </p:sp>
    </p:spTree>
    <p:extLst>
      <p:ext uri="{BB962C8B-B14F-4D97-AF65-F5344CB8AC3E}">
        <p14:creationId xmlns:p14="http://schemas.microsoft.com/office/powerpoint/2010/main" val="2391019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620713"/>
            <a:ext cx="7113984" cy="5399087"/>
          </a:xfrm>
        </p:spPr>
        <p:txBody>
          <a:bodyPr/>
          <a:lstStyle/>
          <a:p>
            <a:pPr eaLnBrk="1" hangingPunct="1"/>
            <a:r>
              <a:rPr lang="es-ES" altLang="es-ES" dirty="0"/>
              <a:t>Le encantaba el paisaje y el clima tanto que decidió crear su propia finca de verano en la zona, que él llamó su "fuga pequeña a la montaña", al igual que sus hermanos y hermanas mayores habían construido casas opulentas de verano en lugares como Newport , Rhode island , y Hyde Park , Nueva York .</a:t>
            </a:r>
          </a:p>
          <a:p>
            <a:pPr eaLnBrk="1" hangingPunct="1"/>
            <a:r>
              <a:rPr lang="es-ES" altLang="es-ES" dirty="0"/>
              <a:t>Deseando lo mejor, Vanderbilt  emplea al arquitecto paisajista Frederick Law Olmsted en el diseño de la base, con los jardines de inmediato en el jardín a la francesa de estilo, más allá de los del paisaje del jardín de estilo inglés . </a:t>
            </a:r>
          </a:p>
          <a:p>
            <a:pPr eaLnBrk="1" hangingPunct="1"/>
            <a:endParaRPr lang="es-ES" altLang="es-ES" dirty="0"/>
          </a:p>
        </p:txBody>
      </p:sp>
    </p:spTree>
    <p:extLst>
      <p:ext uri="{BB962C8B-B14F-4D97-AF65-F5344CB8AC3E}">
        <p14:creationId xmlns:p14="http://schemas.microsoft.com/office/powerpoint/2010/main" val="823082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476250"/>
            <a:ext cx="7113984" cy="5400675"/>
          </a:xfrm>
        </p:spPr>
        <p:txBody>
          <a:bodyPr>
            <a:normAutofit fontScale="92500"/>
          </a:bodyPr>
          <a:lstStyle/>
          <a:p>
            <a:pPr eaLnBrk="1" hangingPunct="1"/>
            <a:r>
              <a:rPr lang="es-ES" altLang="es-ES" dirty="0"/>
              <a:t>Más allá de estos fueron los bosques naturales y tierras agrícolas con el propósito rústico de tres millas carretera de acceso (5 km) de paso. </a:t>
            </a:r>
          </a:p>
          <a:p>
            <a:pPr eaLnBrk="1" hangingPunct="1"/>
            <a:r>
              <a:rPr lang="es-ES" altLang="es-ES" dirty="0"/>
              <a:t>Gifford Pinchot y más tarde Carl Schenck fueron contratados para manejar los bosques, con Schenck se establece el programa de educación forestal por primera vez en los EE.UU., la Escuela Forestal Biltmore , en la finca en 1898. </a:t>
            </a:r>
          </a:p>
          <a:p>
            <a:pPr eaLnBrk="1" hangingPunct="1"/>
            <a:r>
              <a:rPr lang="es-ES" altLang="es-ES" dirty="0"/>
              <a:t>La intención de que la propiedad podría ser a sí mismo, Vanderbilt estableció científicos forestales programas, aves de corral granjas, ganado fincas, granjas porcinas y productos lácteos.</a:t>
            </a:r>
          </a:p>
          <a:p>
            <a:pPr eaLnBrk="1" hangingPunct="1"/>
            <a:endParaRPr lang="es-ES" altLang="es-ES" dirty="0"/>
          </a:p>
          <a:p>
            <a:pPr eaLnBrk="1" hangingPunct="1"/>
            <a:r>
              <a:rPr lang="es-ES" altLang="es-ES" dirty="0"/>
              <a:t> </a:t>
            </a:r>
          </a:p>
        </p:txBody>
      </p:sp>
    </p:spTree>
    <p:extLst>
      <p:ext uri="{BB962C8B-B14F-4D97-AF65-F5344CB8AC3E}">
        <p14:creationId xmlns:p14="http://schemas.microsoft.com/office/powerpoint/2010/main" val="3443409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836613"/>
            <a:ext cx="6969968" cy="5183187"/>
          </a:xfrm>
        </p:spPr>
        <p:txBody>
          <a:bodyPr>
            <a:normAutofit lnSpcReduction="10000"/>
          </a:bodyPr>
          <a:lstStyle/>
          <a:p>
            <a:pPr eaLnBrk="1" hangingPunct="1"/>
            <a:r>
              <a:rPr lang="es-ES" altLang="es-ES" dirty="0"/>
              <a:t>Los Vanderbilt invitaron a la familia y amigos de todo el país a la finca opulenta. </a:t>
            </a:r>
          </a:p>
          <a:p>
            <a:pPr eaLnBrk="1" hangingPunct="1"/>
            <a:r>
              <a:rPr lang="es-ES" altLang="es-ES" dirty="0"/>
              <a:t>Entre los invitados notables a la finca en los últimos años han incluido la autora Edith Wharton , el novelista Henry James , el magnate Bill Gates, Su Alteza Real el Príncipe de Gales , y los presidentes McKinley, T. Roosevelt , Wilson, Nixon , Carter , and Obama.</a:t>
            </a:r>
          </a:p>
          <a:p>
            <a:pPr eaLnBrk="1" hangingPunct="1"/>
            <a:r>
              <a:rPr lang="es-ES" altLang="es-ES" dirty="0"/>
              <a:t>Vanderbilt había prestado poca atención a la empresa familiar o de sus propias inversiones, y se cree que la construcción y mantenimiento de Biltmore agotado gran parte de su herencia.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973546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611188" y="764704"/>
            <a:ext cx="7417196" cy="5401146"/>
          </a:xfrm>
        </p:spPr>
        <p:txBody>
          <a:bodyPr/>
          <a:lstStyle/>
          <a:p>
            <a:pPr eaLnBrk="1" hangingPunct="1"/>
            <a:r>
              <a:rPr lang="es-ES" altLang="es-ES" dirty="0"/>
              <a:t>Después de Vanderbilt en 1914 murió de complicaciones de una emergencia apendicectomía , su viuda, Edith Stuyvesant Vanderbilt , completó la venta de 85.000 de los originales 507 km ² al gobierno federal.</a:t>
            </a:r>
          </a:p>
          <a:p>
            <a:pPr eaLnBrk="1" hangingPunct="1"/>
            <a:r>
              <a:rPr lang="es-ES" altLang="es-ES" dirty="0"/>
              <a:t>Esto fue para llevar a cabo el deseo de su marido que la tierras se mantuvieran inalteradas, y que la propiedad se convirtiera en el núcleo de la Selva nacional Pisgah . </a:t>
            </a:r>
          </a:p>
          <a:p>
            <a:pPr eaLnBrk="1" hangingPunct="1"/>
            <a:r>
              <a:rPr lang="es-ES" altLang="es-ES" dirty="0"/>
              <a:t>La finca abarca en la actualidad aproximadamente más de (32 km ²) y está dividido en dos por el amplio río francés.</a:t>
            </a:r>
          </a:p>
        </p:txBody>
      </p:sp>
    </p:spTree>
    <p:extLst>
      <p:ext uri="{BB962C8B-B14F-4D97-AF65-F5344CB8AC3E}">
        <p14:creationId xmlns:p14="http://schemas.microsoft.com/office/powerpoint/2010/main" val="1211738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476250"/>
            <a:ext cx="7041976" cy="5543550"/>
          </a:xfrm>
        </p:spPr>
        <p:txBody>
          <a:bodyPr>
            <a:normAutofit fontScale="92500"/>
          </a:bodyPr>
          <a:lstStyle/>
          <a:p>
            <a:pPr eaLnBrk="1" hangingPunct="1"/>
            <a:r>
              <a:rPr lang="es-ES" altLang="es-ES" dirty="0"/>
              <a:t>Es propiedad de la Compañía de Biltmore, la cual es controlada por el nieto de Vanderbilt, William AV Cecil, I , y dirigido por su hijo, William Cecil AV II , el bisnieto de George Washington Vanderbilt.</a:t>
            </a:r>
          </a:p>
          <a:p>
            <a:pPr eaLnBrk="1" hangingPunct="1"/>
            <a:r>
              <a:rPr lang="es-ES" altLang="es-ES" dirty="0"/>
              <a:t>En 1964, fue designado como Monumento Histórico Nacional . </a:t>
            </a:r>
          </a:p>
          <a:p>
            <a:pPr eaLnBrk="1" hangingPunct="1"/>
            <a:r>
              <a:rPr lang="es-ES" altLang="es-ES" dirty="0"/>
              <a:t>La granja de productos lácteos se dividieron en las granjas Biltmore , dirigidas por el hermano William Cecil, George Henry Vanderbilt Cecil . </a:t>
            </a:r>
          </a:p>
          <a:p>
            <a:pPr eaLnBrk="1" hangingPunct="1"/>
            <a:r>
              <a:rPr lang="es-ES" altLang="es-ES" dirty="0"/>
              <a:t>Convirtió la lechería en la ex Bodega Biltmore</a:t>
            </a:r>
          </a:p>
          <a:p>
            <a:pPr eaLnBrk="1" hangingPunct="1"/>
            <a:r>
              <a:rPr lang="es-ES" altLang="es-ES" dirty="0"/>
              <a:t> La finca sigue siendo una importante atracción turística en el Oeste de Carolina del Norte y cuenta con más de 900.000 visitantes cada año.. </a:t>
            </a:r>
          </a:p>
          <a:p>
            <a:pPr eaLnBrk="1" hangingPunct="1"/>
            <a:endParaRPr lang="es-ES" altLang="es-ES" dirty="0"/>
          </a:p>
        </p:txBody>
      </p:sp>
    </p:spTree>
    <p:extLst>
      <p:ext uri="{BB962C8B-B14F-4D97-AF65-F5344CB8AC3E}">
        <p14:creationId xmlns:p14="http://schemas.microsoft.com/office/powerpoint/2010/main" val="4135640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North Carolina.-Biltmore gardens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133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North Carolina.-Biltmore Gardens.-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94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North Carolina.-Biltmore State Ashe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319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North Carolina.-Biltmore_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853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North Carolina.-Biltmore Estate 108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683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North Carolina.-Biltmore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487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North Carolina.-Biltmore Gardens.-w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039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North Carolina.-Biltmore State.-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7299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North Carolina.-Biltmoreflowercarp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953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North Carolina.-bitlmoregardens_1000x6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337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North Carolina.-Asheville.-FryCherry-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567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a:xfrm>
            <a:off x="914400" y="274638"/>
            <a:ext cx="7772400" cy="1425575"/>
          </a:xfrm>
        </p:spPr>
        <p:txBody>
          <a:bodyPr/>
          <a:lstStyle/>
          <a:p>
            <a:pPr eaLnBrk="1" hangingPunct="1"/>
            <a:r>
              <a:rPr lang="es-ES" altLang="es-ES" sz="2800" dirty="0"/>
              <a:t>NORTH CAROLINA.</a:t>
            </a:r>
            <a:br>
              <a:rPr lang="es-ES" altLang="es-ES" dirty="0"/>
            </a:br>
            <a:r>
              <a:rPr lang="es-ES" altLang="es-ES" dirty="0"/>
              <a:t>-Daniel Stowe Botanical Garden</a:t>
            </a:r>
          </a:p>
        </p:txBody>
      </p:sp>
      <p:sp>
        <p:nvSpPr>
          <p:cNvPr id="46083" name="2 Marcador de contenido"/>
          <p:cNvSpPr>
            <a:spLocks noGrp="1"/>
          </p:cNvSpPr>
          <p:nvPr>
            <p:ph sz="quarter" idx="1"/>
          </p:nvPr>
        </p:nvSpPr>
        <p:spPr>
          <a:xfrm>
            <a:off x="914400" y="1916113"/>
            <a:ext cx="7113984" cy="4103687"/>
          </a:xfrm>
        </p:spPr>
        <p:txBody>
          <a:bodyPr>
            <a:normAutofit fontScale="92500"/>
          </a:bodyPr>
          <a:lstStyle/>
          <a:p>
            <a:pPr eaLnBrk="1" hangingPunct="1"/>
            <a:r>
              <a:rPr lang="es-ES" altLang="es-ES" b="1" dirty="0"/>
              <a:t>Daniel Stowe Botanical Garden</a:t>
            </a:r>
            <a:r>
              <a:rPr lang="es-ES" altLang="es-ES" dirty="0"/>
              <a:t> es un jardín botánico ubicado en 1,5 km </a:t>
            </a:r>
            <a:r>
              <a:rPr lang="es-ES" altLang="es-ES" baseline="30000" dirty="0"/>
              <a:t>2</a:t>
            </a:r>
            <a:r>
              <a:rPr lang="es-ES" altLang="es-ES" dirty="0"/>
              <a:t> de prados naturales, bosques y el lago de propiedad en Belmont, Carolina del Norte . </a:t>
            </a:r>
          </a:p>
          <a:p>
            <a:pPr eaLnBrk="1" hangingPunct="1"/>
            <a:r>
              <a:rPr lang="es-ES" altLang="es-ES" dirty="0"/>
              <a:t>Fundado por Daniel J. Stowe, un ejecutivo de la textil se retiró de Belmont, que incluye grandes jardines, áreas naturales circundantes, incluyendo un sendero arbolado, fuentes cristalinas, y un Conservatorio de orquídeas. </a:t>
            </a:r>
          </a:p>
          <a:p>
            <a:pPr eaLnBrk="1" hangingPunct="1"/>
            <a:r>
              <a:rPr lang="es-ES" altLang="es-ES" dirty="0"/>
              <a:t>El sitio atractivo jardín tiene una larga historia de uso por parte de sus habitantes.</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4038026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476250"/>
            <a:ext cx="7041976" cy="5543550"/>
          </a:xfrm>
        </p:spPr>
        <p:txBody>
          <a:bodyPr/>
          <a:lstStyle/>
          <a:p>
            <a:pPr eaLnBrk="1" hangingPunct="1"/>
            <a:r>
              <a:rPr lang="es-ES" altLang="es-ES" dirty="0"/>
              <a:t>El sitio atractivo jardín tiene una larga historia de uso por parte de sus habitantes.</a:t>
            </a:r>
          </a:p>
          <a:p>
            <a:pPr eaLnBrk="1" hangingPunct="1"/>
            <a:r>
              <a:rPr lang="es-ES" altLang="es-ES" dirty="0"/>
              <a:t>Originalmente, los nativos americanos de la Catawba y tribus Cherokee, pescaban, cazaban y criaron familias aquí. </a:t>
            </a:r>
          </a:p>
          <a:p>
            <a:pPr eaLnBrk="1" hangingPunct="1"/>
            <a:r>
              <a:rPr lang="es-ES" altLang="es-ES" dirty="0"/>
              <a:t>Más tarde, la zona fue el hogar de los primeros colonos europeos.</a:t>
            </a:r>
          </a:p>
          <a:p>
            <a:pPr eaLnBrk="1" hangingPunct="1"/>
            <a:r>
              <a:rPr lang="es-ES" altLang="es-ES" dirty="0"/>
              <a:t>En los últimos años, prados del jardín se han utilizado como pasto para los animales de granja, aunque la mayor parte del sitio está cubierto por bosques caducifolios y bosques de pinos maduros.</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4230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549275"/>
            <a:ext cx="6969968" cy="5470525"/>
          </a:xfrm>
        </p:spPr>
        <p:txBody>
          <a:bodyPr/>
          <a:lstStyle/>
          <a:p>
            <a:r>
              <a:rPr lang="es-ES" altLang="es-ES" dirty="0"/>
              <a:t>A pesar de una instalación relativamente nueva, Daniel Stowe Jardín Botánico tiene una relación histórica muy antigua.</a:t>
            </a:r>
          </a:p>
          <a:p>
            <a:r>
              <a:rPr lang="es-ES" altLang="es-ES" dirty="0"/>
              <a:t>El botánico francés André Michaux montó y se dirigió a través de la propiedad del jardín en 1795. </a:t>
            </a:r>
          </a:p>
          <a:p>
            <a:r>
              <a:rPr lang="es-ES" altLang="es-ES" dirty="0"/>
              <a:t>Michaux ha  encontrado nuevas plantas en el condado de Gaston , no lejos del jardín actual, incluyendo el Magnolia de hoja ancha.</a:t>
            </a:r>
          </a:p>
          <a:p>
            <a:r>
              <a:rPr lang="es-ES" altLang="es-ES" dirty="0"/>
              <a:t>Más de 200 años más tarde en estas mismas tierras de cultivo, el jardín fue sede de la inauguración de 0,45 km 2 ampliadas,  el 9 de octubre de 1999. </a:t>
            </a:r>
          </a:p>
          <a:p>
            <a:endParaRPr lang="es-ES" altLang="es-ES" dirty="0"/>
          </a:p>
          <a:p>
            <a:endParaRPr lang="es-ES" altLang="es-ES" dirty="0"/>
          </a:p>
        </p:txBody>
      </p:sp>
    </p:spTree>
    <p:extLst>
      <p:ext uri="{BB962C8B-B14F-4D97-AF65-F5344CB8AC3E}">
        <p14:creationId xmlns:p14="http://schemas.microsoft.com/office/powerpoint/2010/main" val="4950509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476250"/>
            <a:ext cx="6969968" cy="5543550"/>
          </a:xfrm>
        </p:spPr>
        <p:txBody>
          <a:bodyPr/>
          <a:lstStyle/>
          <a:p>
            <a:pPr eaLnBrk="1" hangingPunct="1"/>
            <a:r>
              <a:rPr lang="es-ES" altLang="es-ES" dirty="0"/>
              <a:t>La oportunidad de unirse como miembro fundador terminó con 5.297 miembros. </a:t>
            </a:r>
          </a:p>
          <a:p>
            <a:pPr eaLnBrk="1" hangingPunct="1"/>
            <a:r>
              <a:rPr lang="es-ES" altLang="es-ES" dirty="0"/>
              <a:t>Hoy en día, de pie centinela en la nueva área es la de Robert Lee Stowe visitantes Pavilion, de color amarillo pálido con estuco paredes de frente por 20  columnas toscanas blancas y rematado con un tejado de cobre.</a:t>
            </a:r>
          </a:p>
          <a:p>
            <a:pPr eaLnBrk="1" hangingPunct="1"/>
            <a:r>
              <a:rPr lang="es-ES" altLang="es-ES" dirty="0"/>
              <a:t>En el exterior, los huéspedes encuentran 40.000 m 2 de  frondosos jardines, con  12 fuentes cristalinas, además de unos 800 m. de senderos en el bosque.</a:t>
            </a:r>
          </a:p>
          <a:p>
            <a:pPr eaLnBrk="1" hangingPunct="1"/>
            <a:endParaRPr lang="es-ES" altLang="es-ES" dirty="0"/>
          </a:p>
        </p:txBody>
      </p:sp>
    </p:spTree>
    <p:extLst>
      <p:ext uri="{BB962C8B-B14F-4D97-AF65-F5344CB8AC3E}">
        <p14:creationId xmlns:p14="http://schemas.microsoft.com/office/powerpoint/2010/main" val="699603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914400" y="549275"/>
            <a:ext cx="7113984" cy="5470525"/>
          </a:xfrm>
        </p:spPr>
        <p:txBody>
          <a:bodyPr/>
          <a:lstStyle/>
          <a:p>
            <a:pPr eaLnBrk="1" hangingPunct="1"/>
            <a:r>
              <a:rPr lang="es-ES" altLang="es-ES" dirty="0"/>
              <a:t>El Conservatorio de orquídeas de la región es sólo conservatorio público dedicado a la exhibición de plantas tropicales.</a:t>
            </a:r>
          </a:p>
          <a:p>
            <a:pPr eaLnBrk="1" hangingPunct="1"/>
            <a:r>
              <a:rPr lang="es-ES" altLang="es-ES" dirty="0"/>
              <a:t> Inaugurado en enero de 2008, cuenta con una amplia gama de plantas que permiten a los huéspedes aprenden acerca de los ecosistemas tropicales de todo el mundo.</a:t>
            </a:r>
          </a:p>
          <a:p>
            <a:pPr eaLnBrk="1" hangingPunct="1"/>
            <a:r>
              <a:rPr lang="es-ES" altLang="es-ES" dirty="0"/>
              <a:t>Durante todo el año en la pantalla se incluyen una selección de las orquídeas.</a:t>
            </a:r>
          </a:p>
          <a:p>
            <a:pPr eaLnBrk="1" hangingPunct="1"/>
            <a:r>
              <a:rPr lang="es-ES" altLang="es-ES" dirty="0"/>
              <a:t>Cada invierno, el jardín presenta sus espectaculares orquídeas, y en el otoño, las mariposas convertido en un atractivo añadido importante en la pantalla. </a:t>
            </a:r>
          </a:p>
          <a:p>
            <a:pPr eaLnBrk="1" hangingPunct="1"/>
            <a:endParaRPr lang="es-ES" altLang="es-ES" dirty="0"/>
          </a:p>
        </p:txBody>
      </p:sp>
    </p:spTree>
    <p:extLst>
      <p:ext uri="{BB962C8B-B14F-4D97-AF65-F5344CB8AC3E}">
        <p14:creationId xmlns:p14="http://schemas.microsoft.com/office/powerpoint/2010/main" val="1583337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333375"/>
            <a:ext cx="7041976" cy="5832475"/>
          </a:xfrm>
        </p:spPr>
        <p:txBody>
          <a:bodyPr/>
          <a:lstStyle/>
          <a:p>
            <a:pPr eaLnBrk="1" hangingPunct="1"/>
            <a:r>
              <a:rPr lang="es-ES" altLang="es-ES" dirty="0"/>
              <a:t>El conservatorio de orquídeas hace que el jardín de un verdadero centro de todo el año, para servir no sólo al público en general, pero los escolares de la región. </a:t>
            </a:r>
          </a:p>
          <a:p>
            <a:pPr eaLnBrk="1" hangingPunct="1"/>
            <a:r>
              <a:rPr lang="es-ES" altLang="es-ES" dirty="0"/>
              <a:t>Temas educativos varían según la temporada y por el grupo de edad, pero la mayoría se centran en cualquiera de la horticultura y la jardinería o algún aspecto de la ciencia o la conservación de la vida.</a:t>
            </a:r>
          </a:p>
          <a:p>
            <a:pPr eaLnBrk="1" hangingPunct="1"/>
            <a:r>
              <a:rPr lang="es-ES" altLang="es-ES" dirty="0"/>
              <a:t> La serie de programas escolares basados ​​en el currículo, diseñado específicamente para jardín de infantes hasta nivel de quinto grado para cumplir con las metas establecidas por el Curso de Carolina del Norte de estudio estándar. </a:t>
            </a:r>
          </a:p>
          <a:p>
            <a:pPr eaLnBrk="1" hangingPunct="1"/>
            <a:endParaRPr lang="es-ES" altLang="es-ES" dirty="0"/>
          </a:p>
        </p:txBody>
      </p:sp>
    </p:spTree>
    <p:extLst>
      <p:ext uri="{BB962C8B-B14F-4D97-AF65-F5344CB8AC3E}">
        <p14:creationId xmlns:p14="http://schemas.microsoft.com/office/powerpoint/2010/main" val="14392031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Daniel Stow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2213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Daniel Stowe Garden.-Belmont.-North Carol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3503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Daniel Stowe Garden.-Belmont.-North Carol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3744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North Carolina.-Daniel Stowe Botanic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83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609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Daniel Stiwe.-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5515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North Carolina.-Daniel Stowe Botanical.-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3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Daniel Stowe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0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Daniel Stowe.-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7307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North Carolina.-Daniel Stowe 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7665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Daniel Stowe Botanical Garden.-North Carol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2601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North Carolina.-Daniel Stowe Orchi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2060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Daniel_Stowe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4049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Daniel Stow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5852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Daniel Stowe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70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Daniel Stowe Garden.-Belmont.-North Carol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6605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Daniel Stowe.-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9521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Daniel Stowe Botanical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9968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Daniel Stowe Botanical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2278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Daniel Stowe Garden.-Belmont.-North Carol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2579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Daniel_Stowe_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2755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Daniel_Stowe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8734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NORTH CAROLINA.-</a:t>
            </a:r>
            <a:br>
              <a:rPr lang="es-ES" dirty="0"/>
            </a:br>
            <a:r>
              <a:rPr lang="es-ES" dirty="0"/>
              <a:t>Elizabethian Gardens</a:t>
            </a:r>
          </a:p>
        </p:txBody>
      </p:sp>
      <p:sp>
        <p:nvSpPr>
          <p:cNvPr id="73731" name="2 Marcador de contenido"/>
          <p:cNvSpPr>
            <a:spLocks noGrp="1"/>
          </p:cNvSpPr>
          <p:nvPr>
            <p:ph sz="quarter" idx="1"/>
          </p:nvPr>
        </p:nvSpPr>
        <p:spPr>
          <a:xfrm>
            <a:off x="914400" y="2133600"/>
            <a:ext cx="6969968" cy="3886200"/>
          </a:xfrm>
        </p:spPr>
        <p:txBody>
          <a:bodyPr>
            <a:normAutofit lnSpcReduction="10000"/>
          </a:bodyPr>
          <a:lstStyle/>
          <a:p>
            <a:pPr eaLnBrk="1" hangingPunct="1"/>
            <a:r>
              <a:rPr lang="es-ES" altLang="es-ES" dirty="0"/>
              <a:t>Los jardines isabelinos es una organización privada, sin fines de lucro jardín público gestionado por el Club de Jardinería de Carolina del Norte. </a:t>
            </a:r>
          </a:p>
          <a:p>
            <a:pPr eaLnBrk="1" hangingPunct="1"/>
            <a:r>
              <a:rPr lang="es-ES" altLang="es-ES" dirty="0"/>
              <a:t>Los jardines constan de 10,5 hectáreas de bosque de robles intercaladas con pino taeda, magnolia del sur, y el acebo americano. </a:t>
            </a:r>
          </a:p>
          <a:p>
            <a:pPr eaLnBrk="1" hangingPunct="1"/>
            <a:r>
              <a:rPr lang="es-ES" altLang="es-ES" dirty="0"/>
              <a:t>El sotobosque está formado por nativos y exóticos arbustos, enredaderas, plantas perennes y anuales. </a:t>
            </a:r>
          </a:p>
        </p:txBody>
      </p:sp>
    </p:spTree>
    <p:extLst>
      <p:ext uri="{BB962C8B-B14F-4D97-AF65-F5344CB8AC3E}">
        <p14:creationId xmlns:p14="http://schemas.microsoft.com/office/powerpoint/2010/main" val="26446554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p:txBody>
          <a:bodyPr/>
          <a:lstStyle/>
          <a:p>
            <a:r>
              <a:rPr lang="es-ES" altLang="es-ES" dirty="0"/>
              <a:t>Hay senderos bien marcados a través de meandros de los jardines, la mayoría de las cuales están adaptadas para minusválidos</a:t>
            </a:r>
          </a:p>
        </p:txBody>
      </p:sp>
    </p:spTree>
    <p:extLst>
      <p:ext uri="{BB962C8B-B14F-4D97-AF65-F5344CB8AC3E}">
        <p14:creationId xmlns:p14="http://schemas.microsoft.com/office/powerpoint/2010/main" val="21724805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Elizabethan Gardens.-North Caroli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9631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North Carolina.-Elizabethan_Gardens_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2779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Elizabethan Gardens.-North Carolina.-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6415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Elizabethan Gardens.-North Carol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2792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Elizabethan Gardens.-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3251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North Carolina.-elizabethan_sunken_garden1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038"/>
            <a:ext cx="9144000" cy="6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229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Elizabethan Gardens.-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6577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North Carolina.-Elizabethan Gardens.-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9874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North Carolina.-Elizabethan_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4936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North Carolina.-Elizabethan_Gardens_-_sunken_garden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9648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Elizabethan Gardens.-North Carol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0831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Elizabethan Gardens.-m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393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North Carolina.-Elizabethan_Gardens_-_sunken_garden_03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4463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North Carolina.-Elizabethan_Gardens_-_sunken_garden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6528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North Carolina.--Elizabethan_Gardens_-_sunken_garden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5565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Elizabethan Gardens.-m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0877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Elizabethan Gardens.-m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4850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Elizabethan Gardens.-m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4784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Elizabethan Gardens.-North Caroli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6294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Elizabethan Gardens.-North Carolin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2481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Elizabethan Gardens in Roano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4264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NORTH CAROLINA.-</a:t>
            </a:r>
            <a:br>
              <a:rPr lang="es-ES" dirty="0"/>
            </a:br>
            <a:r>
              <a:rPr lang="es-ES" dirty="0"/>
              <a:t>Tryon Palace Gardens</a:t>
            </a:r>
          </a:p>
        </p:txBody>
      </p:sp>
      <p:sp>
        <p:nvSpPr>
          <p:cNvPr id="97283" name="2 Marcador de contenido"/>
          <p:cNvSpPr>
            <a:spLocks noGrp="1"/>
          </p:cNvSpPr>
          <p:nvPr>
            <p:ph sz="quarter" idx="1"/>
          </p:nvPr>
        </p:nvSpPr>
        <p:spPr/>
        <p:txBody>
          <a:bodyPr/>
          <a:lstStyle/>
          <a:p>
            <a:pPr eaLnBrk="1" hangingPunct="1"/>
            <a:r>
              <a:rPr lang="es-ES" altLang="es-ES" b="1" dirty="0"/>
              <a:t>Palacio de Tryon</a:t>
            </a:r>
            <a:r>
              <a:rPr lang="es-ES" altLang="es-ES" dirty="0"/>
              <a:t> es una reconstrucción moderna de la historia colonial real de los gobernadores de palacio de la Provincia de Carolina del Norte . </a:t>
            </a:r>
            <a:endParaRPr lang="es-ES" altLang="es-ES" baseline="30000" dirty="0"/>
          </a:p>
          <a:p>
            <a:pPr eaLnBrk="1" hangingPunct="1"/>
            <a:r>
              <a:rPr lang="es-ES" altLang="es-ES" dirty="0"/>
              <a:t> Fue construido en la década de 1950 en todo el sitio original de la mansión ubicada en la ciudad de New Bern, Carolina del Norte . </a:t>
            </a:r>
          </a:p>
          <a:p>
            <a:pPr eaLnBrk="1" hangingPunct="1"/>
            <a:r>
              <a:rPr lang="es-ES" altLang="es-ES" dirty="0"/>
              <a:t>Hoy en día es un sitio histórico del estado. </a:t>
            </a:r>
          </a:p>
          <a:p>
            <a:pPr eaLnBrk="1" hangingPunct="1"/>
            <a:r>
              <a:rPr lang="es-ES" altLang="es-ES" dirty="0"/>
              <a:t>Los jardines del palacio son también bien conocidos.</a:t>
            </a:r>
          </a:p>
          <a:p>
            <a:pPr eaLnBrk="1" hangingPunct="1"/>
            <a:r>
              <a:rPr lang="es-ES" altLang="es-ES" dirty="0"/>
              <a:t>Nuestros 65.000 m </a:t>
            </a:r>
            <a:r>
              <a:rPr lang="es-ES" altLang="es-ES" baseline="30000" dirty="0"/>
              <a:t>2</a:t>
            </a:r>
            <a:r>
              <a:rPr lang="es-ES" altLang="es-ES" dirty="0"/>
              <a:t> de jardines ofrecen tres siglos de historia de jardinería.</a:t>
            </a:r>
          </a:p>
        </p:txBody>
      </p:sp>
    </p:spTree>
    <p:extLst>
      <p:ext uri="{BB962C8B-B14F-4D97-AF65-F5344CB8AC3E}">
        <p14:creationId xmlns:p14="http://schemas.microsoft.com/office/powerpoint/2010/main" val="33653180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549275"/>
            <a:ext cx="7041976" cy="5470525"/>
          </a:xfrm>
        </p:spPr>
        <p:txBody>
          <a:bodyPr/>
          <a:lstStyle/>
          <a:p>
            <a:r>
              <a:rPr lang="es-ES" altLang="es-ES" dirty="0"/>
              <a:t>Nuestros 65.000 m 2 de jardines ofrecen tres siglos de historia de jardinería.</a:t>
            </a:r>
          </a:p>
          <a:p>
            <a:r>
              <a:rPr lang="es-ES" altLang="es-ES" dirty="0"/>
              <a:t>Desde el Jardín de Vida Silvestre del siglo XVIII con sus plantas nativas que saludó a los primeros colonos europeos en esta área, a través de la muestra exuberante favorecida por los victorianos, hasta las  interpretaciones renacimiento colonial de épocas anteriores, los jardines ofrecen una variedad casi sin fin. </a:t>
            </a:r>
          </a:p>
          <a:p>
            <a:r>
              <a:rPr lang="es-ES" altLang="es-ES" dirty="0"/>
              <a:t>Los jardines de Palacio de Tryon son cuidadosamente mantenidos durante todo el año, por lo que independientemente de cuando se visiten, la belleza abunda. </a:t>
            </a:r>
          </a:p>
        </p:txBody>
      </p:sp>
    </p:spTree>
    <p:extLst>
      <p:ext uri="{BB962C8B-B14F-4D97-AF65-F5344CB8AC3E}">
        <p14:creationId xmlns:p14="http://schemas.microsoft.com/office/powerpoint/2010/main" val="15640963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692150"/>
            <a:ext cx="6969968" cy="5327650"/>
          </a:xfrm>
        </p:spPr>
        <p:txBody>
          <a:bodyPr/>
          <a:lstStyle/>
          <a:p>
            <a:r>
              <a:rPr lang="es-ES" altLang="es-ES" dirty="0"/>
              <a:t>¿Cuáles fueron los jardines del Palacio de verdad? </a:t>
            </a:r>
          </a:p>
          <a:p>
            <a:r>
              <a:rPr lang="es-ES" altLang="es-ES" dirty="0"/>
              <a:t>Sólo podemos hacer conjeturas inteligentes sobre qué tipo de jardín que podría haber sido el que rodeaba el Palacio del siglo XVIII. El gobernador Tryon parece haber tenido poco interés en la horticultura. </a:t>
            </a:r>
          </a:p>
          <a:p>
            <a:r>
              <a:rPr lang="es-ES" altLang="es-ES" dirty="0"/>
              <a:t>Dos mapas de New Bern elaborado en 1769, cuando el Palacio estaba en construcción, revelan dos planes diferentes jardines. </a:t>
            </a:r>
          </a:p>
          <a:p>
            <a:r>
              <a:rPr lang="es-ES" altLang="es-ES" dirty="0"/>
              <a:t>Más de dos siglos después, en 1991, los investigadores  de Palacio descubrieron otro plan.</a:t>
            </a:r>
          </a:p>
          <a:p>
            <a:endParaRPr lang="es-ES" altLang="es-ES" dirty="0"/>
          </a:p>
        </p:txBody>
      </p:sp>
    </p:spTree>
    <p:extLst>
      <p:ext uri="{BB962C8B-B14F-4D97-AF65-F5344CB8AC3E}">
        <p14:creationId xmlns:p14="http://schemas.microsoft.com/office/powerpoint/2010/main" val="8229694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476250"/>
            <a:ext cx="6897960" cy="5543550"/>
          </a:xfrm>
        </p:spPr>
        <p:txBody>
          <a:bodyPr/>
          <a:lstStyle/>
          <a:p>
            <a:r>
              <a:rPr lang="es-ES" altLang="es-ES" dirty="0"/>
              <a:t>En las colecciones de la Academia Nacional de la Historia de Venezuela se encontraron con un plan de jardín, que venía de arquitecto Palacio, John Hawks.</a:t>
            </a:r>
          </a:p>
          <a:p>
            <a:r>
              <a:rPr lang="es-ES" altLang="es-ES" dirty="0"/>
              <a:t>Hawks le dio a Venezuela el plan de viajero Francisco de Miranda, que admiraba enormemente el Palacio durante su visita a New Bern en 1783. </a:t>
            </a:r>
          </a:p>
          <a:p>
            <a:r>
              <a:rPr lang="es-ES" altLang="es-ES" dirty="0"/>
              <a:t>El plan de Miranda sugiere una fuerte influencia francesa en lugar de la más-a-ser-se espera jardín de estilo inglés. </a:t>
            </a:r>
          </a:p>
          <a:p>
            <a:r>
              <a:rPr lang="es-ES" altLang="es-ES" dirty="0"/>
              <a:t>Lo más probable es Claude Sauthier elaboró ​​el plan dado a Miranda. </a:t>
            </a:r>
          </a:p>
          <a:p>
            <a:endParaRPr lang="es-ES" altLang="es-ES" dirty="0"/>
          </a:p>
        </p:txBody>
      </p:sp>
    </p:spTree>
    <p:extLst>
      <p:ext uri="{BB962C8B-B14F-4D97-AF65-F5344CB8AC3E}">
        <p14:creationId xmlns:p14="http://schemas.microsoft.com/office/powerpoint/2010/main" val="8306351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476250"/>
            <a:ext cx="6897960" cy="5543550"/>
          </a:xfrm>
        </p:spPr>
        <p:txBody>
          <a:bodyPr/>
          <a:lstStyle/>
          <a:p>
            <a:r>
              <a:rPr lang="es-ES" altLang="es-ES" dirty="0"/>
              <a:t>Sauthier nació en Francia en 1736, y se formó como dibujante. </a:t>
            </a:r>
          </a:p>
          <a:p>
            <a:r>
              <a:rPr lang="es-ES" altLang="es-ES" dirty="0"/>
              <a:t>En 1763 escribió una Treatis en la arquitectura pública y jardines que refleja una fuerte influencia de los jardineros franceses  del siglo XVIII , uno de los cuales se formo con el diseñador de Versalles. </a:t>
            </a:r>
          </a:p>
          <a:p>
            <a:r>
              <a:rPr lang="es-ES" altLang="es-ES" dirty="0"/>
              <a:t>Sauthier llegaron a América antes de la Revolución para trabajar como cartógrafo. </a:t>
            </a:r>
          </a:p>
          <a:p>
            <a:r>
              <a:rPr lang="es-ES" altLang="es-ES" dirty="0"/>
              <a:t>En 1768, el gobernador Tryon lo empleó para dibujar una serie de mapas de la ciudad de Carolina del Norte entre ellos uno de New Bern. </a:t>
            </a:r>
          </a:p>
          <a:p>
            <a:endParaRPr lang="es-ES" altLang="es-ES" dirty="0"/>
          </a:p>
        </p:txBody>
      </p:sp>
    </p:spTree>
    <p:extLst>
      <p:ext uri="{BB962C8B-B14F-4D97-AF65-F5344CB8AC3E}">
        <p14:creationId xmlns:p14="http://schemas.microsoft.com/office/powerpoint/2010/main" val="14109977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539751" y="404813"/>
            <a:ext cx="7560642" cy="6264275"/>
          </a:xfrm>
        </p:spPr>
        <p:txBody>
          <a:bodyPr/>
          <a:lstStyle/>
          <a:p>
            <a:r>
              <a:rPr lang="es-ES" altLang="es-ES" dirty="0"/>
              <a:t>Similitudes de estilo entre los mapas de la ciudad y el plan de jardín descubierto en Venezuela sugieren que Sauthier los creó  todos.</a:t>
            </a:r>
          </a:p>
          <a:p>
            <a:r>
              <a:rPr lang="es-ES" altLang="es-ES" dirty="0"/>
              <a:t>Ninguno de los planes de jardín histórico ha llevado a cabo en el Palacio.</a:t>
            </a:r>
          </a:p>
          <a:p>
            <a:r>
              <a:rPr lang="es-ES" altLang="es-ES" dirty="0"/>
              <a:t> Los jardines actuales fueron diseñados por Williams Morley en el momento de la restauración del Palacio.</a:t>
            </a:r>
          </a:p>
          <a:p>
            <a:r>
              <a:rPr lang="es-ES" altLang="es-ES" dirty="0"/>
              <a:t>Antes de emprender el proyecto de Palacio, Williams había trabajado en las facultades de la Universidad de Harvard y el Norte de Universidades del Estado de Carolina y colaboró ​​en la restauración de los jardines de Mount Vernon y el Salón de Stratford. </a:t>
            </a:r>
          </a:p>
        </p:txBody>
      </p:sp>
    </p:spTree>
    <p:extLst>
      <p:ext uri="{BB962C8B-B14F-4D97-AF65-F5344CB8AC3E}">
        <p14:creationId xmlns:p14="http://schemas.microsoft.com/office/powerpoint/2010/main" val="21103634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476250"/>
            <a:ext cx="7041976" cy="5543550"/>
          </a:xfrm>
        </p:spPr>
        <p:txBody>
          <a:bodyPr/>
          <a:lstStyle/>
          <a:p>
            <a:r>
              <a:rPr lang="es-ES" altLang="es-ES" dirty="0"/>
              <a:t>Sus diseños son en el estilo colonial que se utilizó ampliamente en la mitad del siglo XX .</a:t>
            </a:r>
          </a:p>
          <a:p>
            <a:r>
              <a:rPr lang="es-ES" altLang="es-ES" dirty="0"/>
              <a:t>Con la apertura del Centro de Historia de Carolina del Norte en 2010, los jardines ahora incluyen un jardín lleno de una diversidad de plantas que son nativas de los bordes del río de la costa de Carolina del Norte. </a:t>
            </a:r>
          </a:p>
          <a:p>
            <a:r>
              <a:rPr lang="es-ES" altLang="es-ES" dirty="0"/>
              <a:t>Estas plantas sobreviven al suelo inundado y el suelo seco, y proporcionar alimento y refugio para una gran variedad de vida silvestre.</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01996406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Tryon Palace.-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540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Tryon Palace.-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0072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Tryon Palac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675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Tryon Palace.-North Carolin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5573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North Carolina.-Tryon Palace Gardens.-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300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Tryon Palac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4229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Tryon Palace.-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921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Tryon Palace.-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9547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Tryon Palace.-9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271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Tryon Palace Gardens.-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678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North Carolina.-tryon_palace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5121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Tryon Palac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4406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Tryon Palace.-North Carolina.-1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3129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Tryon Palace.-North Carol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7724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North Carolina.-Tryon Palace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0286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North Carolina.-Tryon Palace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8100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Tryon Palac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5100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Tryon Palace.-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8667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North Carolina.-Tryon Palace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8525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Tryon Palace.-North Carol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1501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Tryon Palac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8065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Tryon Palace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5454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North Carolina.-Tryon Palace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9280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Tryon Palac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603250"/>
            <a:ext cx="9324975" cy="746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2591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Tryon Palace.-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9305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Tryon Palace.-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8127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Tryon Palac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3453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Tryon Palace.-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6695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Tryon Palace.-North Carol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1407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TrYon Palace.-North Caroli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4065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Tryon Palace Gardens.-North Caroli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3037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Tryon Palac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528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2188</Words>
  <Application>Microsoft Office PowerPoint</Application>
  <PresentationFormat>Presentación en pantalla (4:3)</PresentationFormat>
  <Paragraphs>180</Paragraphs>
  <Slides>128</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Calibri</vt:lpstr>
      <vt:lpstr>Century Schoolbook</vt:lpstr>
      <vt:lpstr>Wingdings</vt:lpstr>
      <vt:lpstr>Wingdings 2</vt:lpstr>
      <vt:lpstr>Default Theme</vt:lpstr>
      <vt:lpstr>ESTADOS UNIDOS.-LA VUELTA AL MUNDO EN 885 JARDINES.-Airlie Gardens.-Biltmore Estate.-Daniel Stowe Botanical Garden.-Elizabethian Gardens.-Tryon Palace Gardens.-</vt:lpstr>
      <vt:lpstr>NORTH CAROLINA.-Airlie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NORTH CAROLINA.-Biltmore Estate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NORTH CAROLINA. -Daniel Stowe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NORTH CAROLINA.- Elizabethian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NORTH CAROLINA.- Tryon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2018-03-05T15:46:15Z</dcterms:modified>
</cp:coreProperties>
</file>