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360" r:id="rId17"/>
    <p:sldId id="271"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61"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62"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 id="352" r:id="rId100"/>
    <p:sldId id="353" r:id="rId101"/>
    <p:sldId id="354" r:id="rId102"/>
    <p:sldId id="355" r:id="rId103"/>
    <p:sldId id="356" r:id="rId104"/>
    <p:sldId id="357" r:id="rId105"/>
    <p:sldId id="358" r:id="rId106"/>
    <p:sldId id="359" r:id="rId10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9CE101-E6AC-429B-B020-65DEC16C575E}"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E047B9-9FB1-4B43-9979-62FF9A0B151A}" type="slidenum">
              <a:rPr lang="es-ES" smtClean="0"/>
              <a:t>‹Nº›</a:t>
            </a:fld>
            <a:endParaRPr lang="es-ES" dirty="0"/>
          </a:p>
        </p:txBody>
      </p:sp>
    </p:spTree>
    <p:extLst>
      <p:ext uri="{BB962C8B-B14F-4D97-AF65-F5344CB8AC3E}">
        <p14:creationId xmlns:p14="http://schemas.microsoft.com/office/powerpoint/2010/main" val="15165894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Batram´s Garden</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2720076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Batram´s Garden.-House</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1884575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Batram´s Garden</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1676749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Batram´s Garden</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24509774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Batram´s Garden</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40727596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Batram´s Garden</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4955335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Batram´s Garden</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29739904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Phipps Conservatory Botanical</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489596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Phipps Conservatory Botanical.-Pennsylvania</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4039109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Phipps Conservatory Botanical.-Pennsylvania</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2204120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Phipps Conservatory Botanical.-Pennsylvania</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34694563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Phipps Conservatory Botanical</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20660706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Phipps Conservatory Botanical.-Pennsylvania</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40811884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Phipps Conservatory Botanical</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33647165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Phipps Conservatory Botanical.-Pennsylvania</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36046434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Phipps Conservatory Botanical.-Pennsylvania.-Christmas</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15963584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Phipps Conservatory Botanical.-Pennsylvania</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21593350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Phipps Conservatory Botanical.-Pennsylvania</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18824695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Phipps Conservatory Botanical.-Pennsylvania</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1470548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Phipps Conservatory Botanical.-Pennsylvania</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15320244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Phipps Conservatory Botanical.-Pennsylvania</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26386723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Phipps Conservatory Botanical.-Pennsylvania</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3311306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Phipps Conservatory Botanical.-Pennsylvania</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39829293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Phipps Conservatory Botanical.-Pennsylvania</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35359564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Phipps Conservatory Botanical.-Pennsylvania.-Autumn</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11240057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Phipps Conservatory Botanical.-Pennsylvania</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38133195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Phipps Conservatory Botanical.-Pennsylvania</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3035447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Phipps Conservatory Botanical.-Pennsylvania</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39276400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Phipps Conservatory Botanical.-Pennsylvania</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42296858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Phipps Conservatory Botanical.-Pennsylvania</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12619272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Phipps Conservatory Botanical.-Pennsylvania</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24294986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Phipps Conservatory Botanical.-Pennsylvania</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20938460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Phipps Conservatory Botanical.-Pennsylvania</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39081765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Phipps Conservatory Botanical.-Pennsylvania</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36652395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Phipps Conservatory Botanical.-Pennsylvania</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33897975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Tyler Arboretum</a:t>
            </a:r>
          </a:p>
          <a:p>
            <a:r>
              <a:rPr lang="es-ES" dirty="0"/>
              <a:t>Secoya gigante ( Sequoiadendron giganteum </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21474548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Tyler Arboretum</a:t>
            </a:r>
          </a:p>
          <a:p>
            <a:r>
              <a:rPr lang="es-ES" dirty="0"/>
              <a:t>Rhododendron Wister Colección </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20426909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Tyler Arboretum</a:t>
            </a:r>
          </a:p>
          <a:p>
            <a:r>
              <a:rPr lang="es-ES" dirty="0"/>
              <a:t>Centro de visitantes</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28015906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Tyler Arboretum</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12540669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Tyler Arboretum.-</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13400048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Tyler Arboretum</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20938764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Tyler Arboretum</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16700770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Tyler Arboretum</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19816870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Morris Arboretum.</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32702647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Morris Arboretum.</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40087671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Morris Arboretum.</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30455031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Morris Arboretum.</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12574372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Morris Arboretum.</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1034065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Morris Arboretum.</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230670774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Morris Arboretum.</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26775086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Morris Arboretum.</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28992520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Morris Arboretum.</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44823307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Morris Arboretum.</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622542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Morris Arboretum.</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5868751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Morris Arboretum.</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203501320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Morris Arboretum.</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23971170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Morris Arboretum.</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212481092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Morris Arboretum.</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1237734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Morris Arboretum.</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251372555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Morris_Arboretum.-Hacer</a:t>
            </a:r>
            <a:r>
              <a:rPr lang="es-ES" baseline="0" dirty="0"/>
              <a:t> </a:t>
            </a:r>
            <a:r>
              <a:rPr lang="es-ES" dirty="0"/>
              <a:t>buergerianum</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95118077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Morris_Arboretum.-Aesculus</a:t>
            </a:r>
            <a:r>
              <a:rPr lang="es-ES" baseline="0" dirty="0"/>
              <a:t> </a:t>
            </a:r>
            <a:r>
              <a:rPr lang="es-ES" dirty="0"/>
              <a:t>parviflora</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13889113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Morris_Arboretum.-Cornus</a:t>
            </a:r>
            <a:r>
              <a:rPr lang="es-ES" baseline="0" dirty="0"/>
              <a:t> kousa</a:t>
            </a:r>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18699136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Morris_Arboretum.-Cornus</a:t>
            </a:r>
            <a:r>
              <a:rPr lang="es-ES" baseline="0" dirty="0"/>
              <a:t> kousa</a:t>
            </a:r>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401150121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Morris_Arboretum_.-Styrax_japonica</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291329155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Awbury Arboretum</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194593337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Awbury Arboretum</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39464169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Awbury Arboretum</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138733684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Awbury Arboretum</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61128350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Awbury Arboretum</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340572167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Awbury Arboretum</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61660649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Awbury Arboretum</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349521948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Awbury Arboretum</a:t>
            </a:r>
          </a:p>
          <a:p>
            <a:endParaRPr lang="es-ES" dirty="0"/>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189629592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Awbury Arboretum</a:t>
            </a:r>
          </a:p>
        </p:txBody>
      </p:sp>
      <p:sp>
        <p:nvSpPr>
          <p:cNvPr id="4" name="3 Marcador de número de diapositiva"/>
          <p:cNvSpPr>
            <a:spLocks noGrp="1"/>
          </p:cNvSpPr>
          <p:nvPr>
            <p:ph type="sldNum" sz="quarter" idx="10"/>
          </p:nvPr>
        </p:nvSpPr>
        <p:spPr/>
        <p:txBody>
          <a:bodyPr/>
          <a:lstStyle/>
          <a:p>
            <a:fld id="{2FA4436B-7AF9-4A07-9554-905C8DC86CF7}"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3389474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upload.wikimedia.org/wikipedia/commons/1/1b/Bartram_House_May_2002c.jpg"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hyperlink" Target="http://www.google.es/url?sa=i&amp;rct=j&amp;q=bATRAM%C2%B4S+gARDEN&amp;source=images&amp;cd=&amp;cad=rja&amp;docid=CqlQuaPYQoG6SM&amp;tbnid=ccD1RsNKTYELTM:&amp;ved=0CAUQjRw&amp;url=http://tripwow.tripadvisor.com/slideshow-photo/bartram-s-garden-philadelphia-united-states.html?sid%3D15159022%26fid%3Dupload_12978702266-tpfil02aw-11316&amp;ei=UblVUfnkA6qa0QXw34CoCA&amp;bvm=bv.44442042,d.d2k&amp;psig=AFQjCNH4ikpLXqcFsGZvfHXKvCeA4tEYJQ&amp;ust=1364658884140625"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hyperlink" Target="http://www.google.es/url?sa=i&amp;rct=j&amp;q=bATRAM%C2%B4S+gARDEN&amp;source=images&amp;cd=&amp;cad=rja&amp;docid=GquhDCKlF9SP1M&amp;tbnid=TgD-0JI3eM1bKM:&amp;ved=0CAUQjRw&amp;url=http://thebackquarteracre.blogspot.com/2012/09/bartrams-garden-redux.html&amp;ei=orlVUeDxEYPB0QWfyoGQAQ&amp;bvm=bv.44442042,d.d2k&amp;psig=AFQjCNH4ikpLXqcFsGZvfHXKvCeA4tEYJQ&amp;ust=1364658884140625"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hyperlink" Target="http://www.google.es/url?sa=i&amp;rct=j&amp;q=bATRAM%C2%B4S+gARDEN&amp;source=images&amp;cd=&amp;cad=rja&amp;docid=55JBxlc56icaSM&amp;tbnid=qEHRtdUxX3jyvM:&amp;ved=0CAUQjRw&amp;url=http://phytophactor.fieldofscience.com/2012/05/bartrums-garden-botanical-mecca.html&amp;ei=2LlVUYLbEsrJ0QW1_oCQCA&amp;bvm=bv.44442042,d.d2k&amp;psig=AFQjCNH4ikpLXqcFsGZvfHXKvCeA4tEYJQ&amp;ust=1364658884140625"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hyperlink" Target="http://www.google.es/url?sa=i&amp;rct=j&amp;q=bATRAM%C2%B4S+gARDEN&amp;source=images&amp;cd=&amp;cad=rja&amp;docid=MYBs0P71sHUS0M&amp;tbnid=B-Vgj-sgyCVFbM:&amp;ved=0CAUQjRw&amp;url=http://theradioblog.marthastewart.com/2011/05/cutting-the-ribbon-at-bartrams-garden-the-oldest-surviving-botanic-garden-in-the-u-s.html&amp;ei=YbpVUZ-LE8mn0QXM2oD4Cg&amp;bvm=bv.44442042,d.d2k&amp;psig=AFQjCNH4ikpLXqcFsGZvfHXKvCeA4tEYJQ&amp;ust=1364658884140625"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hyperlink" Target="http://www.google.es/url?sa=i&amp;rct=j&amp;q=bATRAM%C2%B4S+gARDEN&amp;source=images&amp;cd=&amp;cad=rja&amp;docid=MYBs0P71sHUS0M&amp;tbnid=Vfza41zd5dg3GM:&amp;ved=0CAUQjRw&amp;url=http://theradioblog.marthastewart.com/2011/05/cutting-the-ribbon-at-bartrams-garden-the-oldest-surviving-botanic-garden-in-the-u-s.html&amp;ei=mLpVUfXaHOfY0QWS1YHgAg&amp;bvm=bv.44442042,d.d2k&amp;psig=AFQjCNH4ikpLXqcFsGZvfHXKvCeA4tEYJQ&amp;ust=1364658884140625"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upload.wikimedia.org/wikipedia/commons/b/b5/Phipps2.jpg"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upload.wikimedia.org/wikipedia/commons/6/65/Phipps6.jpg"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upload.wikimedia.org/wikipedia/commons/c/c7/Phipps06.jpg"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translate.googleusercontent.com/translate_c?depth=1&amp;ei=IdhVUZ-3I6-Z0AXi0IHgBA&amp;hl=es&amp;prev=/search?q%3DTyler%2BArboretum.-%26hl%3Des%26biw%3D1280%26bih%3D637&amp;rurl=translate.google.es&amp;sl=en&amp;u=http://en.wikipedia.org/wiki/File:Giant_Sequoia_Sequoiadendron_giganteum_Tyler_Tree_2000px.jpg&amp;usg=ALkJrhgrM1IzCNa-LpY3bL9GbukeQbKbbQ" TargetMode="External"/><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hyperlink" Target="//upload.wikimedia.org/wikipedia/commons/b/ba/Sequoiadendron_giganteum_Giant_Sequoia_Tyler_Arboretum_2000px.jpg" TargetMode="External"/><Relationship Id="rId4" Type="http://schemas.openxmlformats.org/officeDocument/2006/relationships/image" Target="../media/image39.jpeg"/></Relationships>
</file>

<file path=ppt/slides/_rels/slide57.xml.rels><?xml version="1.0" encoding="UTF-8" standalone="yes"?>
<Relationships xmlns="http://schemas.openxmlformats.org/package/2006/relationships"><Relationship Id="rId3" Type="http://schemas.openxmlformats.org/officeDocument/2006/relationships/hyperlink" Target="//upload.wikimedia.org/wikipedia/commons/3/3f/Wister_Rhododendron_Collection_3000px.jpg" TargetMode="External"/><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58.xml.rels><?xml version="1.0" encoding="UTF-8" standalone="yes"?>
<Relationships xmlns="http://schemas.openxmlformats.org/package/2006/relationships"><Relationship Id="rId3" Type="http://schemas.openxmlformats.org/officeDocument/2006/relationships/hyperlink" Target="//upload.wikimedia.org/wikipedia/commons/b/b0/TylerArboretum.jpg" TargetMode="External"/><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5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46.jpg"/><Relationship Id="rId5" Type="http://schemas.openxmlformats.org/officeDocument/2006/relationships/image" Target="../media/image45.jpg"/><Relationship Id="rId4" Type="http://schemas.openxmlformats.org/officeDocument/2006/relationships/image" Target="../media/image44.jpg"/></Relationships>
</file>

<file path=ppt/slides/_rels/slide6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g"/><Relationship Id="rId1" Type="http://schemas.openxmlformats.org/officeDocument/2006/relationships/slideLayout" Target="../slideLayouts/slideLayout7.xml"/><Relationship Id="rId5" Type="http://schemas.openxmlformats.org/officeDocument/2006/relationships/image" Target="../media/image57.jpg"/><Relationship Id="rId4" Type="http://schemas.openxmlformats.org/officeDocument/2006/relationships/image" Target="../media/image56.jpg"/></Relationships>
</file>

<file path=ppt/slides/_rels/slide7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64.jpg"/></Relationships>
</file>

<file path=ppt/slides/_rels/slide8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66.jpg"/></Relationships>
</file>

<file path=ppt/slides/_rels/slide8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8.xml"/><Relationship Id="rId1" Type="http://schemas.openxmlformats.org/officeDocument/2006/relationships/slideLayout" Target="../slideLayouts/slideLayout7.xml"/><Relationship Id="rId6" Type="http://schemas.openxmlformats.org/officeDocument/2006/relationships/image" Target="../media/image75.jpg"/><Relationship Id="rId5" Type="http://schemas.openxmlformats.org/officeDocument/2006/relationships/image" Target="../media/image74.jpeg"/><Relationship Id="rId4" Type="http://schemas.openxmlformats.org/officeDocument/2006/relationships/image" Target="../media/image73.jpeg"/></Relationships>
</file>

<file path=ppt/slides/_rels/slide8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9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051720" y="620688"/>
            <a:ext cx="6172200" cy="4104456"/>
          </a:xfrm>
        </p:spPr>
        <p:txBody>
          <a:bodyPr>
            <a:normAutofit fontScale="90000"/>
          </a:bodyPr>
          <a:lstStyle/>
          <a:p>
            <a:r>
              <a:rPr lang="es-ES" sz="3600" dirty="0"/>
              <a:t>ESTADOS UNIDOS.-LA VUELTA AL MUNDO EN 885 JARDINES.-</a:t>
            </a:r>
            <a:r>
              <a:rPr lang="es-ES" dirty="0"/>
              <a:t>Bartram´s garden.-Phipps Conservatory .-John J. Tyler Arboretum .-Morris Arboretum.-Awbury Arboretum</a:t>
            </a:r>
            <a:br>
              <a:rPr lang="es-ES" dirty="0"/>
            </a:br>
            <a:br>
              <a:rPr lang="es-ES" dirty="0"/>
            </a:br>
            <a:endParaRPr lang="es-ES" dirty="0"/>
          </a:p>
        </p:txBody>
      </p:sp>
      <p:sp>
        <p:nvSpPr>
          <p:cNvPr id="3" name="2 Subtítulo"/>
          <p:cNvSpPr>
            <a:spLocks noGrp="1"/>
          </p:cNvSpPr>
          <p:nvPr>
            <p:ph type="subTitle" idx="1"/>
          </p:nvPr>
        </p:nvSpPr>
        <p:spPr>
          <a:xfrm>
            <a:off x="2483768" y="5031804"/>
            <a:ext cx="4248472"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a:p>
            <a:endParaRPr lang="es-ES" dirty="0"/>
          </a:p>
        </p:txBody>
      </p:sp>
    </p:spTree>
    <p:extLst>
      <p:ext uri="{BB962C8B-B14F-4D97-AF65-F5344CB8AC3E}">
        <p14:creationId xmlns:p14="http://schemas.microsoft.com/office/powerpoint/2010/main" val="401184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Bartram´s garden</a:t>
            </a:r>
          </a:p>
        </p:txBody>
      </p:sp>
      <p:sp>
        <p:nvSpPr>
          <p:cNvPr id="3" name="2 Marcador de contenido"/>
          <p:cNvSpPr>
            <a:spLocks noGrp="1"/>
          </p:cNvSpPr>
          <p:nvPr>
            <p:ph sz="quarter" idx="1"/>
          </p:nvPr>
        </p:nvSpPr>
        <p:spPr>
          <a:xfrm>
            <a:off x="899592" y="1484784"/>
            <a:ext cx="7056784" cy="4572000"/>
          </a:xfrm>
        </p:spPr>
        <p:txBody>
          <a:bodyPr>
            <a:normAutofit fontScale="92500"/>
          </a:bodyPr>
          <a:lstStyle/>
          <a:p>
            <a:r>
              <a:rPr lang="es-ES" dirty="0"/>
              <a:t>Jardín de Bartram es la más antigua sobreviviente jardín botánico en América del Norte. Situado en la orilla oeste del río Schuylkill en Fairmount Park , cubre (19 hectáreas) e incluye un histórico jardín botánico y arboreto  (3,2 ha), establecido alrededor del año 1728). El jardín se encuentra cerca de la intersección de la calle 54 y Lindbergh Boulevard, Philadelphia, Pennsylvania . </a:t>
            </a:r>
          </a:p>
          <a:p>
            <a:r>
              <a:rPr lang="es-ES" dirty="0"/>
              <a:t>Eventos especiales en el Jardín incluir una venta de primavera, planta anual, las festividades del día de madre, y los regalos de vacaciones y venta de verduras. </a:t>
            </a:r>
          </a:p>
        </p:txBody>
      </p:sp>
    </p:spTree>
    <p:extLst>
      <p:ext uri="{BB962C8B-B14F-4D97-AF65-F5344CB8AC3E}">
        <p14:creationId xmlns:p14="http://schemas.microsoft.com/office/powerpoint/2010/main" val="687970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88640"/>
            <a:ext cx="7185992" cy="6192688"/>
          </a:xfrm>
        </p:spPr>
        <p:txBody>
          <a:bodyPr>
            <a:normAutofit lnSpcReduction="10000"/>
          </a:bodyPr>
          <a:lstStyle/>
          <a:p>
            <a:r>
              <a:rPr lang="es-ES" sz="2400" dirty="0"/>
              <a:t>The John Bowman Biblioteca de Colecciones Especiales Bartram contiene una amplia colección de documentos y materiales relacionados con la historia del Jardín, así como la historia de Filadelfia y el desarrollo del campo de la botánica.</a:t>
            </a:r>
          </a:p>
          <a:p>
            <a:r>
              <a:rPr lang="es-ES" sz="2400" dirty="0"/>
              <a:t> El sin fines de lucro John Bartram Asociación funciona el Jardín, en cooperación con el Departamento de Filadelfia de Parques y Recreación.</a:t>
            </a:r>
          </a:p>
          <a:p>
            <a:r>
              <a:rPr lang="es-ES" sz="2400" dirty="0"/>
              <a:t> El jardín está en el sitio del destacado botánico estadounidense John Bartram 's (un granjero cuáquero)  casa de piedra y granja en el río Schuylkill . Él construyó la casa original entre 1728-1731, y luego se expandió en gran medida, la adición de un cocina. 1740, y una de inspiración palladiana, fachada tallada entre 1758-1770. </a:t>
            </a:r>
            <a:endParaRPr lang="es-ES" dirty="0"/>
          </a:p>
          <a:p>
            <a:endParaRPr lang="es-ES" dirty="0"/>
          </a:p>
          <a:p>
            <a:endParaRPr lang="es-ES" dirty="0"/>
          </a:p>
          <a:p>
            <a:endParaRPr lang="es-ES" dirty="0"/>
          </a:p>
        </p:txBody>
      </p:sp>
    </p:spTree>
    <p:extLst>
      <p:ext uri="{BB962C8B-B14F-4D97-AF65-F5344CB8AC3E}">
        <p14:creationId xmlns:p14="http://schemas.microsoft.com/office/powerpoint/2010/main" val="1854728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27584" y="404664"/>
            <a:ext cx="7200800" cy="5400600"/>
          </a:xfrm>
        </p:spPr>
        <p:txBody>
          <a:bodyPr>
            <a:normAutofit lnSpcReduction="10000"/>
          </a:bodyPr>
          <a:lstStyle/>
          <a:p>
            <a:r>
              <a:rPr lang="es-ES" sz="2400" dirty="0"/>
              <a:t>La casa sigue en pie, al igual que su jardín original (circa 1728) y de efecto invernadero (1760). </a:t>
            </a:r>
          </a:p>
          <a:p>
            <a:r>
              <a:rPr lang="es-ES" sz="2400" dirty="0"/>
              <a:t>Tres generaciones de la familia continuó Bartram el jardín como la principal colección de especies de plantas de América del Norte en el mundo. </a:t>
            </a:r>
          </a:p>
          <a:p>
            <a:r>
              <a:rPr lang="es-ES" sz="2400" dirty="0"/>
              <a:t>La colección actual contiene una gran variedad de especies nativas y exóticas de plantas herbáceas y leñosas.</a:t>
            </a:r>
          </a:p>
          <a:p>
            <a:r>
              <a:rPr lang="es-ES" sz="2400" dirty="0"/>
              <a:t> La mayoría fueron listadas en 1783 Catalogue costado la Bartrams 'de los árboles norteamericanos, arbustos y plantas Herbacious y ediciones posteriores.</a:t>
            </a:r>
          </a:p>
        </p:txBody>
      </p:sp>
    </p:spTree>
    <p:extLst>
      <p:ext uri="{BB962C8B-B14F-4D97-AF65-F5344CB8AC3E}">
        <p14:creationId xmlns:p14="http://schemas.microsoft.com/office/powerpoint/2010/main" val="2732277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914400" y="332656"/>
            <a:ext cx="7041976" cy="5687144"/>
          </a:xfrm>
        </p:spPr>
        <p:txBody>
          <a:bodyPr>
            <a:normAutofit fontScale="92500"/>
          </a:bodyPr>
          <a:lstStyle/>
          <a:p>
            <a:r>
              <a:rPr lang="es-ES" sz="2400" dirty="0"/>
              <a:t>El jardín también contiene tres árboles notables: </a:t>
            </a:r>
          </a:p>
          <a:p>
            <a:r>
              <a:rPr lang="es-ES" sz="2400" dirty="0"/>
              <a:t>Franklinia Alatamaha - John y William Bartram descubrió un pequeño bosquecillo de este árbol en octubre de 1765 por Georgia Altamaha río . En ese momento John y William-después de una noche de acampada próxima al árbol (entonces con hojas rojizas) no tuvieron éxito en la localización de las flores o semillas. William posteriormente trajo semillas para el jardín para plantar (que lo hizo en 1777 con Juan poco antes de su muerte en septiembre de ese año). </a:t>
            </a:r>
          </a:p>
          <a:p>
            <a:r>
              <a:rPr lang="es-ES" sz="2400" dirty="0"/>
              <a:t>El árbol fue nombrado en honor de un amigo de John Bartram, Benjamin Franklin . Franklinia fue visto por última vez en libertad en 1803. </a:t>
            </a:r>
          </a:p>
        </p:txBody>
      </p:sp>
    </p:spTree>
    <p:extLst>
      <p:ext uri="{BB962C8B-B14F-4D97-AF65-F5344CB8AC3E}">
        <p14:creationId xmlns:p14="http://schemas.microsoft.com/office/powerpoint/2010/main" val="53910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6969968" cy="5471120"/>
          </a:xfrm>
        </p:spPr>
        <p:txBody>
          <a:bodyPr/>
          <a:lstStyle/>
          <a:p>
            <a:r>
              <a:rPr lang="es-ES" sz="2400" dirty="0"/>
              <a:t>Todos Franklinia crecimiento hoy en día son descendientes de los que propagan y distribuido por los Bartrams, y se le atribuye haber salvado lo de la extinción. </a:t>
            </a:r>
          </a:p>
          <a:p>
            <a:r>
              <a:rPr lang="es-ES" sz="2400" dirty="0"/>
              <a:t>Cladrastis kentukea - Un árbol viejo en particular, posiblemente recogido por el francés planta explorador André Michaux en Tennessee y se envía a William Bartram en la década de 1790. </a:t>
            </a:r>
          </a:p>
          <a:p>
            <a:r>
              <a:rPr lang="es-ES" sz="2400" dirty="0"/>
              <a:t>Ginkgo biloba - Ginkgo Este hombre se cree que es el último de los tres ginkgos originales introducidos a los Estados Unidos desde China, vía Londres, en 1785</a:t>
            </a:r>
            <a:r>
              <a:rPr lang="es-ES" dirty="0"/>
              <a:t>. </a:t>
            </a:r>
          </a:p>
          <a:p>
            <a:endParaRPr lang="es-ES" dirty="0"/>
          </a:p>
        </p:txBody>
      </p:sp>
    </p:spTree>
    <p:extLst>
      <p:ext uri="{BB962C8B-B14F-4D97-AF65-F5344CB8AC3E}">
        <p14:creationId xmlns:p14="http://schemas.microsoft.com/office/powerpoint/2010/main" val="3831731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William Bartram Trai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141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May Bartram House 2002c.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9215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mages.travelpod.com/tripwow/photos/ta-00e7-4eee-8bcc/bartram-s-garden-view-of-philadelphia-philadelphia-united-states+1152_12978706985-tpfil02aw-645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7029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31789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3.bp.blogspot.com/-I0x3vT5oyF0/UE1lxY05ekI/AAAAAAAADbs/sbXDxlM5tTA/s1600/bartram.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5346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4.bp.blogspot.com/-8S_SGlosWbI/T7PR-kLeOJI/AAAAAAAABaU/AQxjspOr7Qo/s1600/bartums+garden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52605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lh5.ggpht.com/-0FLE_WzAQh8/Tcqqwwl336I/AAAAAAAAUfs/1eO3cESFAf0/bartram%252520building.JPG?imgmax=800">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89268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lh3.ggpht.com/-v6LnEyb_fkw/Tcqq1GEkanI/AAAAAAAAUgI/U1UgxmOIlxM/formal%252520garden.JPG?imgmax=800">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3327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Phipps Conservatory Botanical</a:t>
            </a:r>
          </a:p>
        </p:txBody>
      </p:sp>
      <p:sp>
        <p:nvSpPr>
          <p:cNvPr id="3" name="2 Marcador de contenido"/>
          <p:cNvSpPr>
            <a:spLocks noGrp="1"/>
          </p:cNvSpPr>
          <p:nvPr>
            <p:ph sz="quarter" idx="1"/>
          </p:nvPr>
        </p:nvSpPr>
        <p:spPr/>
        <p:txBody>
          <a:bodyPr>
            <a:normAutofit/>
          </a:bodyPr>
          <a:lstStyle/>
          <a:p>
            <a:r>
              <a:rPr lang="es-ES" sz="2400" dirty="0"/>
              <a:t>Phipps Conservatory and Botanical Gardens es un complejo de edificios y terrenos que figuran en Schenley Park , Pittsburgh , Pennsylvania , Estados Unidos (cerca de los Museos Carnegie en Oakland ). </a:t>
            </a:r>
          </a:p>
          <a:p>
            <a:r>
              <a:rPr lang="es-ES" sz="2400" dirty="0"/>
              <a:t>Es una ciudad de Pittsburgh histórico y cotiza en el Registro Nacional de Lugares Históricos.</a:t>
            </a:r>
          </a:p>
          <a:p>
            <a:r>
              <a:rPr lang="es-ES" sz="2400" dirty="0"/>
              <a:t>Los jardines fueron fundados en 1893 por el acero y el magnate inmobiliario Henry Phipps como regalo a la ciudad de Pittsburgh.</a:t>
            </a:r>
          </a:p>
        </p:txBody>
      </p:sp>
    </p:spTree>
    <p:extLst>
      <p:ext uri="{BB962C8B-B14F-4D97-AF65-F5344CB8AC3E}">
        <p14:creationId xmlns:p14="http://schemas.microsoft.com/office/powerpoint/2010/main" val="36784594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13984" cy="6120680"/>
          </a:xfrm>
        </p:spPr>
        <p:txBody>
          <a:bodyPr>
            <a:normAutofit/>
          </a:bodyPr>
          <a:lstStyle/>
          <a:p>
            <a:r>
              <a:rPr lang="es-ES" dirty="0"/>
              <a:t>Su propósito es educar y entretener a la gente de Pittsburgh con jardines formales (Roman, Inglés, etc) y varias especies de plantas exóticas ( palmeras , plantas suculentas , bonsai , orquídeas , etc.).</a:t>
            </a:r>
          </a:p>
          <a:p>
            <a:r>
              <a:rPr lang="es-ES" dirty="0"/>
              <a:t> En la actualidad, los jardines de las casas elaboradas dentro de las instalaciones del conservatorio trece habitación en sí y en los terrenos colindantes. Además de sus principales flora exposiciones, el vidrio y metal sofisticado del Lord &amp; Burnham conservatorio ofrece un ejemplo interesante de Victorian arquitectura invernadero. </a:t>
            </a:r>
          </a:p>
        </p:txBody>
      </p:sp>
    </p:spTree>
    <p:extLst>
      <p:ext uri="{BB962C8B-B14F-4D97-AF65-F5344CB8AC3E}">
        <p14:creationId xmlns:p14="http://schemas.microsoft.com/office/powerpoint/2010/main" val="24538921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lnSpcReduction="10000"/>
          </a:bodyPr>
          <a:lstStyle/>
          <a:p>
            <a:r>
              <a:rPr lang="es-ES" dirty="0"/>
              <a:t>Phipps es uno de los "más verdes" instalaciones en el mundo. </a:t>
            </a:r>
          </a:p>
          <a:p>
            <a:r>
              <a:rPr lang="es-ES" dirty="0"/>
              <a:t> El pabellón de entrada del Conservatorio Phipps tiene nivel plata LEED de certificación. </a:t>
            </a:r>
          </a:p>
          <a:p>
            <a:r>
              <a:rPr lang="es-ES" dirty="0"/>
              <a:t>Su Centro de Paisajes Sostenibles ha recibido una certificación de platino junto con el cumplimiento de la Living Building Challenge de energía neta cero , y su planta de producción en invernadero ha recibido la certificación Platinum, el primer invernadero y sólo para ser tan certificada. </a:t>
            </a:r>
          </a:p>
          <a:p>
            <a:r>
              <a:rPr lang="es-ES" dirty="0"/>
              <a:t>En octubre de 2003, Phipps anunció un proyecto de expansión. </a:t>
            </a:r>
          </a:p>
          <a:p>
            <a:endParaRPr lang="es-ES" dirty="0"/>
          </a:p>
          <a:p>
            <a:r>
              <a:rPr lang="es-ES" dirty="0"/>
              <a:t> </a:t>
            </a:r>
          </a:p>
          <a:p>
            <a:endParaRPr lang="es-ES" dirty="0"/>
          </a:p>
        </p:txBody>
      </p:sp>
    </p:spTree>
    <p:extLst>
      <p:ext uri="{BB962C8B-B14F-4D97-AF65-F5344CB8AC3E}">
        <p14:creationId xmlns:p14="http://schemas.microsoft.com/office/powerpoint/2010/main" val="39053484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2656"/>
            <a:ext cx="6897960" cy="6048672"/>
          </a:xfrm>
        </p:spPr>
        <p:txBody>
          <a:bodyPr>
            <a:normAutofit fontScale="92500"/>
          </a:bodyPr>
          <a:lstStyle/>
          <a:p>
            <a:r>
              <a:rPr lang="es-ES" sz="2400" dirty="0"/>
              <a:t>La primera fase, de un verde Center ingeniería Bienvenido coronado por una cúpula neo-victoriana, fue diseñado por IKM Incorporated, y se terminó en 2005. Los Invernaderos de producción y un jardín de invierno Bosque Tropical se terminaron en 2006. </a:t>
            </a:r>
          </a:p>
          <a:p>
            <a:r>
              <a:rPr lang="es-ES" dirty="0"/>
              <a:t>El conservatorio Bosque Tropical tendrá un tema diferente cada dos años, comenzando con el país de Tailandia. Además de un "Centro de Investigación Forestal" y un "Hut sanador" (diseñado para educar a los visitantes acerca de diversos temas culturales), hay dos cascadas, puentes varios, una corriente, y una gran variedad de plantas de bambú, orquídeas y frangipani a plantas de valor económico, cultural, y la horticultura para la gente de Tailandia. </a:t>
            </a:r>
          </a:p>
          <a:p>
            <a:endParaRPr lang="es-ES" sz="2400" dirty="0"/>
          </a:p>
        </p:txBody>
      </p:sp>
    </p:spTree>
    <p:extLst>
      <p:ext uri="{BB962C8B-B14F-4D97-AF65-F5344CB8AC3E}">
        <p14:creationId xmlns:p14="http://schemas.microsoft.com/office/powerpoint/2010/main" val="2237236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258000" cy="5615136"/>
          </a:xfrm>
        </p:spPr>
        <p:txBody>
          <a:bodyPr>
            <a:normAutofit fontScale="92500"/>
          </a:bodyPr>
          <a:lstStyle/>
          <a:p>
            <a:r>
              <a:rPr lang="es-ES" dirty="0"/>
              <a:t>El segundo tema es "Cabeceras del Amazonas", que abrió sus puertas a principios de 2009. </a:t>
            </a:r>
          </a:p>
          <a:p>
            <a:r>
              <a:rPr lang="es-ES" sz="2400" dirty="0"/>
              <a:t>El nuevo Conservatorio Bosque Tropical cuenta con varias características interesantes, que hacen que sea extremadamente eficiente en energía (para una casa de cristal.) Tiene " tubos de tierra "se ejecutan bajo tierra para ayudar a enfriar el bosque tropical y un óxido sólido de pila de combustible , que impulsa esta nueva construcción parte del edificio.</a:t>
            </a:r>
          </a:p>
          <a:p>
            <a:r>
              <a:rPr lang="es-ES" sz="2400" dirty="0"/>
              <a:t> Además, son controlados por el ordenador tonos que bloquean la luz del sol exceso de entrar en la estructura y también ayudan a aislar la noche. </a:t>
            </a:r>
          </a:p>
          <a:p>
            <a:r>
              <a:rPr lang="es-ES" sz="2400" dirty="0"/>
              <a:t>En 2007, se asoció con el vidrio Phipps artista Dale Chihuly y su Tacoma basado en equipo de los sopladores de vidrio. </a:t>
            </a:r>
          </a:p>
        </p:txBody>
      </p:sp>
    </p:spTree>
    <p:extLst>
      <p:ext uri="{BB962C8B-B14F-4D97-AF65-F5344CB8AC3E}">
        <p14:creationId xmlns:p14="http://schemas.microsoft.com/office/powerpoint/2010/main" val="32488203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85992" cy="5615136"/>
          </a:xfrm>
        </p:spPr>
        <p:txBody>
          <a:bodyPr>
            <a:normAutofit lnSpcReduction="10000"/>
          </a:bodyPr>
          <a:lstStyle/>
          <a:p>
            <a:r>
              <a:rPr lang="es-ES" sz="2400" dirty="0"/>
              <a:t>Ellos trabajaron juntos para crear un matrimonio de vidrio soplado a mano y plantas vivas. </a:t>
            </a:r>
          </a:p>
          <a:p>
            <a:r>
              <a:rPr lang="es-ES" sz="2400" dirty="0"/>
              <a:t>Tras la clausura de la exposición en febrero, el conservatorio retenido cuatro piezas importantes (el Centro de Bienvenida araña , la estrella de oro que cuelga en la habitación Desert, el celadón dorado y púrpura Fiori en la fruta tropical y Spice Room y el bronce, el albaricoque y chartreuse Ikebana en el Palm Court) y posteriormente adquirió 26 piezas más pequeñas para su colección permanente entre ellos seis Macchia multicolor (onduladas, conchas como cuencos), Cattails trece ámbar y pinceles siete, todos los cuales están instalados en el Palm Court.</a:t>
            </a:r>
          </a:p>
          <a:p>
            <a:endParaRPr lang="es-ES" dirty="0"/>
          </a:p>
        </p:txBody>
      </p:sp>
    </p:spTree>
    <p:extLst>
      <p:ext uri="{BB962C8B-B14F-4D97-AF65-F5344CB8AC3E}">
        <p14:creationId xmlns:p14="http://schemas.microsoft.com/office/powerpoint/2010/main" val="29220609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260648"/>
            <a:ext cx="7185992" cy="5759152"/>
          </a:xfrm>
        </p:spPr>
        <p:txBody>
          <a:bodyPr>
            <a:normAutofit/>
          </a:bodyPr>
          <a:lstStyle/>
          <a:p>
            <a:r>
              <a:rPr lang="es-ES" sz="2400" dirty="0"/>
              <a:t>El total Chihuly colección está valorada en $ 1,2 millones.  </a:t>
            </a:r>
          </a:p>
          <a:p>
            <a:r>
              <a:rPr lang="es-ES" sz="2400" dirty="0"/>
              <a:t>En 2009, Phipps se asoció con otro vaso artista Hans Godo Frabel para crear otra exhibición impresionante titulado "Jardines y Cristal." A diferencia de las piezas Chihuly, el trabajo Frabel es más realista, aunque sigue siendo caprichosa a veces. </a:t>
            </a:r>
          </a:p>
          <a:p>
            <a:r>
              <a:rPr lang="es-ES" sz="2400" dirty="0"/>
              <a:t>Aspectos más destacados de esta exposición incluyen Longfellows e intrincadas plantas de orquídeas de cristal y un loto y payasos diversos (equilibrio en las tarjetas de cristal, ya sea jugando o bolas de vidrio de color.) Esta colaboración estarán en exhibición hasta enero de 2010. </a:t>
            </a:r>
          </a:p>
          <a:p>
            <a:endParaRPr lang="es-ES" dirty="0"/>
          </a:p>
        </p:txBody>
      </p:sp>
    </p:spTree>
    <p:extLst>
      <p:ext uri="{BB962C8B-B14F-4D97-AF65-F5344CB8AC3E}">
        <p14:creationId xmlns:p14="http://schemas.microsoft.com/office/powerpoint/2010/main" val="36198922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Archivo: Phipps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26" y="0"/>
            <a:ext cx="913407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8906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7122" y="1"/>
            <a:ext cx="3416878" cy="6857999"/>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87" y="0"/>
            <a:ext cx="6533456" cy="6858000"/>
          </a:xfrm>
          <a:prstGeom prst="rect">
            <a:avLst/>
          </a:prstGeom>
        </p:spPr>
      </p:pic>
    </p:spTree>
    <p:extLst>
      <p:ext uri="{BB962C8B-B14F-4D97-AF65-F5344CB8AC3E}">
        <p14:creationId xmlns:p14="http://schemas.microsoft.com/office/powerpoint/2010/main" val="23617791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33669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94939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Archivo: Phipps6.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37963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3755535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Archivo: Phipps06.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036496"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5148064" y="6093296"/>
            <a:ext cx="3744416" cy="369332"/>
          </a:xfrm>
          <a:prstGeom prst="rect">
            <a:avLst/>
          </a:prstGeom>
          <a:solidFill>
            <a:schemeClr val="bg1"/>
          </a:solidFill>
        </p:spPr>
        <p:txBody>
          <a:bodyPr wrap="square" rtlCol="0">
            <a:spAutoFit/>
          </a:bodyPr>
          <a:lstStyle/>
          <a:p>
            <a:r>
              <a:rPr lang="es-ES" dirty="0">
                <a:solidFill>
                  <a:prstClr val="black"/>
                </a:solidFill>
              </a:rPr>
              <a:t>Phipps Conservatory Botanical</a:t>
            </a:r>
          </a:p>
        </p:txBody>
      </p:sp>
    </p:spTree>
    <p:extLst>
      <p:ext uri="{BB962C8B-B14F-4D97-AF65-F5344CB8AC3E}">
        <p14:creationId xmlns:p14="http://schemas.microsoft.com/office/powerpoint/2010/main" val="39900669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098238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30030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28072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85660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22096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63374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76259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45881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31768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365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4620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44144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447"/>
            <a:ext cx="9252520" cy="6858000"/>
          </a:xfrm>
          <a:prstGeom prst="rect">
            <a:avLst/>
          </a:prstGeom>
        </p:spPr>
      </p:pic>
    </p:spTree>
    <p:extLst>
      <p:ext uri="{BB962C8B-B14F-4D97-AF65-F5344CB8AC3E}">
        <p14:creationId xmlns:p14="http://schemas.microsoft.com/office/powerpoint/2010/main" val="29754773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68596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7064"/>
            <a:ext cx="9144000" cy="6810935"/>
          </a:xfrm>
          <a:prstGeom prst="rect">
            <a:avLst/>
          </a:prstGeom>
        </p:spPr>
      </p:pic>
    </p:spTree>
    <p:extLst>
      <p:ext uri="{BB962C8B-B14F-4D97-AF65-F5344CB8AC3E}">
        <p14:creationId xmlns:p14="http://schemas.microsoft.com/office/powerpoint/2010/main" val="31233410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48726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1931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25221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37816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5453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00888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36368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John J. Tyler Arboretum </a:t>
            </a:r>
          </a:p>
        </p:txBody>
      </p:sp>
      <p:sp>
        <p:nvSpPr>
          <p:cNvPr id="3" name="2 Marcador de contenido"/>
          <p:cNvSpPr>
            <a:spLocks noGrp="1"/>
          </p:cNvSpPr>
          <p:nvPr>
            <p:ph sz="quarter" idx="1"/>
          </p:nvPr>
        </p:nvSpPr>
        <p:spPr>
          <a:xfrm>
            <a:off x="457200" y="1600200"/>
            <a:ext cx="7467600" cy="5257800"/>
          </a:xfrm>
        </p:spPr>
        <p:txBody>
          <a:bodyPr>
            <a:normAutofit/>
          </a:bodyPr>
          <a:lstStyle/>
          <a:p>
            <a:r>
              <a:rPr lang="es-ES" dirty="0"/>
              <a:t>The John J. Tyler Arboretum, también conocida como la Granja Minshall y Jacob Painter, es una organización no lucrativa arboreto situado en el camino de Painter 515, los medios de comunicación , el condado de Delaware, Pennsylvania . </a:t>
            </a:r>
          </a:p>
          <a:p>
            <a:r>
              <a:rPr lang="es-ES" dirty="0"/>
              <a:t>La historia de la propiedad comenzó en 1681, cuando William Penn firmó un " contrato de arrendamiento y la liberación de "acuerdo con Thomas Minshall, un cuáquero Inglés, una propiedad en Pennsylvania que contiene el sitio que hoy ocupa el arboretum. </a:t>
            </a:r>
          </a:p>
        </p:txBody>
      </p:sp>
    </p:spTree>
    <p:extLst>
      <p:ext uri="{BB962C8B-B14F-4D97-AF65-F5344CB8AC3E}">
        <p14:creationId xmlns:p14="http://schemas.microsoft.com/office/powerpoint/2010/main" val="1621906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92696"/>
            <a:ext cx="7041976" cy="5327104"/>
          </a:xfrm>
        </p:spPr>
        <p:txBody>
          <a:bodyPr/>
          <a:lstStyle/>
          <a:p>
            <a:r>
              <a:rPr lang="es-ES" sz="2400" dirty="0"/>
              <a:t> Entre 1681 y 1944, la propiedad fue el hogar de ocho generaciones de la misma familia.</a:t>
            </a:r>
          </a:p>
          <a:p>
            <a:r>
              <a:rPr lang="es-ES" sz="2400" dirty="0"/>
              <a:t> El propio arboreto comenzó en 1825 cuando dos hermanos, Jacob y Painter Minshall, reservar tierras para sembrar sistemáticamente más de 1.000 variedades de árboles y arbustos. </a:t>
            </a:r>
          </a:p>
          <a:p>
            <a:r>
              <a:rPr lang="es-ES" sz="2400" dirty="0"/>
              <a:t>En 1944, descendiente Laura Tyler legó la propiedad, en memoria de su marido John J. Tyler, de ser una organización no lucrativa arboretum .</a:t>
            </a:r>
          </a:p>
          <a:p>
            <a:r>
              <a:rPr lang="es-ES" sz="2400" dirty="0"/>
              <a:t>Se añadió a la Registro Nacional de Lugares Históricos en 2001.</a:t>
            </a:r>
          </a:p>
          <a:p>
            <a:endParaRPr lang="es-ES" dirty="0"/>
          </a:p>
        </p:txBody>
      </p:sp>
    </p:spTree>
    <p:extLst>
      <p:ext uri="{BB962C8B-B14F-4D97-AF65-F5344CB8AC3E}">
        <p14:creationId xmlns:p14="http://schemas.microsoft.com/office/powerpoint/2010/main" val="36209003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85992" cy="5615136"/>
          </a:xfrm>
        </p:spPr>
        <p:txBody>
          <a:bodyPr>
            <a:normAutofit lnSpcReduction="10000"/>
          </a:bodyPr>
          <a:lstStyle/>
          <a:p>
            <a:r>
              <a:rPr lang="es-ES" dirty="0"/>
              <a:t>Hoy en día el arboreto contiene las siguientes características principales: </a:t>
            </a:r>
          </a:p>
          <a:p>
            <a:r>
              <a:rPr lang="es-ES" dirty="0"/>
              <a:t>. Los árboles pintor original: 1 Líbano Cedro ( Cedrus . libani), un campeón del estado de Pennsylvania, 2 Ginkgo (Ginkgo biloba), 3. Yulan Magnolia ( Magnolia denudata), un campeón del estado de Pennsylvania, 4. arce de azúcar (Acer saccharum),. 5 arce rojo (Acer rubrum) 6. Osage-orange (Maclura pomifera), derribado por un huracán en 1954, sólo la podredumbre resistente al tronco permanece, 7. Cucumbertree Magnolia ( Magnolia acuminata), 8. Ciprés calvo ( Taxodium distichum ), 9. Leatherleaf Mahonia (Mahonia bealei)</a:t>
            </a:r>
          </a:p>
        </p:txBody>
      </p:sp>
    </p:spTree>
    <p:extLst>
      <p:ext uri="{BB962C8B-B14F-4D97-AF65-F5344CB8AC3E}">
        <p14:creationId xmlns:p14="http://schemas.microsoft.com/office/powerpoint/2010/main" val="4018721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10. Tuliptree ( Liriodendron tulipifera ); 11. Amarillo Buckeye (Aesculus flava) 12. River Birches - 2 (Betula nigra), 13. Secoya gigante ( Sequoiadendron giganteum ), la secuoya gigante más grande en Pensilvania y, posiblemente, en el este de Estados Unidos; 14. White Oaks -2 (Quercus alba), 15. Pantano del roble blanco (Quercus bicolor) 16. Sweetgums - 2 (Liquidambar styraciflua); 17. pino negral (Pinus nigra laricio spp.); 18. Bald Cypress ( Taxodium distichum ); 19. Linden americano (Tilia americana); 20. Común Pera (Pyrus communis),. y 21 Oriental Abeto (Picea orientalis), campeón del estado de Pennsylvania. </a:t>
            </a:r>
          </a:p>
          <a:p>
            <a:endParaRPr lang="es-ES" dirty="0"/>
          </a:p>
          <a:p>
            <a:endParaRPr lang="es-ES" dirty="0"/>
          </a:p>
          <a:p>
            <a:endParaRPr lang="es-ES" dirty="0"/>
          </a:p>
        </p:txBody>
      </p:sp>
    </p:spTree>
    <p:extLst>
      <p:ext uri="{BB962C8B-B14F-4D97-AF65-F5344CB8AC3E}">
        <p14:creationId xmlns:p14="http://schemas.microsoft.com/office/powerpoint/2010/main" val="11341789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85992" cy="5615136"/>
          </a:xfrm>
        </p:spPr>
        <p:txBody>
          <a:bodyPr>
            <a:normAutofit fontScale="92500"/>
          </a:bodyPr>
          <a:lstStyle/>
          <a:p>
            <a:r>
              <a:rPr lang="es-ES" sz="2400" dirty="0"/>
              <a:t>Ornamentales: colecciones de flores de cerezo (iniciada en 1951 con 45 plantas que representan 23 especies y variedades); magnolia (comenzada en 1951); crabapple (1951-1953); rododendro (comenzada en 1959 con más de 500 rododendros y 200 azaleas ), acebo , y lila </a:t>
            </a:r>
            <a:r>
              <a:rPr lang="es-ES" dirty="0"/>
              <a:t>.</a:t>
            </a:r>
          </a:p>
          <a:p>
            <a:r>
              <a:rPr lang="es-ES" dirty="0"/>
              <a:t> Pinetum (34 ha / 85 acres, que se inició en 1954), que contiene los pinos , piceas , abetos , abetos , cedros , cipreses y alerces </a:t>
            </a:r>
          </a:p>
          <a:p>
            <a:r>
              <a:rPr lang="es-ES" dirty="0"/>
              <a:t>Native Woodland Walk (comenzado en 1970) </a:t>
            </a:r>
          </a:p>
          <a:p>
            <a:r>
              <a:rPr lang="es-ES" dirty="0"/>
              <a:t>Laberinto Pradera, un reciente cuatro anillos laberinto de hierbas de prado basado en un clásico de siete anillos de diseño </a:t>
            </a:r>
          </a:p>
          <a:p>
            <a:r>
              <a:rPr lang="es-ES" dirty="0"/>
              <a:t>Pink Hill, un árido de serpentina de piedra con flores silvestres .</a:t>
            </a:r>
          </a:p>
          <a:p>
            <a:endParaRPr lang="es-ES" dirty="0"/>
          </a:p>
        </p:txBody>
      </p:sp>
    </p:spTree>
    <p:extLst>
      <p:ext uri="{BB962C8B-B14F-4D97-AF65-F5344CB8AC3E}">
        <p14:creationId xmlns:p14="http://schemas.microsoft.com/office/powerpoint/2010/main" val="41435535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258000" cy="5471120"/>
          </a:xfrm>
        </p:spPr>
        <p:txBody>
          <a:bodyPr>
            <a:normAutofit/>
          </a:bodyPr>
          <a:lstStyle/>
          <a:p>
            <a:r>
              <a:rPr lang="es-ES" sz="2400" dirty="0"/>
              <a:t>Tierras no cultivadas (180 hectáreas / acres 450) que se mantienen naturales y contienen 32 km / 20 millas de senderos señalizados. </a:t>
            </a:r>
          </a:p>
          <a:p>
            <a:r>
              <a:rPr lang="es-ES" sz="2400" dirty="0"/>
              <a:t>Wister Colección Rhododendron, una colección de más de 500 rododendros. </a:t>
            </a:r>
          </a:p>
          <a:p>
            <a:endParaRPr lang="es-ES" dirty="0"/>
          </a:p>
          <a:p>
            <a:endParaRPr lang="es-ES" dirty="0"/>
          </a:p>
          <a:p>
            <a:endParaRPr lang="es-ES" dirty="0"/>
          </a:p>
        </p:txBody>
      </p:sp>
    </p:spTree>
    <p:extLst>
      <p:ext uri="{BB962C8B-B14F-4D97-AF65-F5344CB8AC3E}">
        <p14:creationId xmlns:p14="http://schemas.microsoft.com/office/powerpoint/2010/main" val="14545440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upload.wikimedia.org/wikipedia/commons/thumb/2/24/Giant_Sequoia_Sequoiadendron_giganteum_Tyler_Tree_2000px.jpg/250px-Giant_Sequoia_Sequoiadendron_giganteum_Tyler_Tree_2000px.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499992" cy="704664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Archivo: Sequoiadendron giganteum Giant Sequoia Tyler Arboretum 2000px.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9992" y="0"/>
            <a:ext cx="464400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50937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Archivo: Rhododendron Wister Colección 3000px.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50900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Archivo: TylerArboretum.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67020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076056"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6056" y="0"/>
            <a:ext cx="4067944" cy="3501008"/>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429001"/>
            <a:ext cx="4932039" cy="3429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32040" y="3429000"/>
            <a:ext cx="4346848" cy="3452864"/>
          </a:xfrm>
          <a:prstGeom prst="rect">
            <a:avLst/>
          </a:prstGeom>
        </p:spPr>
      </p:pic>
    </p:spTree>
    <p:extLst>
      <p:ext uri="{BB962C8B-B14F-4D97-AF65-F5344CB8AC3E}">
        <p14:creationId xmlns:p14="http://schemas.microsoft.com/office/powerpoint/2010/main" val="33210417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9051726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33901649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36724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11456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50197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a:t>Morris Arboretum</a:t>
            </a:r>
          </a:p>
        </p:txBody>
      </p:sp>
      <p:sp>
        <p:nvSpPr>
          <p:cNvPr id="4" name="3 Marcador de contenido"/>
          <p:cNvSpPr>
            <a:spLocks noGrp="1"/>
          </p:cNvSpPr>
          <p:nvPr>
            <p:ph sz="quarter" idx="1"/>
          </p:nvPr>
        </p:nvSpPr>
        <p:spPr/>
        <p:txBody>
          <a:bodyPr>
            <a:normAutofit/>
          </a:bodyPr>
          <a:lstStyle/>
          <a:p>
            <a:pPr marL="0" indent="0">
              <a:buNone/>
            </a:pPr>
            <a:r>
              <a:rPr lang="es-ES" sz="2400" dirty="0"/>
              <a:t>El Arboretum Morris, de la Universidad de Pennsylvania (37 ha /) es el arboretum oficial de la Commonwealth de Pennsylvania.</a:t>
            </a:r>
          </a:p>
          <a:p>
            <a:pPr marL="0" indent="0">
              <a:buNone/>
            </a:pPr>
            <a:r>
              <a:rPr lang="es-ES" sz="2400" dirty="0"/>
              <a:t>  Se encuentra ubicado en el 100 East Avenue Northwestern, Chestnut Hill, Philadelphia, Pennsylvania . </a:t>
            </a:r>
          </a:p>
          <a:p>
            <a:pPr marL="0" indent="0">
              <a:buNone/>
            </a:pPr>
            <a:r>
              <a:rPr lang="es-ES" sz="2400" dirty="0"/>
              <a:t>El arboreto está abierto todos los días excepto los días festivos, una cuota de admisión se carga. </a:t>
            </a:r>
          </a:p>
          <a:p>
            <a:pPr marL="0" indent="0">
              <a:buNone/>
            </a:pPr>
            <a:r>
              <a:rPr lang="es-ES" sz="2400" dirty="0"/>
              <a:t>"Compton" (Lydia Thompson y John Morris mansión), (1887-88, demolido 1968), por Teófilo Parsons Chandler, Jr. , arquitecto.</a:t>
            </a:r>
          </a:p>
          <a:p>
            <a:pPr marL="0" indent="0">
              <a:buNone/>
            </a:pPr>
            <a:endParaRPr lang="es-ES" dirty="0"/>
          </a:p>
        </p:txBody>
      </p:sp>
    </p:spTree>
    <p:extLst>
      <p:ext uri="{BB962C8B-B14F-4D97-AF65-F5344CB8AC3E}">
        <p14:creationId xmlns:p14="http://schemas.microsoft.com/office/powerpoint/2010/main" val="27384351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83568" y="476672"/>
            <a:ext cx="7344816" cy="5543128"/>
          </a:xfrm>
        </p:spPr>
        <p:txBody>
          <a:bodyPr/>
          <a:lstStyle/>
          <a:p>
            <a:r>
              <a:rPr lang="es-ES" sz="2400" dirty="0"/>
              <a:t> Los jardines son ahora el Arboretum Morris, de la Universidad de Pennsylvania. </a:t>
            </a:r>
          </a:p>
          <a:p>
            <a:r>
              <a:rPr lang="es-ES" sz="2400" dirty="0"/>
              <a:t>El arboretum fue anteriormente la finca de John y Lydia Morris, que compró y ajardinado mucho de sitio actual del Arboretum a partir de la década de 1880. Morris estaba interesada en el cultivo de plantas de todo el mundo, incluidos los recogidos en China por EH Wilson en 1900, y muchos de la fecha de hoy muestras a las plantaciones originales de Morris. </a:t>
            </a:r>
          </a:p>
          <a:p>
            <a:r>
              <a:rPr lang="es-ES" sz="2400" dirty="0"/>
              <a:t>La finca se convirtió en un jardín botánico público en 1933</a:t>
            </a:r>
          </a:p>
          <a:p>
            <a:endParaRPr lang="es-ES" dirty="0"/>
          </a:p>
        </p:txBody>
      </p:sp>
    </p:spTree>
    <p:extLst>
      <p:ext uri="{BB962C8B-B14F-4D97-AF65-F5344CB8AC3E}">
        <p14:creationId xmlns:p14="http://schemas.microsoft.com/office/powerpoint/2010/main" val="13104261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92696"/>
            <a:ext cx="7113984" cy="5327104"/>
          </a:xfrm>
        </p:spPr>
        <p:txBody>
          <a:bodyPr>
            <a:normAutofit/>
          </a:bodyPr>
          <a:lstStyle/>
          <a:p>
            <a:r>
              <a:rPr lang="es-ES" dirty="0"/>
              <a:t>Hoy en día el arboreto contiene más de 13.000 plantas que llevan la etiqueta de más de 2.500 tipos, en representación de las floras templadas de América del Norte , Asia y Europa , con un enfoque principal en Asia. Importantes colecciones incluyen nativos azaleas , coníferas , acebos , magnolias especies, arces , rosales y avellanos bruja . </a:t>
            </a:r>
          </a:p>
          <a:p>
            <a:r>
              <a:rPr lang="es-ES" dirty="0"/>
              <a:t>El arboretum ha identificado 17 árboles en su colección como especímenes vivos: Abies cephalonica , Abies holophylla  , Acer buergerianum , Aesculus flava , Cedrus atlantica libani var. 'Glauca', Cercidiphyllum japonicum, engleriana.</a:t>
            </a:r>
          </a:p>
        </p:txBody>
      </p:sp>
    </p:spTree>
    <p:extLst>
      <p:ext uri="{BB962C8B-B14F-4D97-AF65-F5344CB8AC3E}">
        <p14:creationId xmlns:p14="http://schemas.microsoft.com/office/powerpoint/2010/main" val="5607705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Fagus , Fagus sylvatica pendula f,. Metasequoia glyptostroboides , Pinus bungeana , Platanus x acerifolia, Quercus alba , Quercus × benderi, Tsuga canadensis f. pendula, Ulmus glabra 'horizontalis', Ulmus parvifolia , y Zelkova serrata .</a:t>
            </a:r>
          </a:p>
          <a:p>
            <a:r>
              <a:rPr lang="es-ES" dirty="0"/>
              <a:t>El jardín botánico se encuentra en un paisaje hermoso, maduro, diseñado principalmente en el parque de estilo Inglés, pero con influencias japonesas. Incluye senderos y arroyos, un estanque con cisnes, formales jardines de rosas, y los barridos grandes de azaleas , rododendros y magnolias </a:t>
            </a:r>
          </a:p>
        </p:txBody>
      </p:sp>
    </p:spTree>
    <p:extLst>
      <p:ext uri="{BB962C8B-B14F-4D97-AF65-F5344CB8AC3E}">
        <p14:creationId xmlns:p14="http://schemas.microsoft.com/office/powerpoint/2010/main" val="25985031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041976" cy="5543128"/>
          </a:xfrm>
        </p:spPr>
        <p:txBody>
          <a:bodyPr>
            <a:normAutofit fontScale="92500"/>
          </a:bodyPr>
          <a:lstStyle/>
          <a:p>
            <a:r>
              <a:rPr lang="es-ES" dirty="0"/>
              <a:t> Aspectos notables del arboreto son los siguientes: </a:t>
            </a:r>
          </a:p>
          <a:p>
            <a:r>
              <a:rPr lang="es-ES" dirty="0"/>
              <a:t>Parque Inglés (circa 1912) - principalmente plantadas con especies recolectadas en China, con importantes colecciones de arces , avellanos bruja , cerezos silvestres , cerezas y stuartias . </a:t>
            </a:r>
          </a:p>
          <a:p>
            <a:r>
              <a:rPr lang="es-ES" dirty="0"/>
              <a:t>Fernery (1899) - una casa de cristal 8-sided dice que es la única que queda exenta victoriano fernery en América del Norte. </a:t>
            </a:r>
          </a:p>
          <a:p>
            <a:r>
              <a:rPr lang="es-ES" dirty="0"/>
              <a:t>Morris ordenó a sus helechos originales de Londres experto John Birkenhead . La colección se agrupan botánicamente y etiquetados, sino que incluyó 523 helechos variedades y 47 Selaginella variedades (licopodio). </a:t>
            </a:r>
          </a:p>
          <a:p>
            <a:endParaRPr lang="es-ES" dirty="0"/>
          </a:p>
        </p:txBody>
      </p:sp>
    </p:spTree>
    <p:extLst>
      <p:ext uri="{BB962C8B-B14F-4D97-AF65-F5344CB8AC3E}">
        <p14:creationId xmlns:p14="http://schemas.microsoft.com/office/powerpoint/2010/main" val="17091675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6969968" cy="5543128"/>
          </a:xfrm>
        </p:spPr>
        <p:txBody>
          <a:bodyPr>
            <a:normAutofit fontScale="92500"/>
          </a:bodyPr>
          <a:lstStyle/>
          <a:p>
            <a:r>
              <a:rPr lang="es-ES" dirty="0"/>
              <a:t>Garden Railway - G escala trenes y tranvías que se ejecuta en pista de 45 mm (1 ¾ "), y que representa ferrocarriles largo de la historia, incluyendo la carga y los modelos de pasajeros. </a:t>
            </a:r>
          </a:p>
          <a:p>
            <a:r>
              <a:rPr lang="es-ES" dirty="0"/>
              <a:t>Invernadero - cerrado al público, ahora poco que queda de la estructura original de Morris. </a:t>
            </a:r>
          </a:p>
          <a:p>
            <a:r>
              <a:rPr lang="es-ES" dirty="0"/>
              <a:t>Japonés Overlook (1912) - un híbrido de jardín de rocas Inglés con jardín japonés, jardines con fudo piedras, linternas de piedra , y los arces japoneses , coníferas , y plantas más pequeñas acidófilas. </a:t>
            </a:r>
          </a:p>
          <a:p>
            <a:r>
              <a:rPr lang="es-ES" dirty="0"/>
              <a:t>Japanese Garden Hill and Water (1905) - Tsukiyama-niwa jardín de estilo con colinas, rocas, agua, árboles, puentes, caminos, ermitas y linternas. </a:t>
            </a:r>
          </a:p>
          <a:p>
            <a:endParaRPr lang="es-ES" dirty="0"/>
          </a:p>
        </p:txBody>
      </p:sp>
    </p:spTree>
    <p:extLst>
      <p:ext uri="{BB962C8B-B14F-4D97-AF65-F5344CB8AC3E}">
        <p14:creationId xmlns:p14="http://schemas.microsoft.com/office/powerpoint/2010/main" val="16718658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6969968" cy="5543128"/>
          </a:xfrm>
        </p:spPr>
        <p:txBody>
          <a:bodyPr/>
          <a:lstStyle/>
          <a:p>
            <a:r>
              <a:rPr lang="es-ES" dirty="0"/>
              <a:t>Mercurio Templo y Barranca Jardín (1913) - Clásica vivienda loggia una escultura de "Mercury en reposo", con gruta y un jardín de rocas en el pintoresco valle de abajo.</a:t>
            </a:r>
          </a:p>
          <a:p>
            <a:r>
              <a:rPr lang="es-ES" sz="2400" dirty="0"/>
              <a:t>Rose Garden (1888) - un buxus filo rosa jardín en cuatro cuadrantes. </a:t>
            </a:r>
          </a:p>
          <a:p>
            <a:r>
              <a:rPr lang="es-ES" sz="2400" dirty="0"/>
              <a:t>Rock Wall Garden (1924) - plantas alpinas en una pared de dos metros de alto. </a:t>
            </a:r>
          </a:p>
          <a:p>
            <a:r>
              <a:rPr lang="es-ES" sz="2400" dirty="0"/>
              <a:t>Cisne Pond (1905) - un pequeño lago creado por la excavación y la represa del arroyo de Oriente. </a:t>
            </a:r>
          </a:p>
          <a:p>
            <a:r>
              <a:rPr lang="es-ES" sz="2400" dirty="0"/>
              <a:t>Compton Mansion (también conocido como Morris House, 1887-1888, demolido 1968) </a:t>
            </a:r>
          </a:p>
          <a:p>
            <a:endParaRPr lang="es-ES" dirty="0"/>
          </a:p>
        </p:txBody>
      </p:sp>
    </p:spTree>
    <p:extLst>
      <p:ext uri="{BB962C8B-B14F-4D97-AF65-F5344CB8AC3E}">
        <p14:creationId xmlns:p14="http://schemas.microsoft.com/office/powerpoint/2010/main" val="72528632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953029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786854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9" y="0"/>
            <a:ext cx="4572000" cy="3573016"/>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2001" y="0"/>
            <a:ext cx="4581999" cy="3573016"/>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50" y="3429000"/>
            <a:ext cx="4708666" cy="342900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62001" y="3429000"/>
            <a:ext cx="4588514" cy="3429000"/>
          </a:xfrm>
          <a:prstGeom prst="rect">
            <a:avLst/>
          </a:prstGeom>
        </p:spPr>
      </p:pic>
    </p:spTree>
    <p:extLst>
      <p:ext uri="{BB962C8B-B14F-4D97-AF65-F5344CB8AC3E}">
        <p14:creationId xmlns:p14="http://schemas.microsoft.com/office/powerpoint/2010/main" val="309771469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459539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33023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01362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43898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234758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741"/>
          <a:stretch/>
        </p:blipFill>
        <p:spPr>
          <a:xfrm>
            <a:off x="0" y="872"/>
            <a:ext cx="9144000" cy="315918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160060"/>
            <a:ext cx="9144000" cy="3697940"/>
          </a:xfrm>
          <a:prstGeom prst="rect">
            <a:avLst/>
          </a:prstGeom>
        </p:spPr>
      </p:pic>
    </p:spTree>
    <p:extLst>
      <p:ext uri="{BB962C8B-B14F-4D97-AF65-F5344CB8AC3E}">
        <p14:creationId xmlns:p14="http://schemas.microsoft.com/office/powerpoint/2010/main" val="135652126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82" y="-13447"/>
            <a:ext cx="454360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1647" y="6515"/>
            <a:ext cx="4543602" cy="6858000"/>
          </a:xfrm>
          <a:prstGeom prst="rect">
            <a:avLst/>
          </a:prstGeom>
        </p:spPr>
      </p:pic>
    </p:spTree>
    <p:extLst>
      <p:ext uri="{BB962C8B-B14F-4D97-AF65-F5344CB8AC3E}">
        <p14:creationId xmlns:p14="http://schemas.microsoft.com/office/powerpoint/2010/main" val="39248854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503280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82439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035454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7571529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190897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244675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44008" cy="350100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0"/>
            <a:ext cx="4499992" cy="3501008"/>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501008"/>
            <a:ext cx="4716016" cy="335699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8" y="3501007"/>
            <a:ext cx="4499992" cy="3373923"/>
          </a:xfrm>
          <a:prstGeom prst="rect">
            <a:avLst/>
          </a:prstGeom>
        </p:spPr>
      </p:pic>
    </p:spTree>
    <p:extLst>
      <p:ext uri="{BB962C8B-B14F-4D97-AF65-F5344CB8AC3E}">
        <p14:creationId xmlns:p14="http://schemas.microsoft.com/office/powerpoint/2010/main" val="220492141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544" y="0"/>
            <a:ext cx="4824536"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0"/>
            <a:ext cx="4464496" cy="6858000"/>
          </a:xfrm>
          <a:prstGeom prst="rect">
            <a:avLst/>
          </a:prstGeom>
        </p:spPr>
      </p:pic>
    </p:spTree>
    <p:extLst>
      <p:ext uri="{BB962C8B-B14F-4D97-AF65-F5344CB8AC3E}">
        <p14:creationId xmlns:p14="http://schemas.microsoft.com/office/powerpoint/2010/main" val="262061035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670807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463648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842503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876969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129004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Awbury Arboretum</a:t>
            </a:r>
            <a:br>
              <a:rPr lang="es-ES" dirty="0"/>
            </a:br>
            <a:endParaRPr lang="es-ES" dirty="0"/>
          </a:p>
        </p:txBody>
      </p:sp>
      <p:sp>
        <p:nvSpPr>
          <p:cNvPr id="3" name="2 Marcador de contenido"/>
          <p:cNvSpPr>
            <a:spLocks noGrp="1"/>
          </p:cNvSpPr>
          <p:nvPr>
            <p:ph sz="quarter" idx="1"/>
          </p:nvPr>
        </p:nvSpPr>
        <p:spPr>
          <a:xfrm>
            <a:off x="457200" y="1268760"/>
            <a:ext cx="7467600" cy="5205192"/>
          </a:xfrm>
        </p:spPr>
        <p:txBody>
          <a:bodyPr>
            <a:normAutofit lnSpcReduction="10000"/>
          </a:bodyPr>
          <a:lstStyle/>
          <a:p>
            <a:r>
              <a:rPr lang="es-ES" dirty="0"/>
              <a:t>Awbury Arboretum es un arboreto sin ánimo de lucro de 24 hectáreas de extensión en "East Germantown" un suburbio de Filadelfia, Estados Unidos.</a:t>
            </a:r>
          </a:p>
          <a:p>
            <a:r>
              <a:rPr lang="es-ES" dirty="0"/>
              <a:t>El arboreto data de 1852, cuando Henry Cope compró la finca. </a:t>
            </a:r>
          </a:p>
          <a:p>
            <a:r>
              <a:rPr lang="es-ES" dirty="0"/>
              <a:t>Los terrenos fueron remodelados en la tradición inglesa del paisaje, con diseños del conocido arquitecto del paisaje William Saunders.</a:t>
            </a:r>
          </a:p>
          <a:p>
            <a:r>
              <a:rPr lang="es-ES" dirty="0"/>
              <a:t>Un determinado número de casas fueron construidas en la finca; todas son ahora de propiedad privada a excepción de la casa de Francis Cope (1860) que ahora es la sede administrativa del arboreto.</a:t>
            </a:r>
          </a:p>
          <a:p>
            <a:endParaRPr lang="es-ES" dirty="0"/>
          </a:p>
        </p:txBody>
      </p:sp>
    </p:spTree>
    <p:extLst>
      <p:ext uri="{BB962C8B-B14F-4D97-AF65-F5344CB8AC3E}">
        <p14:creationId xmlns:p14="http://schemas.microsoft.com/office/powerpoint/2010/main" val="213396411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13984" cy="5615136"/>
          </a:xfrm>
        </p:spPr>
        <p:txBody>
          <a:bodyPr>
            <a:normAutofit lnSpcReduction="10000"/>
          </a:bodyPr>
          <a:lstStyle/>
          <a:p>
            <a:r>
              <a:rPr lang="es-ES" dirty="0"/>
              <a:t>La familia Cope estableció formalmente el arboreto en 1916; se convirtió en una organización sin ánimo de lucro en 1984. </a:t>
            </a:r>
          </a:p>
          <a:p>
            <a:r>
              <a:rPr lang="es-ES" dirty="0"/>
              <a:t>El arboreto se encuentra en el interior del "Awbury Historic District", un National Historic District designado en 2001.</a:t>
            </a:r>
          </a:p>
          <a:p>
            <a:r>
              <a:rPr lang="es-ES" dirty="0"/>
              <a:t>El arboreto se desarrolla como una serie de espacios abiertos, con aglomeraciones puntuales de árboles y arbustos que permiten unas amplias vistas. </a:t>
            </a:r>
          </a:p>
          <a:p>
            <a:r>
              <a:rPr lang="es-ES" dirty="0"/>
              <a:t>Entre sus árboles maduros, el arboreto alberga el abedúl de río "Campeón del Estado" (Betula nigra), y notables especimenes del tilo americano (Tilia americana), sicomoro americano (Platanus occidentalis), y abedúl de papel (Betula papyrifera).</a:t>
            </a:r>
          </a:p>
          <a:p>
            <a:endParaRPr lang="es-ES" dirty="0"/>
          </a:p>
          <a:p>
            <a:endParaRPr lang="es-ES" dirty="0"/>
          </a:p>
          <a:p>
            <a:endParaRPr lang="es-ES" dirty="0"/>
          </a:p>
        </p:txBody>
      </p:sp>
    </p:spTree>
    <p:extLst>
      <p:ext uri="{BB962C8B-B14F-4D97-AF65-F5344CB8AC3E}">
        <p14:creationId xmlns:p14="http://schemas.microsoft.com/office/powerpoint/2010/main" val="32587003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041976" cy="5543128"/>
          </a:xfrm>
        </p:spPr>
        <p:txBody>
          <a:bodyPr/>
          <a:lstStyle/>
          <a:p>
            <a:r>
              <a:rPr lang="es-ES" sz="2400" dirty="0"/>
              <a:t>Entre otros árboles de la colección se incluyen Acer rubrum, Amelanchier canadensis, Carpinus caroliniana, Chionanthus virginicus, Cornus alternifolia, Cornus amomum, Cornus florida, Corylus americana, Fraxinus americana, Fraxinus pennsylvanica, Liriodendron tulipifera, Nyssa sylvatica, Prunus serotina, Quercus alba, Quercus palustris, Quercus prinus, y Quercus rubra. </a:t>
            </a:r>
          </a:p>
          <a:p>
            <a:r>
              <a:rPr lang="es-ES" sz="2400" dirty="0"/>
              <a:t>Entre los arbustos se incluyen Aronia arbutifolia, Aronia melanocarpa, Lindera benzoin, Viburnum dentatum, y Viburnum prunifolium.</a:t>
            </a:r>
          </a:p>
          <a:p>
            <a:endParaRPr lang="es-ES" dirty="0"/>
          </a:p>
        </p:txBody>
      </p:sp>
    </p:spTree>
    <p:extLst>
      <p:ext uri="{BB962C8B-B14F-4D97-AF65-F5344CB8AC3E}">
        <p14:creationId xmlns:p14="http://schemas.microsoft.com/office/powerpoint/2010/main" val="179179037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084025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484980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491184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19" cy="6858000"/>
          </a:xfrm>
          <a:prstGeom prst="rect">
            <a:avLst/>
          </a:prstGeom>
        </p:spPr>
      </p:pic>
    </p:spTree>
    <p:extLst>
      <p:ext uri="{BB962C8B-B14F-4D97-AF65-F5344CB8AC3E}">
        <p14:creationId xmlns:p14="http://schemas.microsoft.com/office/powerpoint/2010/main" val="168885076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037472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107497755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440820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13703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913909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TotalTime>
  <Words>3258</Words>
  <Application>Microsoft Office PowerPoint</Application>
  <PresentationFormat>Presentación en pantalla (4:3)</PresentationFormat>
  <Paragraphs>250</Paragraphs>
  <Slides>106</Slides>
  <Notes>73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106</vt:i4>
      </vt:variant>
    </vt:vector>
  </HeadingPairs>
  <TitlesOfParts>
    <vt:vector size="111" baseType="lpstr">
      <vt:lpstr>Calibri</vt:lpstr>
      <vt:lpstr>Century Schoolbook</vt:lpstr>
      <vt:lpstr>Wingdings</vt:lpstr>
      <vt:lpstr>Wingdings 2</vt:lpstr>
      <vt:lpstr>Default Theme</vt:lpstr>
      <vt:lpstr>ESTADOS UNIDOS.-LA VUELTA AL MUNDO EN 885 JARDINES.-Bartram´s garden.-Phipps Conservatory .-John J. Tyler Arboretum .-Morris Arboretum.-Awbury Arboretum  </vt:lpstr>
      <vt:lpstr>Bartram´s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Phipps Conservatory Botanical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John J. Tyler Arboretum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Morris Arboretum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Awbury Arboretum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JARDINES.-</dc:title>
  <dc:creator>Josep</dc:creator>
  <cp:lastModifiedBy>Usuario</cp:lastModifiedBy>
  <cp:revision>9</cp:revision>
  <dcterms:created xsi:type="dcterms:W3CDTF">2013-09-16T06:09:50Z</dcterms:created>
  <dcterms:modified xsi:type="dcterms:W3CDTF">2018-03-05T16:05:14Z</dcterms:modified>
</cp:coreProperties>
</file>