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41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3DFB99-D99B-438B-94EC-63E653707B20}"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A44526-8307-412B-8E39-D4CD8683DA86}" type="slidenum">
              <a:rPr lang="es-ES" smtClean="0"/>
              <a:t>‹Nº›</a:t>
            </a:fld>
            <a:endParaRPr lang="es-ES" dirty="0"/>
          </a:p>
        </p:txBody>
      </p:sp>
    </p:spTree>
    <p:extLst>
      <p:ext uri="{BB962C8B-B14F-4D97-AF65-F5344CB8AC3E}">
        <p14:creationId xmlns:p14="http://schemas.microsoft.com/office/powerpoint/2010/main" val="506271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52F570-C008-421C-85E3-BC15604357D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730E86-B08A-4628-BBE4-DBE14649344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Oriental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3115C5-ED6F-4A13-9780-1653E9FAED09}"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465BDA-0996-4271-8A5D-533CF5D18D14}"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66DBD1-007C-46FE-8536-0D929B4CB8C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EC692-85DF-4CB3-803C-B9DD31F0B6A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B910F-2859-422D-B726-A5D94A1F441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BBF010-4806-47F5-A25E-08058D1EC522}"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200B15-E08A-4693-9713-E411C1495A9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D412F6-11E5-4832-8213-5559E069463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1F6ACF-2CCE-494A-9D6B-CA5F1D646F5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EA7358-D925-4D7A-8726-FBAFA3C31B4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053709-E04E-4A7D-8ECA-0C8672AFCBA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6DBDEE-B50D-4C97-BEE9-9EE322E9C4A2}"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C07B87-A56F-4CC0-90FD-F62A73FB0DE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9D380B-F5B4-4692-9E36-755BF771634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Oriental Garden</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A2913F-AAAB-4524-ADB9-ED32A651B2AC}"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10F307-8F04-4B2B-B07B-E192ABFECEFB}"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C12147-C017-4BC9-889C-01961E329AA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E01372-8D48-47A8-A7A6-A6D3821F5F5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735B28-60DE-4878-B284-31B31E2FD6F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6EA0AD-EF50-4FE9-ABB3-081697F5E1C3}"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6B4163-8D0B-4521-9797-9CA4AF2F829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C536B6-63AE-42EC-8D5B-883830D376B5}"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2CD906-8784-4FEA-8C42-264D2FBC54B5}"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D6FC66-AC6F-4589-8F02-1739F066B01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E2516D-CFF5-4F20-AE67-500466079AC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Beech</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D0AECC-65DF-4A72-971E-6E3F95DDBCA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EFA16D-7118-4317-AF67-5AD869B38F3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FEEF22-2B1E-4B31-A16A-B9685BA2642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0811F0-F935-43AD-A71F-A63F45E846B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786D1C-E522-4F7E-8C2C-1E7F8B6751E7}"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638B3A-25C8-4777-8A61-A8DC7DA0695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3B4FB2-3CF9-43C3-A832-80E4A1E1030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E7A80C-A816-48B9-BC6F-C2D36A89DF9B}"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50CFE9-C357-4F85-AAFA-6051FBC0BE17}"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71D95-8530-4977-9C11-A58DFB7CFC8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CE5537-1256-4322-A9EE-A20848ED999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68944A-08B4-4193-A5CF-21DD5404C49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4A0CE3-8034-4382-81F5-AC20CF334BA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F7BBCA-D489-4862-AF3C-A4848D7D5DB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4C5164-9ACC-4B9F-9533-B3092C0199B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6F9198-0CB3-4AF2-A7A7-F3C207ABDCA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26B615-627A-484E-8911-BCFD730EF84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66E262-FDF2-4C60-B5D1-A7079340BEC0}"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251E35-A328-46CA-B1B6-DAF4A03D41E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3F41B4-21CD-457C-9428-440787649566}"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4159F7-8051-4CF0-8184-2377054E9120}"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B20A6F-4013-4424-8515-433C7F1EB03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C564DB-613E-4251-8BCF-983A86D3DFB9}"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7E28C5-BC07-4B05-B368-B66FA108A824}"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537872-8BF6-4671-A56E-28201449659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E64346-106F-4D5B-80A1-76CE73D9A683}"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 Torii</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53C262-1E70-42A1-9876-857C0C8CDF9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B6D40F-4D7A-42D5-AC0B-DD12F93BD90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Long Life Lake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7F9071-823A-4E66-AD66-88C2181AF1B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445006-5991-4E42-A3A1-81D3B698119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961191-4E29-4C5B-99A1-1E8036BB4DF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662A63-E258-4573-A3E0-5BC0F861B35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B28B6F-A14D-47B8-A6BE-86522224105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9A98C3-DBC6-468B-99F6-FC671137C708}"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A5A2DC-0694-4ABA-AAF6-85443151EDB0}"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AD3E7B-7679-41C5-939A-5BFA65C7F9C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7FB316-CB23-46D1-8A59-94E117532C53}"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AEE07-55BE-4D24-B920-AA4A09FA04B6}"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D703B4-9CA9-42E1-83CB-B25B5819B630}"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BEDFC4-0C7F-4A41-BBCC-F543C749BE1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414627-F3BC-488E-A414-63F66F520F0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CDF369-C76B-4E1D-B895-7F28D253C3BF}"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235601-E19F-4E3B-A17E-110E4B083682}"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695B1E-FB13-4FDB-A35E-89959829627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4AC9B8-8224-4C98-8294-06A0A28398C7}"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F7E421-39A2-4DFD-BE23-ADBF49657EC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5CB4BF-CB5B-4155-81F5-6BF6C5C2AB8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C74EE9-57D2-424F-AE02-05718748EDDD}"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Stennocereus thurberi</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A9748A-76AF-4E32-B347-60685E29225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Stetsonia coryne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A28C42-055E-4655-B876-1B35D999AB51}"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9D71F8-7194-40CB-80D0-715440559362}"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2BEBDE-B73F-4A03-BE6E-FCCBF49AE67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472578-6B63-4D72-88D0-5E66857984FC}"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Mammilaria spinosissima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617A75-CD68-4CC1-986C-EA9885F7ED7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Myrthillocarpus geometricians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F69E9C-8F64-4458-93AC-0C79A8F53F3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C674F6-2D16-4C4B-9387-74BD4BEC584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82A545-FD29-464D-AC30-C5DC2AC2D40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902F1F-6BC8-48A2-AE26-DE683722B36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E20960-43D6-435A-BBB4-8D884ED417E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Toreha Cactus Garden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FD1BE-73CC-4F7D-8A47-47C795BD1D2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5EC102-DC0A-4FDD-9971-B89277C5F83B}"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Sahuaro crested</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98AB3-9406-4C09-B3CB-CB4FD8E46A1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4515B0-3C73-4349-92F4-FCAB23B7B751}"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Tahona Chul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D3E349-FDA8-41DE-8DD0-DA16AA5EFB8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D22AFB-397A-430E-ABDB-7AB681A17CC3}" type="slidenum">
              <a:rPr lang="es-ES">
                <a:solidFill>
                  <a:prstClr val="black"/>
                </a:solidFill>
              </a:rPr>
              <a:pPr>
                <a:defRPr/>
              </a:pPr>
              <a:t>121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172200" cy="3312368"/>
          </a:xfrm>
        </p:spPr>
        <p:txBody>
          <a:bodyPr>
            <a:noAutofit/>
          </a:bodyPr>
          <a:lstStyle/>
          <a:p>
            <a:r>
              <a:rPr lang="es-ES" sz="3200" dirty="0"/>
              <a:t>ESTADOS UNIDOS.-LA VUELTA AL MUNDO EN 885 JARDINES.-</a:t>
            </a:r>
            <a:r>
              <a:rPr lang="es-ES" sz="2800" dirty="0"/>
              <a:t>Bellingrath Garden.-Birmingham Botanical Gardens.-Mobile Botanical Garden.-Desert Botanical Garden</a:t>
            </a:r>
          </a:p>
        </p:txBody>
      </p:sp>
      <p:sp>
        <p:nvSpPr>
          <p:cNvPr id="3" name="2 Subtítulo"/>
          <p:cNvSpPr>
            <a:spLocks noGrp="1"/>
          </p:cNvSpPr>
          <p:nvPr>
            <p:ph type="subTitle" idx="1"/>
          </p:nvPr>
        </p:nvSpPr>
        <p:spPr>
          <a:xfrm>
            <a:off x="2339752" y="5187280"/>
            <a:ext cx="4481264"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777875"/>
          </a:xfrm>
        </p:spPr>
        <p:txBody>
          <a:bodyPr/>
          <a:lstStyle/>
          <a:p>
            <a:pPr eaLnBrk="1" hangingPunct="1"/>
            <a:r>
              <a:rPr lang="es-ES" altLang="es-ES" dirty="0"/>
              <a:t>ALABAMA.-Bellingrath Garden</a:t>
            </a:r>
          </a:p>
        </p:txBody>
      </p:sp>
      <p:sp>
        <p:nvSpPr>
          <p:cNvPr id="7171" name="2 Marcador de contenido"/>
          <p:cNvSpPr>
            <a:spLocks noGrp="1"/>
          </p:cNvSpPr>
          <p:nvPr>
            <p:ph sz="quarter" idx="1"/>
          </p:nvPr>
        </p:nvSpPr>
        <p:spPr>
          <a:xfrm>
            <a:off x="914400" y="1484313"/>
            <a:ext cx="7185992" cy="5373687"/>
          </a:xfrm>
        </p:spPr>
        <p:txBody>
          <a:bodyPr/>
          <a:lstStyle/>
          <a:p>
            <a:pPr eaLnBrk="1" hangingPunct="1"/>
            <a:r>
              <a:rPr lang="es-ES" altLang="es-ES" dirty="0"/>
              <a:t>Jardines Bellingrath es un jardín botánico de 26 ha. y una  mansión ubicada en el Río Ave en Theodore , un suburbio de Mobile, Alabama.</a:t>
            </a:r>
          </a:p>
          <a:p>
            <a:pPr eaLnBrk="1" hangingPunct="1"/>
            <a:r>
              <a:rPr lang="es-ES" altLang="es-ES" dirty="0"/>
              <a:t>Los jardines incluyen un jardín para bodas, un invernadero, un gran césped, un paseo por la naturaleza, un jardín oriental, un jardín de rosas, una capilla, la piscina de la sirena, Lago Espejo, una torre de observación, y un pabellón de río, donde los cruceros fluviales se proporcionan en del </a:t>
            </a:r>
            <a:r>
              <a:rPr lang="es-ES" altLang="es-ES" i="1" dirty="0"/>
              <a:t>Southern Belle</a:t>
            </a:r>
            <a:r>
              <a:rPr lang="es-ES" altLang="es-ES" dirty="0"/>
              <a:t> y el "Kingfisher".</a:t>
            </a:r>
          </a:p>
          <a:p>
            <a:pPr eaLnBrk="1" hangingPunct="1"/>
            <a:r>
              <a:rPr lang="es-ES" altLang="es-ES" dirty="0"/>
              <a:t> </a:t>
            </a:r>
          </a:p>
        </p:txBody>
      </p:sp>
    </p:spTree>
    <p:extLst>
      <p:ext uri="{BB962C8B-B14F-4D97-AF65-F5344CB8AC3E}">
        <p14:creationId xmlns:p14="http://schemas.microsoft.com/office/powerpoint/2010/main" val="1137389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684213" y="404813"/>
            <a:ext cx="7200155" cy="5614987"/>
          </a:xfrm>
        </p:spPr>
        <p:txBody>
          <a:bodyPr/>
          <a:lstStyle/>
          <a:p>
            <a:r>
              <a:rPr lang="es-ES" altLang="es-ES" dirty="0"/>
              <a:t>Las calles de jardín están compuestos de lajas que habían sido obtenidas a partir de las aceras de la ciudad vieja, en la que 	 llegaron como lastre en los buques de vela para recogida de cargas de algodón para la molinos en Manchester , Inglaterra.</a:t>
            </a:r>
          </a:p>
          <a:p>
            <a:r>
              <a:rPr lang="es-ES" altLang="es-ES" dirty="0"/>
              <a:t>Los jardines cuentan con robles , camelias , azaleas , rosas y crisantemos durante todo el año. </a:t>
            </a:r>
          </a:p>
          <a:p>
            <a:r>
              <a:rPr lang="es-ES" altLang="es-ES" dirty="0"/>
              <a:t>Las plantas que aparecen en el invierno son los tulipanes , boca de dragón , pensamientos , col ornamental y col rizada , los narcisos , las amapolas , las primavera , y muchas variedades de narcisos .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666606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6969968" cy="5614987"/>
          </a:xfrm>
        </p:spPr>
        <p:txBody>
          <a:bodyPr/>
          <a:lstStyle/>
          <a:p>
            <a:pPr eaLnBrk="1" hangingPunct="1"/>
            <a:r>
              <a:rPr lang="es-ES" altLang="es-ES" dirty="0"/>
              <a:t>Las plantas aparecen en primavera son las más de 250.000 azaleas , hortensias , lirios de Pascua , impatiens , salvia , fucsia , y Pelargonium geranios. </a:t>
            </a:r>
          </a:p>
          <a:p>
            <a:pPr eaLnBrk="1" hangingPunct="1"/>
            <a:r>
              <a:rPr lang="es-ES" altLang="es-ES" dirty="0"/>
              <a:t>Las plantas que aparecen en el verano son los más de 2.000 rosas, allamandas , hibiscos , las plantas de cobre , begonias, pimientos ornamentales , buganvillas , caladios , coleus , vincas , y caléndulas . </a:t>
            </a:r>
          </a:p>
          <a:p>
            <a:pPr eaLnBrk="1" hangingPunct="1"/>
            <a:r>
              <a:rPr lang="es-ES" altLang="es-ES" dirty="0"/>
              <a:t>Las plantas aparecen en otoño son más de 8.000 camas, macetas y en cascada, crisantemos , hibiscus , y plantas de cobre.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5093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76250"/>
            <a:ext cx="6897960" cy="5543550"/>
          </a:xfrm>
        </p:spPr>
        <p:txBody>
          <a:bodyPr/>
          <a:lstStyle/>
          <a:p>
            <a:pPr eaLnBrk="1" hangingPunct="1"/>
            <a:r>
              <a:rPr lang="es-ES" altLang="es-ES" dirty="0"/>
              <a:t>La propiedad en la que los jardines con el tiempo se construiría fueron adquiridos en 1917 como un campamento de pesca por Walter Bellingrath, Presidente de Mobile Coca Cola planta embotelladora. </a:t>
            </a:r>
          </a:p>
          <a:p>
            <a:pPr eaLnBrk="1" hangingPunct="1"/>
            <a:r>
              <a:rPr lang="es-ES" altLang="es-ES" dirty="0"/>
              <a:t>La señora Bellingrath comenzó a desarrollar los jardines con el arquitecto George Rogers Bigelow en 1927. </a:t>
            </a:r>
          </a:p>
          <a:p>
            <a:pPr eaLnBrk="1" hangingPunct="1"/>
            <a:r>
              <a:rPr lang="es-ES" altLang="es-ES" dirty="0"/>
              <a:t>La casa fue terminada en 1935, abarca 10.500 metros cuadrados (980 m </a:t>
            </a:r>
            <a:r>
              <a:rPr lang="es-ES" altLang="es-ES" baseline="30000" dirty="0"/>
              <a:t>2)</a:t>
            </a:r>
            <a:r>
              <a:rPr lang="es-ES" altLang="es-ES" dirty="0"/>
              <a:t> y las características artesanales de ladrillos recuperados en Mobile desde el lugar de nacimiento de 1852 Alva Vanderbilt Belmont Smith . </a:t>
            </a:r>
          </a:p>
          <a:p>
            <a:pPr eaLnBrk="1" hangingPunct="1"/>
            <a:endParaRPr lang="es-ES" altLang="es-ES" dirty="0"/>
          </a:p>
        </p:txBody>
      </p:sp>
    </p:spTree>
    <p:extLst>
      <p:ext uri="{BB962C8B-B14F-4D97-AF65-F5344CB8AC3E}">
        <p14:creationId xmlns:p14="http://schemas.microsoft.com/office/powerpoint/2010/main" val="238444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6897960" cy="5543550"/>
          </a:xfrm>
        </p:spPr>
        <p:txBody>
          <a:bodyPr/>
          <a:lstStyle/>
          <a:p>
            <a:pPr eaLnBrk="1" hangingPunct="1"/>
            <a:r>
              <a:rPr lang="es-ES" altLang="es-ES" dirty="0"/>
              <a:t>El hierro se obtuvo de la demolición del hotel del sur (1837), también en Mobile. </a:t>
            </a:r>
          </a:p>
          <a:p>
            <a:pPr eaLnBrk="1" hangingPunct="1"/>
            <a:r>
              <a:rPr lang="es-ES" altLang="es-ES" dirty="0"/>
              <a:t>La casa toma prestados elementos de muchas tradiciones y épocas - una escalera de Georgia recuerda a una casa de campo inglés, puertas francesas, un patio mediterráneo etc…</a:t>
            </a:r>
          </a:p>
          <a:p>
            <a:pPr eaLnBrk="1" hangingPunct="1"/>
            <a:r>
              <a:rPr lang="es-ES" altLang="es-ES" dirty="0"/>
              <a:t>Los jardines Bellingrath celebran la temporada de Navidad (el viernes después de Acción de Gracias hasta Año Nuevo) con una pantalla de más de 3 millones de luces.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24393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Alabama.-.-Birmingham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638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labama..-Garden-Birmingham Botanical.-w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375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labama.-Bellinggrath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230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labama.-Bellingrath Oriental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593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labama.-Bellingrath.-Oriental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052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labama.-Bellingrath.-South 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305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labama.-Bellingrath Gardens..-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716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labama.-Bellingrath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372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labama.-Bellingrath Gardens.-w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736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labama.-Bellingrath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934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labama.-Bellingrath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939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labama.-Bellingrath 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545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labama.-Bellingrath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997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labama.-Bellingrath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205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labama.-Bellingrath Gardens.-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873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labama.-Bellingrath Gardens.-w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258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labama.-Bellingrath Gardens.-w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358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labama.-Bellingrath Gardens.-w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93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labama.-Bellingrath Gardens.-w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095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labama.-Bellingrath Gardens.-w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8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labama.-Bellingrath Orient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642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labama.-Bellingrath Po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505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labama.-Bellingrath_-_Mirror_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406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labama.-Bellingrath_gardens_azale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081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labama.-Bellingrsath Gardens.-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14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914400" y="274638"/>
            <a:ext cx="7772400" cy="1498600"/>
          </a:xfrm>
        </p:spPr>
        <p:txBody>
          <a:bodyPr/>
          <a:lstStyle/>
          <a:p>
            <a:pPr eaLnBrk="1" hangingPunct="1"/>
            <a:r>
              <a:rPr lang="es-ES" altLang="es-ES" b="1" dirty="0"/>
              <a:t>ALABAMA.-</a:t>
            </a:r>
            <a:br>
              <a:rPr lang="es-ES" altLang="es-ES" dirty="0"/>
            </a:br>
            <a:r>
              <a:rPr lang="es-ES" altLang="es-ES" dirty="0"/>
              <a:t>Birmingham Botanical Gardens</a:t>
            </a:r>
          </a:p>
        </p:txBody>
      </p:sp>
      <p:sp>
        <p:nvSpPr>
          <p:cNvPr id="37891" name="2 Marcador de contenido"/>
          <p:cNvSpPr>
            <a:spLocks noGrp="1"/>
          </p:cNvSpPr>
          <p:nvPr>
            <p:ph sz="quarter" idx="1"/>
          </p:nvPr>
        </p:nvSpPr>
        <p:spPr>
          <a:xfrm>
            <a:off x="914400" y="1844675"/>
            <a:ext cx="6969968" cy="4464645"/>
          </a:xfrm>
        </p:spPr>
        <p:txBody>
          <a:bodyPr>
            <a:normAutofit/>
          </a:bodyPr>
          <a:lstStyle/>
          <a:p>
            <a:pPr eaLnBrk="1" hangingPunct="1"/>
            <a:r>
              <a:rPr lang="es-ES" altLang="es-ES" dirty="0"/>
              <a:t>Los </a:t>
            </a:r>
            <a:r>
              <a:rPr lang="es-ES" altLang="es-ES" b="1" dirty="0"/>
              <a:t>Jardines Botánicos de Birmingham  tiene </a:t>
            </a:r>
            <a:r>
              <a:rPr lang="es-ES" altLang="es-ES" dirty="0"/>
              <a:t>27,3 hectáreas y esta situado en el interior de Park Lane, en la falda sur de la Montaña Roja , en Birmingham, Alabama.</a:t>
            </a:r>
          </a:p>
          <a:p>
            <a:pPr eaLnBrk="1" hangingPunct="1"/>
            <a:r>
              <a:rPr lang="es-ES" altLang="es-ES" dirty="0"/>
              <a:t> Se encuentran  cerca de 3.000 tipos diferentes de plantas en 20 jardines diferentes, que incluyen un jardín japonés. </a:t>
            </a:r>
          </a:p>
          <a:p>
            <a:pPr eaLnBrk="1" hangingPunct="1"/>
            <a:r>
              <a:rPr lang="es-ES" altLang="es-ES" dirty="0"/>
              <a:t>Con más de 300.000 visitantes anuales, el Jardín Botánico de Birmingham Alabama es una atracción de la zona. </a:t>
            </a:r>
          </a:p>
          <a:p>
            <a:pPr eaLnBrk="1" hangingPunct="1"/>
            <a:r>
              <a:rPr lang="es-ES" altLang="es-ES" dirty="0"/>
              <a:t>.</a:t>
            </a:r>
          </a:p>
        </p:txBody>
      </p:sp>
    </p:spTree>
    <p:extLst>
      <p:ext uri="{BB962C8B-B14F-4D97-AF65-F5344CB8AC3E}">
        <p14:creationId xmlns:p14="http://schemas.microsoft.com/office/powerpoint/2010/main" val="390678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836613"/>
            <a:ext cx="6897960" cy="5183187"/>
          </a:xfrm>
        </p:spPr>
        <p:txBody>
          <a:bodyPr/>
          <a:lstStyle/>
          <a:p>
            <a:pPr eaLnBrk="1" hangingPunct="1"/>
            <a:r>
              <a:rPr lang="es-ES" altLang="es-ES" dirty="0"/>
              <a:t>Con mas de 32 jardines diferentes se nos muestran las colecciones de plantas.</a:t>
            </a:r>
          </a:p>
          <a:p>
            <a:pPr eaLnBrk="1" hangingPunct="1"/>
            <a:r>
              <a:rPr lang="es-ES" altLang="es-ES" dirty="0"/>
              <a:t>Los jardines incluyen un centro de jardinería que tiene una biblioteca , auditorio , Linn-Henley Salón de Actos, Blount Centro de Educación, Gerlach Planta del Centro de Información,  la oficina de la Alabama Cooperative Extension Sistema , Arrington zona infantil de aventuras planta, y un restaurante llamado "Café de France". </a:t>
            </a:r>
          </a:p>
          <a:p>
            <a:pPr eaLnBrk="1" hangingPunct="1"/>
            <a:endParaRPr lang="es-ES" altLang="es-ES" dirty="0"/>
          </a:p>
        </p:txBody>
      </p:sp>
    </p:spTree>
    <p:extLst>
      <p:ext uri="{BB962C8B-B14F-4D97-AF65-F5344CB8AC3E}">
        <p14:creationId xmlns:p14="http://schemas.microsoft.com/office/powerpoint/2010/main" val="2012296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labama.-Birmingham Botanical Garden.-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366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labama.-Birmingham_botanical_glasshous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087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labama.-Birmoingham Botanical Garden.-w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044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labama.-Birmingham Botanical Garcen.-w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315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labama.-Birmingham Botanical Garden..-w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672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labama.-Birmingham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75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labama.-Birmingham Botanical Garden.-Tree-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15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labama.-Birmingham Botanical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9603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labama.-Birmingham Botanical Garden.-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472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labama.-Birmingham Botanical Garden.-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34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labama.-Birmingham Botanical Garden.-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536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Alabama.-Birmingham Botanical Garden.-w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8351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labama.-Birmingham Botanical Garden.-w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846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Alabama.-Birmingham Botanical Garden.-w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3251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Alabama.-Birmingham Botanical Garden.-w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2635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Alabama.-Birmingham Botanical Garden.-w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1461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Alabama.-Birmingham Botanical Garden.-w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9684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labama.-Birmingham Botanical Garden.-w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583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labama.-Birmingham Botanical Garden.-w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1143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labama.-Birmingham Botanical Garden.-w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1218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labama.-Birmingham Botanical Garden.-w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295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Alabama.-Birmingham Botanical Garden.-w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755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labama.-Birmingham Botanical Garden.-w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9247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Alabama.-Birmingham Botanical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2796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Alabama.-Birmingham Botanical Gardens.-w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0166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Alabama.-Birmingham Botanical Gardens.-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2124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Alabama.-Birmingham Botanical Gardens.-w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151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Alabama.-Birmingham Botanical Gardens.-w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0228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labama.-Birmingham Botanical Gardens.-w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76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labama.-Birmingham Botanical 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5822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labama.-Birmingham Botanikcal Garden.-w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6005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labama.--Birmingham_Botanical_Gardens_-_HIll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88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labama.-Birmingham Botanical Garden.-w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5114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labama.-Birmingham_Botanical_Gardens_-_Japanese_Garden_Tor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20538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labama.-Birmingham Botanical Gardens..-w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4298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labama.-Botanical-Gardens-Birmingh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5018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labama.--Birmingham_Botanical_Gardens_-_Long_Life_Lake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4542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a:xfrm>
            <a:off x="914400" y="274638"/>
            <a:ext cx="7772400" cy="1425575"/>
          </a:xfrm>
        </p:spPr>
        <p:txBody>
          <a:bodyPr/>
          <a:lstStyle/>
          <a:p>
            <a:pPr eaLnBrk="1" hangingPunct="1"/>
            <a:r>
              <a:rPr lang="es-ES" altLang="es-ES" dirty="0"/>
              <a:t>ALABAMA.-Mobile Botanical Garden</a:t>
            </a:r>
          </a:p>
        </p:txBody>
      </p:sp>
      <p:sp>
        <p:nvSpPr>
          <p:cNvPr id="77827" name="2 Marcador de contenido"/>
          <p:cNvSpPr>
            <a:spLocks noGrp="1"/>
          </p:cNvSpPr>
          <p:nvPr>
            <p:ph sz="quarter" idx="1"/>
          </p:nvPr>
        </p:nvSpPr>
        <p:spPr>
          <a:xfrm>
            <a:off x="914400" y="1844675"/>
            <a:ext cx="7113984" cy="4537075"/>
          </a:xfrm>
        </p:spPr>
        <p:txBody>
          <a:bodyPr>
            <a:normAutofit lnSpcReduction="10000"/>
          </a:bodyPr>
          <a:lstStyle/>
          <a:p>
            <a:pPr eaLnBrk="1" hangingPunct="1"/>
            <a:r>
              <a:rPr lang="es-ES" altLang="es-ES" dirty="0"/>
              <a:t>El</a:t>
            </a:r>
            <a:r>
              <a:rPr lang="es-ES" altLang="es-ES" b="1" dirty="0"/>
              <a:t> Jardín Botánico Mobile</a:t>
            </a:r>
            <a:r>
              <a:rPr lang="es-ES" altLang="es-ES" dirty="0"/>
              <a:t> fue fundado en 1974, y se encuentran en la unidad del Museo en la comunidad de Spring Hill en Mobile , Alabama .</a:t>
            </a:r>
          </a:p>
          <a:p>
            <a:pPr eaLnBrk="1" hangingPunct="1"/>
            <a:r>
              <a:rPr lang="es-ES" altLang="es-ES" dirty="0"/>
              <a:t>Los jardines están situados sobre 0,40 km </a:t>
            </a:r>
            <a:r>
              <a:rPr lang="es-ES" altLang="es-ES" baseline="30000" dirty="0"/>
              <a:t>2</a:t>
            </a:r>
            <a:r>
              <a:rPr lang="es-ES" altLang="es-ES" dirty="0"/>
              <a:t> y son una mezcla de las superficies cultivadas y de los hábitats naturales, incluyendo el jardín del  Rhododendron, el Jardín de la  Camellia, Winter Garden, Fern Glade, fragancias y Jardín textura, Jardin del Acer japonés , el  jardín de hierbas , y un pino de hoja larga en un  hábitat de 160.000 m </a:t>
            </a:r>
            <a:r>
              <a:rPr lang="es-ES" altLang="es-ES" baseline="30000" dirty="0"/>
              <a:t>2..</a:t>
            </a:r>
            <a:r>
              <a:rPr lang="es-ES" altLang="es-ES" dirty="0"/>
              <a:t> </a:t>
            </a:r>
          </a:p>
        </p:txBody>
      </p:sp>
    </p:spTree>
    <p:extLst>
      <p:ext uri="{BB962C8B-B14F-4D97-AF65-F5344CB8AC3E}">
        <p14:creationId xmlns:p14="http://schemas.microsoft.com/office/powerpoint/2010/main" val="40962367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1268413"/>
            <a:ext cx="6969968" cy="4751387"/>
          </a:xfrm>
        </p:spPr>
        <p:txBody>
          <a:bodyPr>
            <a:normAutofit lnSpcReduction="10000"/>
          </a:bodyPr>
          <a:lstStyle/>
          <a:p>
            <a:pPr eaLnBrk="1" hangingPunct="1"/>
            <a:r>
              <a:rPr lang="es-ES" altLang="es-ES" dirty="0"/>
              <a:t>El jardín de los Rhododendron  contiene ocho colecciones de aproximadamente 1.000 azaleas de hoja perenne y nativas. </a:t>
            </a:r>
          </a:p>
          <a:p>
            <a:pPr eaLnBrk="1" hangingPunct="1"/>
            <a:r>
              <a:rPr lang="es-ES" altLang="es-ES" dirty="0"/>
              <a:t>Las plantaciones se instalaron en el año 2006 dentro de un jardín de azaleas mayores. </a:t>
            </a:r>
          </a:p>
          <a:p>
            <a:pPr eaLnBrk="1" hangingPunct="1"/>
            <a:r>
              <a:rPr lang="es-ES" altLang="es-ES" dirty="0"/>
              <a:t>Las colecciones incluyen aquí Encore, Harris, Holly Springs, móviles, National Arboretum Kurumes, Nuccio, Robin Hill, y el sur de Indica.</a:t>
            </a:r>
          </a:p>
          <a:p>
            <a:pPr eaLnBrk="1" hangingPunct="1">
              <a:buFont typeface="Wingdings 2" pitchFamily="18" charset="2"/>
              <a:buNone/>
            </a:pPr>
            <a:r>
              <a:rPr lang="es-ES" altLang="es-ES" dirty="0"/>
              <a:t>    Esta es la colección de rododendros más completa del momento a lo largo de la costa del Golfo.</a:t>
            </a:r>
          </a:p>
          <a:p>
            <a:pPr eaLnBrk="1" hangingPunct="1">
              <a:buFont typeface="Wingdings 2" pitchFamily="18" charset="2"/>
              <a:buNone/>
            </a:pPr>
            <a:r>
              <a:rPr lang="es-ES" altLang="es-ES" dirty="0"/>
              <a:t>   </a:t>
            </a:r>
          </a:p>
        </p:txBody>
      </p:sp>
    </p:spTree>
    <p:extLst>
      <p:ext uri="{BB962C8B-B14F-4D97-AF65-F5344CB8AC3E}">
        <p14:creationId xmlns:p14="http://schemas.microsoft.com/office/powerpoint/2010/main" val="41918024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76250"/>
            <a:ext cx="6969968" cy="5543550"/>
          </a:xfrm>
        </p:spPr>
        <p:txBody>
          <a:bodyPr/>
          <a:lstStyle/>
          <a:p>
            <a:pPr eaLnBrk="1" hangingPunct="1"/>
            <a:r>
              <a:rPr lang="es-ES" altLang="es-ES" dirty="0"/>
              <a:t> Otro ámbito de especial interés es el pino de hoja larga hábitat, un vestigio conservado de los grandes pinos de hoja larga del sur (Pinus palustris) del ecosistema que alguna vez dominaron la región de América del Sur. </a:t>
            </a:r>
          </a:p>
          <a:p>
            <a:pPr eaLnBrk="1" hangingPunct="1"/>
            <a:r>
              <a:rPr lang="es-ES" altLang="es-ES" dirty="0"/>
              <a:t>Es un hábitat muy diversificado, con 49 familias de plantas vasculares, 159 especies de plantas vasculares, 72 especies leñosas, y 21 especies naturalizadas catalogadas en mayo y junio de 2007. </a:t>
            </a:r>
          </a:p>
          <a:p>
            <a:pPr eaLnBrk="1" hangingPunct="1"/>
            <a:r>
              <a:rPr lang="es-ES" altLang="es-ES" dirty="0"/>
              <a:t>Instalado en 2007, el Camellia Winter Garden es una colección de camelias 500, 350 recién plantadas, con 75 plantadas hace  más de treinta años.</a:t>
            </a:r>
          </a:p>
          <a:p>
            <a:pPr eaLnBrk="1" hangingPunct="1">
              <a:buFont typeface="Wingdings 2" pitchFamily="18" charset="2"/>
              <a:buNone/>
            </a:pPr>
            <a:endParaRPr lang="es-ES" altLang="es-ES" dirty="0"/>
          </a:p>
          <a:p>
            <a:pPr eaLnBrk="1" hangingPunct="1"/>
            <a:endParaRPr lang="es-ES" altLang="es-ES" dirty="0"/>
          </a:p>
        </p:txBody>
      </p:sp>
    </p:spTree>
    <p:extLst>
      <p:ext uri="{BB962C8B-B14F-4D97-AF65-F5344CB8AC3E}">
        <p14:creationId xmlns:p14="http://schemas.microsoft.com/office/powerpoint/2010/main" val="19943265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labama-Mobile-Bellingrath-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0904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labama.-Mobile Botanical Gardens..-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3656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labama.-Mobile Botanical Gardens.-w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6201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labama.-Mobile Botanical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0642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labama.-Mobile Botanical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7955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labama.-Mobile_Botanica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3257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altLang="es-ES" sz="3600" dirty="0"/>
              <a:t>ARIZONA.</a:t>
            </a:r>
            <a:r>
              <a:rPr lang="es-ES" altLang="es-ES" dirty="0"/>
              <a:t>- Desert Botanical Garden</a:t>
            </a:r>
          </a:p>
        </p:txBody>
      </p:sp>
      <p:sp>
        <p:nvSpPr>
          <p:cNvPr id="87043" name="3 Marcador de contenido"/>
          <p:cNvSpPr>
            <a:spLocks noGrp="1"/>
          </p:cNvSpPr>
          <p:nvPr>
            <p:ph sz="quarter" idx="1"/>
          </p:nvPr>
        </p:nvSpPr>
        <p:spPr>
          <a:xfrm>
            <a:off x="467544" y="1916832"/>
            <a:ext cx="7467600" cy="5257800"/>
          </a:xfrm>
        </p:spPr>
        <p:txBody>
          <a:bodyPr>
            <a:normAutofit/>
          </a:bodyPr>
          <a:lstStyle/>
          <a:p>
            <a:pPr eaLnBrk="1" hangingPunct="1"/>
            <a:r>
              <a:rPr lang="es-ES" altLang="es-ES" dirty="0"/>
              <a:t>El </a:t>
            </a:r>
            <a:r>
              <a:rPr lang="es-ES" altLang="es-ES" b="1" dirty="0"/>
              <a:t>Jardín Botánico del Desierto</a:t>
            </a:r>
            <a:r>
              <a:rPr lang="es-ES" altLang="es-ES" dirty="0"/>
              <a:t>  tiene 20 hectáreas  y esta  ubicado en Papago Park en Phoenix, Arizona.</a:t>
            </a:r>
          </a:p>
          <a:p>
            <a:pPr eaLnBrk="1" hangingPunct="1"/>
            <a:r>
              <a:rPr lang="es-ES" altLang="es-ES" dirty="0"/>
              <a:t> Fundado por la Asociacion de  Cactus de Arizona y los nativos Sociedad de Flora en 1937  y se estableció en este lugar en 1939, el jardín cuenta con más de 21.000 plantas , en más de 4.000 taxones, un tercio de las cuales son nativas de la zona, incluyendo 139 especies que son raras, amenazadas o en peligro de extinción  </a:t>
            </a:r>
          </a:p>
          <a:p>
            <a:pPr eaLnBrk="1" hangingPunct="1"/>
            <a:r>
              <a:rPr lang="es-ES" altLang="es-ES" dirty="0"/>
              <a:t>s</a:t>
            </a:r>
          </a:p>
        </p:txBody>
      </p:sp>
    </p:spTree>
    <p:extLst>
      <p:ext uri="{BB962C8B-B14F-4D97-AF65-F5344CB8AC3E}">
        <p14:creationId xmlns:p14="http://schemas.microsoft.com/office/powerpoint/2010/main" val="11283576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00113" y="260350"/>
            <a:ext cx="7128271" cy="5688013"/>
          </a:xfrm>
        </p:spPr>
        <p:txBody>
          <a:bodyPr/>
          <a:lstStyle/>
          <a:p>
            <a:pPr eaLnBrk="1" hangingPunct="1"/>
            <a:r>
              <a:rPr lang="es-ES" altLang="es-ES" dirty="0"/>
              <a:t>De especial interés son las ricas colecciones de agave (176 taxones ) y cactus (10.350 plantas en 1350 taxones), en especial la sub familia de las Opuntia.</a:t>
            </a:r>
          </a:p>
          <a:p>
            <a:pPr eaLnBrk="1" hangingPunct="1"/>
            <a:r>
              <a:rPr lang="es-ES" altLang="es-ES" dirty="0"/>
              <a:t>Las plantas con las condiciones climáticas extremas están protegidos por umbráculos. </a:t>
            </a:r>
          </a:p>
          <a:p>
            <a:pPr eaLnBrk="1" hangingPunct="1"/>
            <a:r>
              <a:rPr lang="es-ES" altLang="es-ES" dirty="0"/>
              <a:t>Hay una colección de Australia, una colección de Baja California y una colección de América del Sur, todas las plantas adaptadas a las condiciones del desierto. </a:t>
            </a:r>
          </a:p>
          <a:p>
            <a:pPr eaLnBrk="1" hangingPunct="1"/>
            <a:r>
              <a:rPr lang="es-ES" altLang="es-ES" dirty="0"/>
              <a:t>Varios ecosistemas están representados: un bosque, una  pradera semidesértica, de tierras altas y un chaparral.</a:t>
            </a:r>
          </a:p>
          <a:p>
            <a:pPr eaLnBrk="1" hangingPunct="1"/>
            <a:r>
              <a:rPr lang="es-ES" altLang="es-ES" dirty="0"/>
              <a:t>.</a:t>
            </a:r>
          </a:p>
        </p:txBody>
      </p:sp>
    </p:spTree>
    <p:extLst>
      <p:ext uri="{BB962C8B-B14F-4D97-AF65-F5344CB8AC3E}">
        <p14:creationId xmlns:p14="http://schemas.microsoft.com/office/powerpoint/2010/main" val="1964534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rizona.-Desert-Botanical-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739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rizona.-Desert-Botanical-Garden-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0099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rizona.-Desert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6040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rizona.-DesertBotanicalGardenPhoen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352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rizona.-.Cacti,_Desert_Botanical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6208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Arizona.-Desert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2756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rizona.-Desert Botanical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7502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rizona.-Desert Botanical 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8367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Arizona.-Desert Botanical Garden.-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2033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Arizona.-Desert Botanical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0062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rizona.-Desert Botanical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1723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rizona.-Desert_botanical_cac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5127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rizona.-Desert_Botanical_Garden-Phoen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8915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rizona.-Sonora Desert Museum.-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0122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rizona.-Sonora Desert Museum.-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2198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rizona.-Stenocereus_thurberi_-_Desert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6947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rizona.-Stetsonia_coryne_-_Desert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0892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rizona Desert Botanical Garden.-w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8412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rizona Desert Gard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392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Arizona Sonora Desert.-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8011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rizona_sonora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7498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rizona.-Mammillaria_spinosissima_-_Desert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6919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Arizona.-Myrtillocactus_geometrizans_-_Desert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2358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b="1" dirty="0"/>
              <a:t>ARIZONA. </a:t>
            </a:r>
            <a:r>
              <a:rPr lang="es-ES" dirty="0"/>
              <a:t>Boyce Thompson Arboretum</a:t>
            </a:r>
          </a:p>
        </p:txBody>
      </p:sp>
      <p:sp>
        <p:nvSpPr>
          <p:cNvPr id="112643" name="2 Marcador de contenido"/>
          <p:cNvSpPr>
            <a:spLocks noGrp="1"/>
          </p:cNvSpPr>
          <p:nvPr>
            <p:ph sz="quarter" idx="1"/>
          </p:nvPr>
        </p:nvSpPr>
        <p:spPr>
          <a:xfrm>
            <a:off x="914400" y="1916113"/>
            <a:ext cx="6897960" cy="4103687"/>
          </a:xfrm>
        </p:spPr>
        <p:txBody>
          <a:bodyPr/>
          <a:lstStyle/>
          <a:p>
            <a:pPr eaLnBrk="1" hangingPunct="1"/>
            <a:r>
              <a:rPr lang="es-ES" altLang="es-ES" dirty="0"/>
              <a:t>Boyce Thompson Arboretum State Park es un jardín botánico y el parque estatal de Arizona , ubicado en Superior.</a:t>
            </a:r>
          </a:p>
          <a:p>
            <a:pPr eaLnBrk="1" hangingPunct="1"/>
            <a:r>
              <a:rPr lang="es-ES" altLang="es-ES" dirty="0"/>
              <a:t>Boyce Thompson Arboretum Park consta de una 323 hectáreas (131 ha) colección botánica que incluye una amplia gama de hábitats y una 2.4 km pista de bucle principal a pie. Fundado en 1925, el arboreto es el más grande del estado de Arizona. </a:t>
            </a:r>
          </a:p>
        </p:txBody>
      </p:sp>
    </p:spTree>
    <p:extLst>
      <p:ext uri="{BB962C8B-B14F-4D97-AF65-F5344CB8AC3E}">
        <p14:creationId xmlns:p14="http://schemas.microsoft.com/office/powerpoint/2010/main" val="17765132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836613"/>
            <a:ext cx="7041976" cy="5183187"/>
          </a:xfrm>
        </p:spPr>
        <p:txBody>
          <a:bodyPr/>
          <a:lstStyle/>
          <a:p>
            <a:r>
              <a:rPr lang="es-ES" altLang="es-ES" dirty="0"/>
              <a:t>Esta  administrado conjuntamente por el Boyce Thompson Arboretum, Inc. (una organización 501 sin fines de lucro), la Universidad de Arizona , y los Parques del Estado de Arizona </a:t>
            </a:r>
          </a:p>
        </p:txBody>
      </p:sp>
    </p:spTree>
    <p:extLst>
      <p:ext uri="{BB962C8B-B14F-4D97-AF65-F5344CB8AC3E}">
        <p14:creationId xmlns:p14="http://schemas.microsoft.com/office/powerpoint/2010/main" val="23156475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Arizona.-Boyce Thompson Arboret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7939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Arizona.-Boyce Thompson Arboretum.-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994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Arizona.-Boyce Thompson Arboretum.-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5183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Arizona.-Boyce Thompson Arboretum.-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5490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Arizona.-Boyce-thompson-arbore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862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Título"/>
          <p:cNvSpPr>
            <a:spLocks noGrp="1"/>
          </p:cNvSpPr>
          <p:nvPr>
            <p:ph type="title"/>
          </p:nvPr>
        </p:nvSpPr>
        <p:spPr/>
        <p:txBody>
          <a:bodyPr/>
          <a:lstStyle/>
          <a:p>
            <a:pPr eaLnBrk="1" hangingPunct="1"/>
            <a:r>
              <a:rPr lang="es-ES" altLang="es-ES" dirty="0"/>
              <a:t>ARIZONA.-Tahona Chul Park</a:t>
            </a:r>
          </a:p>
        </p:txBody>
      </p:sp>
      <p:sp>
        <p:nvSpPr>
          <p:cNvPr id="119811" name="2 Marcador de contenido"/>
          <p:cNvSpPr>
            <a:spLocks noGrp="1"/>
          </p:cNvSpPr>
          <p:nvPr>
            <p:ph sz="quarter" idx="1"/>
          </p:nvPr>
        </p:nvSpPr>
        <p:spPr>
          <a:xfrm>
            <a:off x="914400" y="2060575"/>
            <a:ext cx="6825952" cy="3959225"/>
          </a:xfrm>
        </p:spPr>
        <p:txBody>
          <a:bodyPr/>
          <a:lstStyle/>
          <a:p>
            <a:pPr eaLnBrk="1" hangingPunct="1"/>
            <a:r>
              <a:rPr lang="es-ES" altLang="es-ES" dirty="0"/>
              <a:t>El parque Tahona Chul , es un jardín botánico del desierto y zona preservada de 49 acres de extensión, en Casas Adobes, un suburbio de la ciudad de Tucsón, Arizona.</a:t>
            </a:r>
          </a:p>
          <a:p>
            <a:pPr eaLnBrk="1" hangingPunct="1"/>
            <a:r>
              <a:rPr lang="es-ES" altLang="es-ES" dirty="0"/>
              <a:t> En la década de 1920, la totalidad del área del noroeste de Tucson estaba considerada como ideal para cultivos de cítricos sensibles a las heladas y palmas datileras.</a:t>
            </a:r>
          </a:p>
        </p:txBody>
      </p:sp>
    </p:spTree>
    <p:extLst>
      <p:ext uri="{BB962C8B-B14F-4D97-AF65-F5344CB8AC3E}">
        <p14:creationId xmlns:p14="http://schemas.microsoft.com/office/powerpoint/2010/main" val="14655833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836613"/>
            <a:ext cx="6969968" cy="5183187"/>
          </a:xfrm>
        </p:spPr>
        <p:txBody>
          <a:bodyPr>
            <a:normAutofit lnSpcReduction="10000"/>
          </a:bodyPr>
          <a:lstStyle/>
          <a:p>
            <a:r>
              <a:rPr lang="es-ES" altLang="es-ES" dirty="0"/>
              <a:t>Después de muchas vicisitudes históricas  el parque de Tohono Chul fue dedicado formalmente como un coto del desierto de 37 acres el 19 de abril de 1985</a:t>
            </a:r>
          </a:p>
          <a:p>
            <a:r>
              <a:rPr lang="es-ES" altLang="es-ES" dirty="0"/>
              <a:t>Los Wilsons traspasaron la propiedad de la finca a la fundación no lucrativa, « Tahona Chul Park, Inc. » en 1988.</a:t>
            </a:r>
          </a:p>
          <a:p>
            <a:r>
              <a:rPr lang="es-ES" altLang="es-ES" dirty="0"/>
              <a:t>Los 11 acres de la finca que lindaba en el flanco norte expropiada por una densidad más alta de rezonación, fue ofrecida para la venta. </a:t>
            </a:r>
          </a:p>
          <a:p>
            <a:endParaRPr lang="es-ES" altLang="es-ES" dirty="0"/>
          </a:p>
          <a:p>
            <a:endParaRPr lang="es-ES" altLang="es-ES" dirty="0"/>
          </a:p>
          <a:p>
            <a:r>
              <a:rPr lang="es-ES" altLang="es-ES" dirty="0"/>
              <a:t> </a:t>
            </a:r>
          </a:p>
          <a:p>
            <a:endParaRPr lang="es-ES" altLang="es-ES" dirty="0"/>
          </a:p>
        </p:txBody>
      </p:sp>
    </p:spTree>
    <p:extLst>
      <p:ext uri="{BB962C8B-B14F-4D97-AF65-F5344CB8AC3E}">
        <p14:creationId xmlns:p14="http://schemas.microsoft.com/office/powerpoint/2010/main" val="31921440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1" y="620713"/>
            <a:ext cx="7041976" cy="5903912"/>
          </a:xfrm>
        </p:spPr>
        <p:txBody>
          <a:bodyPr/>
          <a:lstStyle/>
          <a:p>
            <a:pPr eaLnBrk="1" hangingPunct="1"/>
            <a:r>
              <a:rPr lang="es-ES" altLang="es-ES" dirty="0"/>
              <a:t>Con la ayuda de miembros de la asociación del parque, Tahona Chul pudieron adquirir la finca.</a:t>
            </a:r>
          </a:p>
          <a:p>
            <a:pPr eaLnBrk="1" hangingPunct="1"/>
            <a:r>
              <a:rPr lang="es-ES" altLang="es-ES" dirty="0"/>
              <a:t> Unos 4.000 m² fueron agregados en 1997 cuando fue cerrada la librería y la tierra que ocupó fue donada al parque de Tahona Chul.</a:t>
            </a:r>
          </a:p>
          <a:p>
            <a:pPr eaLnBrk="1" hangingPunct="1"/>
            <a:r>
              <a:rPr lang="es-ES" altLang="es-ES" dirty="0"/>
              <a:t>En el recinto del </a:t>
            </a:r>
            <a:r>
              <a:rPr lang="es-ES" altLang="es-ES" i="1" dirty="0"/>
              <a:t>Tahona Chul Park</a:t>
            </a:r>
            <a:r>
              <a:rPr lang="es-ES" altLang="es-ES" dirty="0"/>
              <a:t>, además de la vegetación silvestre preservada, del desierto de Sonora, podemos encontrar :</a:t>
            </a:r>
          </a:p>
          <a:p>
            <a:pPr eaLnBrk="1" hangingPunct="1"/>
            <a:r>
              <a:rPr lang="es-ES" altLang="es-ES" dirty="0"/>
              <a:t>Jardines de exhibición, Corriente de agua de recirculación y áreas con plantaciones especiales de vegetación adaptada a la aridez..</a:t>
            </a:r>
          </a:p>
          <a:p>
            <a:pPr eaLnBrk="1" hangingPunct="1"/>
            <a:endParaRPr lang="es-ES" altLang="es-ES" dirty="0"/>
          </a:p>
        </p:txBody>
      </p:sp>
    </p:spTree>
    <p:extLst>
      <p:ext uri="{BB962C8B-B14F-4D97-AF65-F5344CB8AC3E}">
        <p14:creationId xmlns:p14="http://schemas.microsoft.com/office/powerpoint/2010/main" val="21451158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rizona.-TovreaCastle  Carraro Cactu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3477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rizona.-Tucson.-Spanish Garden at Tohono Chul Park.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649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Arizona.-Tucson.-Sonora Desert 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8933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Arizona.--rare-crested-or-cristate-saguaro-cactus-in-desert-botanical-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8341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Arizona.-sedona phoenix 1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6030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Arizona.-Tohono Chul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9745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Arizona Boyce Thompson Arboretum.-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699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1499</Words>
  <Application>Microsoft Office PowerPoint</Application>
  <PresentationFormat>Presentación en pantalla (4:3)</PresentationFormat>
  <Paragraphs>168</Paragraphs>
  <Slides>121</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Default Theme</vt:lpstr>
      <vt:lpstr>ESTADOS UNIDOS.-LA VUELTA AL MUNDO EN 885 JARDINES.-Bellingrath Garden.-Birmingham Botanical Gardens.-Mobile Botanical Garden.-Desert Botanical Garden</vt:lpstr>
      <vt:lpstr>ALABAMA.-Bellingrath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ALABAMA.- Birmingham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ALABAMA.-Mobile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ARIZONA.- Desert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ARIZONA. Boyce Thompson Arboretum</vt:lpstr>
      <vt:lpstr>Presentación de PowerPoint</vt:lpstr>
      <vt:lpstr>Presentación de PowerPoint</vt:lpstr>
      <vt:lpstr>Presentación de PowerPoint</vt:lpstr>
      <vt:lpstr>Presentación de PowerPoint</vt:lpstr>
      <vt:lpstr>Presentación de PowerPoint</vt:lpstr>
      <vt:lpstr>Presentación de PowerPoint</vt:lpstr>
      <vt:lpstr>ARIZONA.-Tahona Chul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2018-03-05T08:33:39Z</dcterms:modified>
</cp:coreProperties>
</file>