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32" r:id="rId3"/>
  </p:sldMasterIdLst>
  <p:notesMasterIdLst>
    <p:notesMasterId r:id="rId188"/>
  </p:notesMasterIdLst>
  <p:sldIdLst>
    <p:sldId id="257" r:id="rId4"/>
    <p:sldId id="259" r:id="rId5"/>
    <p:sldId id="260" r:id="rId6"/>
    <p:sldId id="306"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8" r:id="rId52"/>
    <p:sldId id="309" r:id="rId53"/>
    <p:sldId id="350"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51"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8" r:id="rId130"/>
    <p:sldId id="389" r:id="rId131"/>
    <p:sldId id="390" r:id="rId132"/>
    <p:sldId id="391" r:id="rId133"/>
    <p:sldId id="392" r:id="rId134"/>
    <p:sldId id="393" r:id="rId135"/>
    <p:sldId id="394" r:id="rId136"/>
    <p:sldId id="395" r:id="rId137"/>
    <p:sldId id="396" r:id="rId138"/>
    <p:sldId id="397" r:id="rId139"/>
    <p:sldId id="398" r:id="rId140"/>
    <p:sldId id="399" r:id="rId141"/>
    <p:sldId id="401" r:id="rId142"/>
    <p:sldId id="402" r:id="rId143"/>
    <p:sldId id="403" r:id="rId144"/>
    <p:sldId id="404" r:id="rId145"/>
    <p:sldId id="405" r:id="rId146"/>
    <p:sldId id="407" r:id="rId147"/>
    <p:sldId id="408" r:id="rId148"/>
    <p:sldId id="409" r:id="rId149"/>
    <p:sldId id="410" r:id="rId150"/>
    <p:sldId id="411" r:id="rId151"/>
    <p:sldId id="412" r:id="rId152"/>
    <p:sldId id="413" r:id="rId153"/>
    <p:sldId id="414" r:id="rId154"/>
    <p:sldId id="415" r:id="rId155"/>
    <p:sldId id="416" r:id="rId156"/>
    <p:sldId id="417" r:id="rId157"/>
    <p:sldId id="418" r:id="rId158"/>
    <p:sldId id="419" r:id="rId159"/>
    <p:sldId id="420" r:id="rId160"/>
    <p:sldId id="421" r:id="rId161"/>
    <p:sldId id="422" r:id="rId162"/>
    <p:sldId id="423" r:id="rId163"/>
    <p:sldId id="424" r:id="rId164"/>
    <p:sldId id="425" r:id="rId165"/>
    <p:sldId id="426" r:id="rId166"/>
    <p:sldId id="427" r:id="rId167"/>
    <p:sldId id="428" r:id="rId168"/>
    <p:sldId id="429" r:id="rId169"/>
    <p:sldId id="430" r:id="rId170"/>
    <p:sldId id="431" r:id="rId171"/>
    <p:sldId id="433" r:id="rId172"/>
    <p:sldId id="434" r:id="rId173"/>
    <p:sldId id="435" r:id="rId174"/>
    <p:sldId id="436" r:id="rId175"/>
    <p:sldId id="437" r:id="rId176"/>
    <p:sldId id="438" r:id="rId177"/>
    <p:sldId id="439" r:id="rId178"/>
    <p:sldId id="440" r:id="rId179"/>
    <p:sldId id="441" r:id="rId180"/>
    <p:sldId id="442" r:id="rId181"/>
    <p:sldId id="443" r:id="rId182"/>
    <p:sldId id="444" r:id="rId183"/>
    <p:sldId id="445" r:id="rId184"/>
    <p:sldId id="446" r:id="rId185"/>
    <p:sldId id="447" r:id="rId186"/>
    <p:sldId id="448" r:id="rId1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896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91" Type="http://schemas.openxmlformats.org/officeDocument/2006/relationships/theme" Target="theme/theme1.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92" Type="http://schemas.openxmlformats.org/officeDocument/2006/relationships/tableStyles" Target="tableStyles.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6" Type="http://schemas.openxmlformats.org/officeDocument/2006/relationships/slide" Target="slides/slide3.xml"/><Relationship Id="rId23" Type="http://schemas.openxmlformats.org/officeDocument/2006/relationships/slide" Target="slides/slide20.xml"/><Relationship Id="rId119" Type="http://schemas.openxmlformats.org/officeDocument/2006/relationships/slide" Target="slides/slide116.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183" Type="http://schemas.openxmlformats.org/officeDocument/2006/relationships/slide" Target="slides/slide180.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slide" Target="slides/slide170.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189"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0" Type="http://schemas.openxmlformats.org/officeDocument/2006/relationships/viewProps" Target="viewProps.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1" Type="http://schemas.openxmlformats.org/officeDocument/2006/relationships/slideMaster" Target="slideMasters/slideMaster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64DAFB-9907-4956-9AF8-ED98ECD02D90}"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98B88A-9F94-45A9-B571-1524A5027EA6}" type="slidenum">
              <a:rPr lang="es-ES" smtClean="0"/>
              <a:t>‹Nº›</a:t>
            </a:fld>
            <a:endParaRPr lang="es-ES" dirty="0"/>
          </a:p>
        </p:txBody>
      </p:sp>
    </p:spTree>
    <p:extLst>
      <p:ext uri="{BB962C8B-B14F-4D97-AF65-F5344CB8AC3E}">
        <p14:creationId xmlns:p14="http://schemas.microsoft.com/office/powerpoint/2010/main" val="3206366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Zingiber_malaysianum_-_black_ginger_-_var-midnight_</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C16AD9-0CF5-4F13-AD97-958A43141C8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Hydrangea-quercus RubySlippers</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C91ED6-C73D-4FD5-A4E2-49DC3152452D}"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Gardens</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2B9155-C48A-476B-A8A1-7C5B4D5944C9}"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Botanical Gardens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18D1EA-B967-4D47-9218-4C4CE39E7249}"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4BB6CA-BD28-4632-B951-5659C4BA454D}"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61E943-35D3-4CE6-A46A-60CC1B6DF65D}"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B49FFB-A134-4918-B375-096B44734CFD}"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3D4B99-BC06-4460-B8B3-A10207D149C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Botanical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8FD81C-0DBF-4A28-A5D0-E497B1643571}"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Botanical Gardens</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2B2A11-01A4-406E-9BEA-207F623CC623}"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Gardens</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EAD33A-1F51-47F9-B57F-B900F901FB32}"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F41BDF-7170-4C96-8944-AC898DB3125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35E333-3C3F-42AC-99EE-5B9F2B6201F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9458F2-A585-4434-B48C-1CE2E90A62D0}"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2F6088-005B-4EF2-93F7-2124E4B897EB}"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11E681-1EAC-4A1E-A6E3-06B0EB03845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3B8E30-F90E-4BD9-8527-2934FCD7E9F0}"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2438AD-767B-4CF3-9A3A-65F9C7AB8BDB}"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Botanical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34FBE3-3F3F-4D6C-A7C2-68DBB6B8FD6D}"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Florida Botanic Gardens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2FF0A7-8B53-4DF0-94A1-F176113CE1B0}"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B4D532-1846-43A6-9F29-79F1E5813522}"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408F54-E2FC-441B-9C8A-DB51B086394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86FE31-0D29-47A3-8333-1536A3AA168C}"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E9FC51-4B17-4E18-9258-96864BED0529}"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8A7D58-1A70-4493-994C-7ECF0D2B4F06}"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2974FC-9455-4C54-95CF-59E2BB6112DD}"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9779E3-38F5-442A-AE80-EECF10B4D34E}"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8C73D9-FBA9-47B3-8868-42C6F17859B5}"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DE0808-C4BB-474F-9F6B-278FB1267E5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DECE9D-B338-4494-B4CE-3A5051049483}"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D41E14-A99B-4AB9-9CF7-5CDF0128E67F}"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Botanical Gardens San Marino</a:t>
            </a:r>
          </a:p>
        </p:txBody>
      </p:sp>
      <p:sp>
        <p:nvSpPr>
          <p:cNvPr id="4" name="3 Marcador de número de diapositiva"/>
          <p:cNvSpPr>
            <a:spLocks noGrp="1"/>
          </p:cNvSpPr>
          <p:nvPr>
            <p:ph type="sldNum" sz="quarter" idx="5"/>
          </p:nvPr>
        </p:nvSpPr>
        <p:spPr/>
        <p:txBody>
          <a:bodyPr/>
          <a:lstStyle/>
          <a:p>
            <a:pPr>
              <a:defRPr/>
            </a:pPr>
            <a:fld id="{5708B177-8FB3-4AA5-B88F-D346B3F3EC8D}"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Botanical Garden San Marino</a:t>
            </a:r>
          </a:p>
        </p:txBody>
      </p:sp>
      <p:sp>
        <p:nvSpPr>
          <p:cNvPr id="4" name="3 Marcador de número de diapositiva"/>
          <p:cNvSpPr>
            <a:spLocks noGrp="1"/>
          </p:cNvSpPr>
          <p:nvPr>
            <p:ph type="sldNum" sz="quarter" idx="5"/>
          </p:nvPr>
        </p:nvSpPr>
        <p:spPr/>
        <p:txBody>
          <a:bodyPr/>
          <a:lstStyle/>
          <a:p>
            <a:pPr>
              <a:defRPr/>
            </a:pPr>
            <a:fld id="{BE2E856C-AC8E-439F-A54D-5BAC62B018D3}"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Botanical Garden San Marino</a:t>
            </a:r>
          </a:p>
        </p:txBody>
      </p:sp>
      <p:sp>
        <p:nvSpPr>
          <p:cNvPr id="4" name="3 Marcador de número de diapositiva"/>
          <p:cNvSpPr>
            <a:spLocks noGrp="1"/>
          </p:cNvSpPr>
          <p:nvPr>
            <p:ph type="sldNum" sz="quarter" idx="5"/>
          </p:nvPr>
        </p:nvSpPr>
        <p:spPr/>
        <p:txBody>
          <a:bodyPr/>
          <a:lstStyle/>
          <a:p>
            <a:pPr>
              <a:defRPr/>
            </a:pPr>
            <a:fld id="{D235D4EC-9C1F-4F18-AE93-75F8CC0A34F5}"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Botanical Garden San Marino</a:t>
            </a:r>
          </a:p>
        </p:txBody>
      </p:sp>
      <p:sp>
        <p:nvSpPr>
          <p:cNvPr id="4" name="3 Marcador de número de diapositiva"/>
          <p:cNvSpPr>
            <a:spLocks noGrp="1"/>
          </p:cNvSpPr>
          <p:nvPr>
            <p:ph type="sldNum" sz="quarter" idx="5"/>
          </p:nvPr>
        </p:nvSpPr>
        <p:spPr/>
        <p:txBody>
          <a:bodyPr/>
          <a:lstStyle/>
          <a:p>
            <a:pPr>
              <a:defRPr/>
            </a:pPr>
            <a:fld id="{7197EA75-278A-4709-83CA-5FF6B9851353}"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0354C2-AD44-4EC9-BAA6-CEC4D51D1C0F}"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9C3681-A686-48F0-B0FC-877D9601EC56}"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8B70DA-0A00-4575-9CB3-98CEDA4319ED}"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Gardens San Marino</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2D6FE3-7FD2-4160-8C7D-7B3DB2A7592F}"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D9DC41-C1F0-4F8F-AF24-C1B6DBC3D9EA}"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2E5EAF-BE33-4038-9A5A-1228CD9EF138}"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22A269-A7D5-4949-8B80-83417C8D2C3A}"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926580-BEE9-4AFD-B4C5-AE8EBF987694}"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A85972-796D-49C4-8AF9-1EC50700E35F}"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4EBF64-2304-40B9-B48A-E378D913A2B9}"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5FB5C0-C7EB-4C4A-8441-A387803504A8}"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Missouri</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83A703-1054-4BF9-8883-35FBC4A1B1C1}"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D39AAA-D3A9-4A07-8BFA-1F8D9DAE5B3C}"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73923A-FBD7-4E41-BBE9-7AF5DFBE0DB7}"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5E2B91-4440-491B-98F6-78C403B7C483}"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Gardens Missouri</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033079-43DE-46B2-B048-0F59952C2246}"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0E725A-1639-4CD1-A5A1-926CD7AEF45C}"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ABFBDF-E6A4-4EE5-8CB6-7A39BEAB9416}"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DB0B07-F5BF-4F1D-A09F-ACAE9843B678}"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6D8CD0-CF8A-45DA-9C2E-F39FEE77274E}"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67DED1-4E6A-4726-B9B6-5BDA50BE18D5}"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701D70-25C4-48B3-BB1A-FE04B0FB98E4}"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57E047-3B56-4C11-AC4F-881B87B9FC8A}"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D26558-9379-4FD7-BB7B-5FE4C60C9F0B}"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EA691A-463D-42A1-A7AD-85D94EECAD51}"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733290-BC9A-4220-A8D3-E8C56267C69F}"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93291B-E72C-473B-A598-94E331B16E21}"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FB7F6E-2461-479E-A70D-626E08033B45}"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731D83-DFA8-459A-A18D-50C1EA8B7D3F}"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DE016B-9717-4F99-9E79-1F42A583AD5D}"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09DE26-5AF6-4174-A757-502CC16503DD}"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EEC58D-5715-410B-96CD-F09B4F3EDC09}"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32BDEB-52B1-4639-B6F9-F8FF179406A1}"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CFB51C-67D7-4F43-96EE-6A61B49C2F74}"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32B23C3D-6FD5-43F3-B46D-0A9831D55322}" type="slidenum">
              <a:rPr lang="es-ES_tradnl" altLang="es-ES">
                <a:solidFill>
                  <a:prstClr val="black"/>
                </a:solidFill>
              </a:rPr>
              <a:pPr eaLnBrk="1" hangingPunct="1">
                <a:spcBef>
                  <a:spcPct val="0"/>
                </a:spcBef>
              </a:pPr>
              <a:t>169</a:t>
            </a:fld>
            <a:endParaRPr lang="es-ES_tradnl" altLang="es-ES"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cs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F787E389-C3C0-443B-8D7E-D35A400DBCB5}" type="slidenum">
              <a:rPr lang="es-ES_tradnl" altLang="es-ES">
                <a:solidFill>
                  <a:prstClr val="black"/>
                </a:solidFill>
              </a:rPr>
              <a:pPr eaLnBrk="1" hangingPunct="1">
                <a:spcBef>
                  <a:spcPct val="0"/>
                </a:spcBef>
              </a:pPr>
              <a:t>171</a:t>
            </a:fld>
            <a:endParaRPr lang="es-ES_tradnl" altLang="es-ES"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Windyridge Gardens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4B2D4FE4-4F67-437F-A56C-326334F8511C}" type="slidenum">
              <a:rPr lang="es-ES_tradnl" altLang="es-ES">
                <a:solidFill>
                  <a:prstClr val="black"/>
                </a:solidFill>
              </a:rPr>
              <a:pPr eaLnBrk="1" hangingPunct="1">
                <a:spcBef>
                  <a:spcPct val="0"/>
                </a:spcBef>
              </a:pPr>
              <a:t>172</a:t>
            </a:fld>
            <a:endParaRPr lang="es-ES_tradnl" altLang="es-ES"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B942914E-C811-41FF-943F-9764557FCC67}" type="slidenum">
              <a:rPr lang="es-ES_tradnl" altLang="es-ES">
                <a:solidFill>
                  <a:prstClr val="black"/>
                </a:solidFill>
              </a:rPr>
              <a:pPr eaLnBrk="1" hangingPunct="1">
                <a:spcBef>
                  <a:spcPct val="0"/>
                </a:spcBef>
              </a:pPr>
              <a:t>173</a:t>
            </a:fld>
            <a:endParaRPr lang="es-ES_tradnl" altLang="es-ES" dirty="0">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Windyridge</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72A7F102-A6F0-422C-895D-8108F5AF0C36}" type="slidenum">
              <a:rPr lang="es-ES_tradnl" altLang="es-ES">
                <a:solidFill>
                  <a:prstClr val="black"/>
                </a:solidFill>
              </a:rPr>
              <a:pPr eaLnBrk="1" hangingPunct="1">
                <a:spcBef>
                  <a:spcPct val="0"/>
                </a:spcBef>
              </a:pPr>
              <a:t>174</a:t>
            </a:fld>
            <a:endParaRPr lang="es-ES_tradnl" altLang="es-ES" dirty="0">
              <a:solidFill>
                <a:prstClr val="black"/>
              </a:solidFill>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DC0989F3-D154-492C-8F09-6BB8FA491E38}" type="slidenum">
              <a:rPr lang="es-ES_tradnl" altLang="es-ES">
                <a:solidFill>
                  <a:prstClr val="black"/>
                </a:solidFill>
              </a:rPr>
              <a:pPr eaLnBrk="1" hangingPunct="1">
                <a:spcBef>
                  <a:spcPct val="0"/>
                </a:spcBef>
              </a:pPr>
              <a:t>175</a:t>
            </a:fld>
            <a:endParaRPr lang="es-ES_tradnl" altLang="es-ES" dirty="0">
              <a:solidFill>
                <a:prstClr val="black"/>
              </a:solidFill>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86F2860B-DF08-435E-9BDB-C951DE13D174}" type="slidenum">
              <a:rPr lang="es-ES_tradnl" altLang="es-ES">
                <a:solidFill>
                  <a:prstClr val="black"/>
                </a:solidFill>
              </a:rPr>
              <a:pPr eaLnBrk="1" hangingPunct="1">
                <a:spcBef>
                  <a:spcPct val="0"/>
                </a:spcBef>
              </a:pPr>
              <a:t>176</a:t>
            </a:fld>
            <a:endParaRPr lang="es-ES_tradnl" altLang="es-ES" dirty="0">
              <a:solidFill>
                <a:prstClr val="black"/>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7731FFAE-0BD7-44A9-BE57-09BE57451547}" type="slidenum">
              <a:rPr lang="es-ES_tradnl" altLang="es-ES">
                <a:solidFill>
                  <a:prstClr val="black"/>
                </a:solidFill>
              </a:rPr>
              <a:pPr eaLnBrk="1" hangingPunct="1">
                <a:spcBef>
                  <a:spcPct val="0"/>
                </a:spcBef>
              </a:pPr>
              <a:t>177</a:t>
            </a:fld>
            <a:endParaRPr lang="es-ES_tradnl" altLang="es-ES"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04E0D18D-2F43-4DAA-8220-455E0DFB359B}" type="slidenum">
              <a:rPr lang="es-ES_tradnl" altLang="es-ES">
                <a:solidFill>
                  <a:prstClr val="black"/>
                </a:solidFill>
              </a:rPr>
              <a:pPr eaLnBrk="1" hangingPunct="1">
                <a:spcBef>
                  <a:spcPct val="0"/>
                </a:spcBef>
              </a:pPr>
              <a:t>178</a:t>
            </a:fld>
            <a:endParaRPr lang="es-ES_tradnl" altLang="es-ES"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DD690102-FF83-49CD-ACB3-BDCB54861D18}" type="slidenum">
              <a:rPr lang="es-ES_tradnl" altLang="es-ES">
                <a:solidFill>
                  <a:prstClr val="black"/>
                </a:solidFill>
              </a:rPr>
              <a:pPr eaLnBrk="1" hangingPunct="1">
                <a:spcBef>
                  <a:spcPct val="0"/>
                </a:spcBef>
              </a:pPr>
              <a:t>179</a:t>
            </a:fld>
            <a:endParaRPr lang="es-ES_tradnl" altLang="es-ES" dirty="0">
              <a:solidFill>
                <a:prstClr val="blac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Wyridge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2E2E505F-912C-4810-8549-06A5562F07B0}" type="slidenum">
              <a:rPr lang="es-ES_tradnl" altLang="es-ES">
                <a:solidFill>
                  <a:prstClr val="black"/>
                </a:solidFill>
              </a:rPr>
              <a:pPr eaLnBrk="1" hangingPunct="1">
                <a:spcBef>
                  <a:spcPct val="0"/>
                </a:spcBef>
              </a:pPr>
              <a:t>180</a:t>
            </a:fld>
            <a:endParaRPr lang="es-ES_tradnl" altLang="es-ES"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6A91488C-DF20-4062-9417-EF824C9276ED}" type="slidenum">
              <a:rPr lang="es-ES_tradnl" altLang="es-ES">
                <a:solidFill>
                  <a:prstClr val="black"/>
                </a:solidFill>
              </a:rPr>
              <a:pPr eaLnBrk="1" hangingPunct="1">
                <a:spcBef>
                  <a:spcPct val="0"/>
                </a:spcBef>
              </a:pPr>
              <a:t>181</a:t>
            </a:fld>
            <a:endParaRPr lang="es-ES_tradnl" altLang="es-ES"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ED79B726-9AD4-487A-BDCB-DC91E60BC835}" type="slidenum">
              <a:rPr lang="es-ES_tradnl" altLang="es-ES">
                <a:solidFill>
                  <a:prstClr val="black"/>
                </a:solidFill>
              </a:rPr>
              <a:pPr eaLnBrk="1" hangingPunct="1">
                <a:spcBef>
                  <a:spcPct val="0"/>
                </a:spcBef>
              </a:pPr>
              <a:t>182</a:t>
            </a:fld>
            <a:endParaRPr lang="es-ES_tradnl" altLang="es-ES"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43A30444-3174-4C30-9CBB-8AEB63C4E9D9}" type="slidenum">
              <a:rPr lang="es-ES_tradnl" altLang="es-ES">
                <a:solidFill>
                  <a:prstClr val="black"/>
                </a:solidFill>
              </a:rPr>
              <a:pPr eaLnBrk="1" hangingPunct="1">
                <a:spcBef>
                  <a:spcPct val="0"/>
                </a:spcBef>
              </a:pPr>
              <a:t>183</a:t>
            </a:fld>
            <a:endParaRPr lang="es-ES_tradnl" altLang="es-ES"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C895979F-57D5-4BA0-8D8A-024DCE4AED2F}" type="slidenum">
              <a:rPr lang="es-ES_tradnl" altLang="es-ES">
                <a:solidFill>
                  <a:prstClr val="black"/>
                </a:solidFill>
              </a:rPr>
              <a:pPr eaLnBrk="1" hangingPunct="1">
                <a:spcBef>
                  <a:spcPct val="0"/>
                </a:spcBef>
              </a:pPr>
              <a:t>184</a:t>
            </a:fld>
            <a:endParaRPr lang="es-ES_tradnl" altLang="es-ES"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s-ES"/>
              <a:t>Haga clic para modificar el estilo de título del patrón</a:t>
            </a:r>
            <a:endParaRPr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4" name="9 Marcador de fecha"/>
          <p:cNvSpPr>
            <a:spLocks noGrp="1"/>
          </p:cNvSpPr>
          <p:nvPr>
            <p:ph type="dt" sz="half" idx="10"/>
          </p:nvPr>
        </p:nvSpPr>
        <p:spPr/>
        <p:txBody>
          <a:bodyPr/>
          <a:lstStyle>
            <a:lvl1pPr>
              <a:defRPr/>
            </a:lvl1pPr>
          </a:lstStyle>
          <a:p>
            <a:pPr>
              <a:defRPr/>
            </a:pPr>
            <a:fld id="{C3953C90-35FA-4B72-8342-203C4D037538}"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96C8E968-BEC9-490C-8553-D4E18439E4BA}"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286203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9 Marcador de fecha"/>
          <p:cNvSpPr>
            <a:spLocks noGrp="1"/>
          </p:cNvSpPr>
          <p:nvPr>
            <p:ph type="dt" sz="half" idx="10"/>
          </p:nvPr>
        </p:nvSpPr>
        <p:spPr/>
        <p:txBody>
          <a:bodyPr/>
          <a:lstStyle>
            <a:lvl1pPr>
              <a:defRPr/>
            </a:lvl1pPr>
          </a:lstStyle>
          <a:p>
            <a:pPr>
              <a:defRPr/>
            </a:pPr>
            <a:fld id="{7D7753F9-7A44-4A72-9E72-5975E4375915}"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AA7EE429-C8BF-45BA-AB3C-D6344D138877}"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616332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4" name="9 Marcador de fecha"/>
          <p:cNvSpPr>
            <a:spLocks noGrp="1"/>
          </p:cNvSpPr>
          <p:nvPr>
            <p:ph type="dt" sz="half" idx="10"/>
          </p:nvPr>
        </p:nvSpPr>
        <p:spPr/>
        <p:txBody>
          <a:bodyPr/>
          <a:lstStyle>
            <a:lvl1pPr>
              <a:defRPr/>
            </a:lvl1pPr>
          </a:lstStyle>
          <a:p>
            <a:pPr>
              <a:defRPr/>
            </a:pPr>
            <a:fld id="{7CF0CC55-FFED-4A45-AFED-44E3657DE45F}"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D825AB6C-C0D8-41D7-903A-C09D453A8D7B}"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449349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9 Marcador de fecha"/>
          <p:cNvSpPr>
            <a:spLocks noGrp="1"/>
          </p:cNvSpPr>
          <p:nvPr>
            <p:ph type="dt" sz="half" idx="10"/>
          </p:nvPr>
        </p:nvSpPr>
        <p:spPr/>
        <p:txBody>
          <a:bodyPr/>
          <a:lstStyle>
            <a:lvl1pPr>
              <a:defRPr/>
            </a:lvl1pPr>
          </a:lstStyle>
          <a:p>
            <a:pPr>
              <a:defRPr/>
            </a:pPr>
            <a:fld id="{01908181-C89F-46B3-A29E-D7772ABDDAF2}"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6"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7" name="17 Marcador de número de diapositiva"/>
          <p:cNvSpPr>
            <a:spLocks noGrp="1"/>
          </p:cNvSpPr>
          <p:nvPr>
            <p:ph type="sldNum" sz="quarter" idx="12"/>
          </p:nvPr>
        </p:nvSpPr>
        <p:spPr/>
        <p:txBody>
          <a:bodyPr/>
          <a:lstStyle>
            <a:lvl1pPr>
              <a:defRPr/>
            </a:lvl1pPr>
          </a:lstStyle>
          <a:p>
            <a:pPr>
              <a:defRPr/>
            </a:pPr>
            <a:fld id="{1FE1B38D-CF59-4A28-9724-AC5F22E810C1}"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243441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9 Marcador de fecha"/>
          <p:cNvSpPr>
            <a:spLocks noGrp="1"/>
          </p:cNvSpPr>
          <p:nvPr>
            <p:ph type="dt" sz="half" idx="10"/>
          </p:nvPr>
        </p:nvSpPr>
        <p:spPr/>
        <p:txBody>
          <a:bodyPr/>
          <a:lstStyle>
            <a:lvl1pPr>
              <a:defRPr/>
            </a:lvl1pPr>
          </a:lstStyle>
          <a:p>
            <a:pPr>
              <a:defRPr/>
            </a:pPr>
            <a:fld id="{9CBEA684-5479-4EDC-A380-25853F4EFC75}"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8"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9" name="17 Marcador de número de diapositiva"/>
          <p:cNvSpPr>
            <a:spLocks noGrp="1"/>
          </p:cNvSpPr>
          <p:nvPr>
            <p:ph type="sldNum" sz="quarter" idx="12"/>
          </p:nvPr>
        </p:nvSpPr>
        <p:spPr/>
        <p:txBody>
          <a:bodyPr/>
          <a:lstStyle>
            <a:lvl1pPr>
              <a:defRPr/>
            </a:lvl1pPr>
          </a:lstStyle>
          <a:p>
            <a:pPr>
              <a:defRPr/>
            </a:pPr>
            <a:fld id="{48693418-1506-44CD-8280-99821EE79C73}"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527115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s-ES"/>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B2C1E12C-D38C-4A82-9938-0C6F644E2F76}"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4"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5" name="17 Marcador de número de diapositiva"/>
          <p:cNvSpPr>
            <a:spLocks noGrp="1"/>
          </p:cNvSpPr>
          <p:nvPr>
            <p:ph type="sldNum" sz="quarter" idx="12"/>
          </p:nvPr>
        </p:nvSpPr>
        <p:spPr/>
        <p:txBody>
          <a:bodyPr/>
          <a:lstStyle>
            <a:lvl1pPr>
              <a:defRPr/>
            </a:lvl1pPr>
          </a:lstStyle>
          <a:p>
            <a:pPr>
              <a:defRPr/>
            </a:pPr>
            <a:fld id="{471AC8BC-5B57-4661-AADA-6656794378FD}"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981402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BD7DC314-8202-4449-8BEB-2D2AEC514FD0}"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3"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4" name="17 Marcador de número de diapositiva"/>
          <p:cNvSpPr>
            <a:spLocks noGrp="1"/>
          </p:cNvSpPr>
          <p:nvPr>
            <p:ph type="sldNum" sz="quarter" idx="12"/>
          </p:nvPr>
        </p:nvSpPr>
        <p:spPr/>
        <p:txBody>
          <a:bodyPr/>
          <a:lstStyle>
            <a:lvl1pPr>
              <a:defRPr/>
            </a:lvl1pPr>
          </a:lstStyle>
          <a:p>
            <a:pPr>
              <a:defRPr/>
            </a:pPr>
            <a:fld id="{DC04FAA2-622E-4943-8F8E-242FB04279EE}"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6613664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s-ES"/>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9 Marcador de fecha"/>
          <p:cNvSpPr>
            <a:spLocks noGrp="1"/>
          </p:cNvSpPr>
          <p:nvPr>
            <p:ph type="dt" sz="half" idx="10"/>
          </p:nvPr>
        </p:nvSpPr>
        <p:spPr/>
        <p:txBody>
          <a:bodyPr/>
          <a:lstStyle>
            <a:lvl1pPr>
              <a:defRPr/>
            </a:lvl1pPr>
          </a:lstStyle>
          <a:p>
            <a:pPr>
              <a:defRPr/>
            </a:pPr>
            <a:fld id="{18592595-28DD-40DD-94AF-AC104A24E9D6}"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6"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7" name="17 Marcador de número de diapositiva"/>
          <p:cNvSpPr>
            <a:spLocks noGrp="1"/>
          </p:cNvSpPr>
          <p:nvPr>
            <p:ph type="sldNum" sz="quarter" idx="12"/>
          </p:nvPr>
        </p:nvSpPr>
        <p:spPr/>
        <p:txBody>
          <a:bodyPr/>
          <a:lstStyle>
            <a:lvl1pPr>
              <a:defRPr/>
            </a:lvl1pPr>
          </a:lstStyle>
          <a:p>
            <a:pPr>
              <a:defRPr/>
            </a:pPr>
            <a:fld id="{F65C915A-028C-44A1-BF47-ACDEA0D32EA3}"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9618232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Recortar y redondear rectángulo de esquina sencilla"/>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Triángulo rectángulo"/>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endParaRPr>
          </a:p>
        </p:txBody>
      </p:sp>
      <p:sp>
        <p:nvSpPr>
          <p:cNvPr id="8" name="7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endParaRPr>
          </a:p>
        </p:txBody>
      </p:sp>
      <p:sp>
        <p:nvSpPr>
          <p:cNvPr id="2" name="1 Título"/>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9" name="4 Marcador de fecha"/>
          <p:cNvSpPr>
            <a:spLocks noGrp="1"/>
          </p:cNvSpPr>
          <p:nvPr>
            <p:ph type="dt" sz="half" idx="10"/>
          </p:nvPr>
        </p:nvSpPr>
        <p:spPr/>
        <p:txBody>
          <a:bodyPr/>
          <a:lstStyle>
            <a:lvl1pPr>
              <a:defRPr/>
            </a:lvl1pPr>
          </a:lstStyle>
          <a:p>
            <a:pPr>
              <a:defRPr/>
            </a:pPr>
            <a:fld id="{4CDE12D9-115F-41EA-8D6B-97832FF67E4B}"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10" name="5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11" name="6 Marcador de número de diapositiva"/>
          <p:cNvSpPr>
            <a:spLocks noGrp="1"/>
          </p:cNvSpPr>
          <p:nvPr>
            <p:ph type="sldNum" sz="quarter" idx="12"/>
          </p:nvPr>
        </p:nvSpPr>
        <p:spPr>
          <a:xfrm>
            <a:off x="8077200" y="6356350"/>
            <a:ext cx="609600" cy="365125"/>
          </a:xfrm>
        </p:spPr>
        <p:txBody>
          <a:bodyPr/>
          <a:lstStyle>
            <a:lvl1pPr>
              <a:defRPr/>
            </a:lvl1pPr>
          </a:lstStyle>
          <a:p>
            <a:pPr>
              <a:defRPr/>
            </a:pPr>
            <a:fld id="{0863EBE7-A3EF-4865-8D0D-EBC13E07C19B}"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897378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9 Marcador de fecha"/>
          <p:cNvSpPr>
            <a:spLocks noGrp="1"/>
          </p:cNvSpPr>
          <p:nvPr>
            <p:ph type="dt" sz="half" idx="10"/>
          </p:nvPr>
        </p:nvSpPr>
        <p:spPr/>
        <p:txBody>
          <a:bodyPr/>
          <a:lstStyle>
            <a:lvl1pPr>
              <a:defRPr/>
            </a:lvl1pPr>
          </a:lstStyle>
          <a:p>
            <a:pPr>
              <a:defRPr/>
            </a:pPr>
            <a:fld id="{0EDF0E3A-74BA-4F02-9198-D4348DEFF839}"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252EFE70-7E38-437E-B8F1-7F228AE0D66B}"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033944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9 Marcador de fecha"/>
          <p:cNvSpPr>
            <a:spLocks noGrp="1"/>
          </p:cNvSpPr>
          <p:nvPr>
            <p:ph type="dt" sz="half" idx="10"/>
          </p:nvPr>
        </p:nvSpPr>
        <p:spPr/>
        <p:txBody>
          <a:bodyPr/>
          <a:lstStyle>
            <a:lvl1pPr>
              <a:defRPr/>
            </a:lvl1pPr>
          </a:lstStyle>
          <a:p>
            <a:pPr>
              <a:defRPr/>
            </a:pPr>
            <a:fld id="{4C3720E5-F4AC-470F-847F-E10BCC2F36C9}"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07AA1F6C-A9B0-4E0F-885F-6AC18848D1F5}"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17168965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s-ES"/>
              <a:t>Haga clic para modificar el estilo de título del patrón</a:t>
            </a:r>
            <a:endParaRPr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4" name="9 Marcador de fecha"/>
          <p:cNvSpPr>
            <a:spLocks noGrp="1"/>
          </p:cNvSpPr>
          <p:nvPr>
            <p:ph type="dt" sz="half" idx="10"/>
          </p:nvPr>
        </p:nvSpPr>
        <p:spPr/>
        <p:txBody>
          <a:bodyPr/>
          <a:lstStyle>
            <a:lvl1pPr>
              <a:defRPr/>
            </a:lvl1pPr>
          </a:lstStyle>
          <a:p>
            <a:pPr>
              <a:defRPr/>
            </a:pPr>
            <a:fld id="{CCD9E062-8645-47FC-B846-45AC48C23B28}"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57C9C812-8356-4219-9848-BC38184ACF80}"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14270230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9 Marcador de fecha"/>
          <p:cNvSpPr>
            <a:spLocks noGrp="1"/>
          </p:cNvSpPr>
          <p:nvPr>
            <p:ph type="dt" sz="half" idx="10"/>
          </p:nvPr>
        </p:nvSpPr>
        <p:spPr/>
        <p:txBody>
          <a:bodyPr/>
          <a:lstStyle>
            <a:lvl1pPr>
              <a:defRPr/>
            </a:lvl1pPr>
          </a:lstStyle>
          <a:p>
            <a:pPr>
              <a:defRPr/>
            </a:pPr>
            <a:fld id="{5EE02ECA-67C1-4070-8951-9DF85D12D44E}"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0D10DDCE-C694-44A9-B892-993D0DD67682}"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697687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4" name="9 Marcador de fecha"/>
          <p:cNvSpPr>
            <a:spLocks noGrp="1"/>
          </p:cNvSpPr>
          <p:nvPr>
            <p:ph type="dt" sz="half" idx="10"/>
          </p:nvPr>
        </p:nvSpPr>
        <p:spPr/>
        <p:txBody>
          <a:bodyPr/>
          <a:lstStyle>
            <a:lvl1pPr>
              <a:defRPr/>
            </a:lvl1pPr>
          </a:lstStyle>
          <a:p>
            <a:pPr>
              <a:defRPr/>
            </a:pPr>
            <a:fld id="{F0CAD394-73B2-45ED-A83F-0304D4CF549E}"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11F59C4F-9985-4E88-B19B-A53DDC5C8A72}"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5353952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9 Marcador de fecha"/>
          <p:cNvSpPr>
            <a:spLocks noGrp="1"/>
          </p:cNvSpPr>
          <p:nvPr>
            <p:ph type="dt" sz="half" idx="10"/>
          </p:nvPr>
        </p:nvSpPr>
        <p:spPr/>
        <p:txBody>
          <a:bodyPr/>
          <a:lstStyle>
            <a:lvl1pPr>
              <a:defRPr/>
            </a:lvl1pPr>
          </a:lstStyle>
          <a:p>
            <a:pPr>
              <a:defRPr/>
            </a:pPr>
            <a:fld id="{5B3BE765-4983-4F81-9A57-B18F5E1B53FD}"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6"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7" name="17 Marcador de número de diapositiva"/>
          <p:cNvSpPr>
            <a:spLocks noGrp="1"/>
          </p:cNvSpPr>
          <p:nvPr>
            <p:ph type="sldNum" sz="quarter" idx="12"/>
          </p:nvPr>
        </p:nvSpPr>
        <p:spPr/>
        <p:txBody>
          <a:bodyPr/>
          <a:lstStyle>
            <a:lvl1pPr>
              <a:defRPr/>
            </a:lvl1pPr>
          </a:lstStyle>
          <a:p>
            <a:pPr>
              <a:defRPr/>
            </a:pPr>
            <a:fld id="{82DF27A0-B37E-4E70-828D-35C894EB4EA5}"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6085938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9 Marcador de fecha"/>
          <p:cNvSpPr>
            <a:spLocks noGrp="1"/>
          </p:cNvSpPr>
          <p:nvPr>
            <p:ph type="dt" sz="half" idx="10"/>
          </p:nvPr>
        </p:nvSpPr>
        <p:spPr/>
        <p:txBody>
          <a:bodyPr/>
          <a:lstStyle>
            <a:lvl1pPr>
              <a:defRPr/>
            </a:lvl1pPr>
          </a:lstStyle>
          <a:p>
            <a:pPr>
              <a:defRPr/>
            </a:pPr>
            <a:fld id="{E904B2A6-22CA-4D8C-A5AD-F5F35AF9CA4D}"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8"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9" name="17 Marcador de número de diapositiva"/>
          <p:cNvSpPr>
            <a:spLocks noGrp="1"/>
          </p:cNvSpPr>
          <p:nvPr>
            <p:ph type="sldNum" sz="quarter" idx="12"/>
          </p:nvPr>
        </p:nvSpPr>
        <p:spPr/>
        <p:txBody>
          <a:bodyPr/>
          <a:lstStyle>
            <a:lvl1pPr>
              <a:defRPr/>
            </a:lvl1pPr>
          </a:lstStyle>
          <a:p>
            <a:pPr>
              <a:defRPr/>
            </a:pPr>
            <a:fld id="{97404ACD-42E3-4847-A4A2-77F27DF3D1C8}"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19004240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s-ES"/>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980DB0F9-024C-433D-9E72-DECC33F725B3}"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4"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5" name="17 Marcador de número de diapositiva"/>
          <p:cNvSpPr>
            <a:spLocks noGrp="1"/>
          </p:cNvSpPr>
          <p:nvPr>
            <p:ph type="sldNum" sz="quarter" idx="12"/>
          </p:nvPr>
        </p:nvSpPr>
        <p:spPr/>
        <p:txBody>
          <a:bodyPr/>
          <a:lstStyle>
            <a:lvl1pPr>
              <a:defRPr/>
            </a:lvl1pPr>
          </a:lstStyle>
          <a:p>
            <a:pPr>
              <a:defRPr/>
            </a:pPr>
            <a:fld id="{2C85D9F4-FC28-4213-A28F-4E1131785A2D}"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1025736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8FFA8E30-641A-454B-AD30-809C6A2F01F5}"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3"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4" name="17 Marcador de número de diapositiva"/>
          <p:cNvSpPr>
            <a:spLocks noGrp="1"/>
          </p:cNvSpPr>
          <p:nvPr>
            <p:ph type="sldNum" sz="quarter" idx="12"/>
          </p:nvPr>
        </p:nvSpPr>
        <p:spPr/>
        <p:txBody>
          <a:bodyPr/>
          <a:lstStyle>
            <a:lvl1pPr>
              <a:defRPr/>
            </a:lvl1pPr>
          </a:lstStyle>
          <a:p>
            <a:pPr>
              <a:defRPr/>
            </a:pPr>
            <a:fld id="{E318F799-4E09-46A8-B975-1C5477E06215}"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154876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s-ES"/>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9 Marcador de fecha"/>
          <p:cNvSpPr>
            <a:spLocks noGrp="1"/>
          </p:cNvSpPr>
          <p:nvPr>
            <p:ph type="dt" sz="half" idx="10"/>
          </p:nvPr>
        </p:nvSpPr>
        <p:spPr/>
        <p:txBody>
          <a:bodyPr/>
          <a:lstStyle>
            <a:lvl1pPr>
              <a:defRPr/>
            </a:lvl1pPr>
          </a:lstStyle>
          <a:p>
            <a:pPr>
              <a:defRPr/>
            </a:pPr>
            <a:fld id="{AF1BACC7-8BFD-4CCD-82EA-7CA10BC3460D}"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6"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7" name="17 Marcador de número de diapositiva"/>
          <p:cNvSpPr>
            <a:spLocks noGrp="1"/>
          </p:cNvSpPr>
          <p:nvPr>
            <p:ph type="sldNum" sz="quarter" idx="12"/>
          </p:nvPr>
        </p:nvSpPr>
        <p:spPr/>
        <p:txBody>
          <a:bodyPr/>
          <a:lstStyle>
            <a:lvl1pPr>
              <a:defRPr/>
            </a:lvl1pPr>
          </a:lstStyle>
          <a:p>
            <a:pPr>
              <a:defRPr/>
            </a:pPr>
            <a:fld id="{19C91943-37F0-406F-BD60-030D740811BE}"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2348215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Recortar y redondear rectángulo de esquina sencilla"/>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Triángulo rectángulo"/>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endParaRPr>
          </a:p>
        </p:txBody>
      </p:sp>
      <p:sp>
        <p:nvSpPr>
          <p:cNvPr id="8" name="7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endParaRPr>
          </a:p>
        </p:txBody>
      </p:sp>
      <p:sp>
        <p:nvSpPr>
          <p:cNvPr id="2" name="1 Título"/>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9" name="4 Marcador de fecha"/>
          <p:cNvSpPr>
            <a:spLocks noGrp="1"/>
          </p:cNvSpPr>
          <p:nvPr>
            <p:ph type="dt" sz="half" idx="10"/>
          </p:nvPr>
        </p:nvSpPr>
        <p:spPr/>
        <p:txBody>
          <a:bodyPr/>
          <a:lstStyle>
            <a:lvl1pPr>
              <a:defRPr/>
            </a:lvl1pPr>
          </a:lstStyle>
          <a:p>
            <a:pPr>
              <a:defRPr/>
            </a:pPr>
            <a:fld id="{C5BD67AB-6FE9-4E27-9FC5-22B66AA9C667}"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10" name="5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11" name="6 Marcador de número de diapositiva"/>
          <p:cNvSpPr>
            <a:spLocks noGrp="1"/>
          </p:cNvSpPr>
          <p:nvPr>
            <p:ph type="sldNum" sz="quarter" idx="12"/>
          </p:nvPr>
        </p:nvSpPr>
        <p:spPr>
          <a:xfrm>
            <a:off x="8077200" y="6356350"/>
            <a:ext cx="609600" cy="365125"/>
          </a:xfrm>
        </p:spPr>
        <p:txBody>
          <a:bodyPr/>
          <a:lstStyle>
            <a:lvl1pPr>
              <a:defRPr/>
            </a:lvl1pPr>
          </a:lstStyle>
          <a:p>
            <a:pPr>
              <a:defRPr/>
            </a:pPr>
            <a:fld id="{71BBDB77-EFE3-42D0-A318-D818229AE010}"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194455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9 Marcador de fecha"/>
          <p:cNvSpPr>
            <a:spLocks noGrp="1"/>
          </p:cNvSpPr>
          <p:nvPr>
            <p:ph type="dt" sz="half" idx="10"/>
          </p:nvPr>
        </p:nvSpPr>
        <p:spPr/>
        <p:txBody>
          <a:bodyPr/>
          <a:lstStyle>
            <a:lvl1pPr>
              <a:defRPr/>
            </a:lvl1pPr>
          </a:lstStyle>
          <a:p>
            <a:pPr>
              <a:defRPr/>
            </a:pPr>
            <a:fld id="{4A97312A-4689-4FD7-AFA1-854A1AD5EE85}"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0C7D1D30-ED03-4C5E-9766-4F40DD2A0E40}"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7460286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9 Marcador de fecha"/>
          <p:cNvSpPr>
            <a:spLocks noGrp="1"/>
          </p:cNvSpPr>
          <p:nvPr>
            <p:ph type="dt" sz="half" idx="10"/>
          </p:nvPr>
        </p:nvSpPr>
        <p:spPr/>
        <p:txBody>
          <a:bodyPr/>
          <a:lstStyle>
            <a:lvl1pPr>
              <a:defRPr/>
            </a:lvl1pPr>
          </a:lstStyle>
          <a:p>
            <a:pPr>
              <a:defRPr/>
            </a:pPr>
            <a:fld id="{5C7A6E61-5492-4EC3-BDF2-1A532D3FA8C1}" type="datetimeFigureOut">
              <a:rPr lang="es-ES">
                <a:solidFill>
                  <a:srgbClr val="04617B">
                    <a:shade val="90000"/>
                  </a:srgbClr>
                </a:solidFill>
              </a:rPr>
              <a:pPr>
                <a:defRPr/>
              </a:pPr>
              <a:t>05/03/2018</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DB95DD86-CD08-489F-BDA8-E96203894455}"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464188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endParaRPr>
          </a:p>
        </p:txBody>
      </p:sp>
      <p:sp>
        <p:nvSpPr>
          <p:cNvPr id="8" name="7 Forma libre"/>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endParaRPr>
          </a:p>
        </p:txBody>
      </p:sp>
      <p:sp>
        <p:nvSpPr>
          <p:cNvPr id="1028" name="8 Marcador de título"/>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29 Marcador de texto"/>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fontAlgn="base">
              <a:spcBef>
                <a:spcPct val="0"/>
              </a:spcBef>
              <a:spcAft>
                <a:spcPct val="0"/>
              </a:spcAft>
              <a:defRPr/>
            </a:pPr>
            <a:fld id="{ED8E2F1E-FAFD-49B0-97B2-F01BBA5E5024}" type="datetimeFigureOut">
              <a:rPr lang="es-ES">
                <a:solidFill>
                  <a:srgbClr val="04617B">
                    <a:shade val="90000"/>
                  </a:srgbClr>
                </a:solidFill>
              </a:rPr>
              <a:pPr fontAlgn="base">
                <a:spcBef>
                  <a:spcPct val="0"/>
                </a:spcBef>
                <a:spcAft>
                  <a:spcPct val="0"/>
                </a:spcAft>
                <a:defRPr/>
              </a:pPr>
              <a:t>05/03/2018</a:t>
            </a:fld>
            <a:endParaRPr lang="es-ES" dirty="0">
              <a:solidFill>
                <a:srgbClr val="04617B">
                  <a:shade val="90000"/>
                </a:srgbClr>
              </a:solidFill>
            </a:endParaRPr>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fontAlgn="base">
              <a:spcBef>
                <a:spcPct val="0"/>
              </a:spcBef>
              <a:spcAft>
                <a:spcPct val="0"/>
              </a:spcAft>
              <a:defRPr/>
            </a:pPr>
            <a:endParaRPr lang="es-ES" dirty="0">
              <a:solidFill>
                <a:srgbClr val="04617B">
                  <a:shade val="90000"/>
                </a:srgbClr>
              </a:solidFill>
            </a:endParaRPr>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charset="0"/>
              </a:defRPr>
            </a:lvl1pPr>
          </a:lstStyle>
          <a:p>
            <a:pPr fontAlgn="base">
              <a:spcBef>
                <a:spcPct val="0"/>
              </a:spcBef>
              <a:spcAft>
                <a:spcPct val="0"/>
              </a:spcAft>
              <a:defRPr/>
            </a:pPr>
            <a:fld id="{47683145-AD27-4E87-967F-348F972BE678}" type="slidenum">
              <a:rPr lang="es-ES">
                <a:solidFill>
                  <a:srgbClr val="04617B">
                    <a:shade val="90000"/>
                  </a:srgbClr>
                </a:solidFill>
              </a:rPr>
              <a:pPr fontAlgn="base">
                <a:spcBef>
                  <a:spcPct val="0"/>
                </a:spcBef>
                <a:spcAft>
                  <a:spcPct val="0"/>
                </a:spcAft>
                <a:defRPr/>
              </a:pPr>
              <a:t>‹Nº›</a:t>
            </a:fld>
            <a:endParaRPr lang="es-ES" dirty="0">
              <a:solidFill>
                <a:srgbClr val="04617B">
                  <a:shade val="90000"/>
                </a:srgbClr>
              </a:solidFill>
            </a:endParaRPr>
          </a:p>
        </p:txBody>
      </p:sp>
      <p:grpSp>
        <p:nvGrpSpPr>
          <p:cNvPr id="1033" name="1 Grupo"/>
          <p:cNvGrpSpPr>
            <a:grpSpLocks/>
          </p:cNvGrpSpPr>
          <p:nvPr/>
        </p:nvGrpSpPr>
        <p:grpSpPr bwMode="auto">
          <a:xfrm>
            <a:off x="-19050" y="203200"/>
            <a:ext cx="9180513" cy="647700"/>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grpSp>
    </p:spTree>
    <p:extLst>
      <p:ext uri="{BB962C8B-B14F-4D97-AF65-F5344CB8AC3E}">
        <p14:creationId xmlns:p14="http://schemas.microsoft.com/office/powerpoint/2010/main" val="2887562505"/>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endParaRPr>
          </a:p>
        </p:txBody>
      </p:sp>
      <p:sp>
        <p:nvSpPr>
          <p:cNvPr id="8" name="7 Forma libre"/>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endParaRPr>
          </a:p>
        </p:txBody>
      </p:sp>
      <p:sp>
        <p:nvSpPr>
          <p:cNvPr id="1028" name="8 Marcador de título"/>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29 Marcador de texto"/>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fontAlgn="base">
              <a:spcBef>
                <a:spcPct val="0"/>
              </a:spcBef>
              <a:spcAft>
                <a:spcPct val="0"/>
              </a:spcAft>
              <a:defRPr/>
            </a:pPr>
            <a:fld id="{78510E32-A576-4B46-B19E-C754E331D380}" type="datetimeFigureOut">
              <a:rPr lang="es-ES">
                <a:solidFill>
                  <a:srgbClr val="04617B">
                    <a:shade val="90000"/>
                  </a:srgbClr>
                </a:solidFill>
              </a:rPr>
              <a:pPr fontAlgn="base">
                <a:spcBef>
                  <a:spcPct val="0"/>
                </a:spcBef>
                <a:spcAft>
                  <a:spcPct val="0"/>
                </a:spcAft>
                <a:defRPr/>
              </a:pPr>
              <a:t>05/03/2018</a:t>
            </a:fld>
            <a:endParaRPr lang="es-ES" dirty="0">
              <a:solidFill>
                <a:srgbClr val="04617B">
                  <a:shade val="90000"/>
                </a:srgbClr>
              </a:solidFill>
            </a:endParaRPr>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fontAlgn="base">
              <a:spcBef>
                <a:spcPct val="0"/>
              </a:spcBef>
              <a:spcAft>
                <a:spcPct val="0"/>
              </a:spcAft>
              <a:defRPr/>
            </a:pPr>
            <a:endParaRPr lang="es-ES" dirty="0">
              <a:solidFill>
                <a:srgbClr val="04617B">
                  <a:shade val="90000"/>
                </a:srgbClr>
              </a:solidFill>
            </a:endParaRPr>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charset="0"/>
              </a:defRPr>
            </a:lvl1pPr>
          </a:lstStyle>
          <a:p>
            <a:pPr fontAlgn="base">
              <a:spcBef>
                <a:spcPct val="0"/>
              </a:spcBef>
              <a:spcAft>
                <a:spcPct val="0"/>
              </a:spcAft>
              <a:defRPr/>
            </a:pPr>
            <a:fld id="{588CCA1C-F9CE-4B05-8DFD-B8F412481D6C}" type="slidenum">
              <a:rPr lang="es-ES">
                <a:solidFill>
                  <a:srgbClr val="04617B">
                    <a:shade val="90000"/>
                  </a:srgbClr>
                </a:solidFill>
              </a:rPr>
              <a:pPr fontAlgn="base">
                <a:spcBef>
                  <a:spcPct val="0"/>
                </a:spcBef>
                <a:spcAft>
                  <a:spcPct val="0"/>
                </a:spcAft>
                <a:defRPr/>
              </a:pPr>
              <a:t>‹Nº›</a:t>
            </a:fld>
            <a:endParaRPr lang="es-ES" dirty="0">
              <a:solidFill>
                <a:srgbClr val="04617B">
                  <a:shade val="90000"/>
                </a:srgbClr>
              </a:solidFill>
            </a:endParaRPr>
          </a:p>
        </p:txBody>
      </p:sp>
      <p:grpSp>
        <p:nvGrpSpPr>
          <p:cNvPr id="1033" name="1 Grupo"/>
          <p:cNvGrpSpPr>
            <a:grpSpLocks/>
          </p:cNvGrpSpPr>
          <p:nvPr/>
        </p:nvGrpSpPr>
        <p:grpSpPr bwMode="auto">
          <a:xfrm>
            <a:off x="-19050" y="203200"/>
            <a:ext cx="9180513" cy="647700"/>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grpSp>
    </p:spTree>
    <p:extLst>
      <p:ext uri="{BB962C8B-B14F-4D97-AF65-F5344CB8AC3E}">
        <p14:creationId xmlns:p14="http://schemas.microsoft.com/office/powerpoint/2010/main" val="221359977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upload.wikimedia.org/wikipedia/commons/9/9f/US_botanic_garden_2.jpg"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upload.wikimedia.org/wikipedia/commons/2/2e/US_Botanic_Garden_Conservatory.jpg"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upload.wikimedia.org/wikipedia/commons/4/4e/Us_1870_botanic-garden_palm-house.jpg" TargetMode="Externa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hyperlink" Target="//upload.wikimedia.org/wikipedia/commons/a/a4/Model_Reflecting_Pool_in_US_Botanic_Garden.jpg"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upload.wikimedia.org/wikipedia/en/0/0f/Split_Ritual.jpg" TargetMode="Externa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7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93.jpeg"/></Relationships>
</file>

<file path=ppt/slides/_rels/slide11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95.jpeg"/></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14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14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14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15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15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15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15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154.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155.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15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15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158.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160.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161.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162.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16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164.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165.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166.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16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168.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172200" cy="2664296"/>
          </a:xfrm>
        </p:spPr>
        <p:txBody>
          <a:bodyPr>
            <a:normAutofit fontScale="90000"/>
          </a:bodyPr>
          <a:lstStyle/>
          <a:p>
            <a:r>
              <a:rPr lang="es-ES" sz="3600" dirty="0"/>
              <a:t>ESTADOS UNIDOS-LA VUELTA AL MUNDO EN 885 JARDINES </a:t>
            </a:r>
            <a:r>
              <a:rPr lang="es-ES" dirty="0"/>
              <a:t>.-</a:t>
            </a:r>
            <a:r>
              <a:rPr lang="es-ES" sz="3100" dirty="0"/>
              <a:t>Botanical garden san francisco, santa bárbara.- arboretum san mateo</a:t>
            </a:r>
          </a:p>
        </p:txBody>
      </p:sp>
      <p:sp>
        <p:nvSpPr>
          <p:cNvPr id="3" name="2 Subtítulo"/>
          <p:cNvSpPr>
            <a:spLocks noGrp="1"/>
          </p:cNvSpPr>
          <p:nvPr>
            <p:ph type="subTitle" idx="1"/>
          </p:nvPr>
        </p:nvSpPr>
        <p:spPr>
          <a:xfrm>
            <a:off x="2771800" y="4941168"/>
            <a:ext cx="4536504"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1093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a:xfrm>
            <a:off x="914400" y="274638"/>
            <a:ext cx="7772400" cy="777875"/>
          </a:xfrm>
        </p:spPr>
        <p:txBody>
          <a:bodyPr/>
          <a:lstStyle/>
          <a:p>
            <a:pPr eaLnBrk="1" hangingPunct="1"/>
            <a:r>
              <a:rPr lang="es-ES" altLang="es-ES" dirty="0"/>
              <a:t>San Francisco Botanical Garden.</a:t>
            </a:r>
          </a:p>
        </p:txBody>
      </p:sp>
      <p:sp>
        <p:nvSpPr>
          <p:cNvPr id="86019" name="2 Marcador de contenido"/>
          <p:cNvSpPr>
            <a:spLocks noGrp="1"/>
          </p:cNvSpPr>
          <p:nvPr>
            <p:ph sz="quarter" idx="1"/>
          </p:nvPr>
        </p:nvSpPr>
        <p:spPr>
          <a:xfrm>
            <a:off x="914400" y="1196975"/>
            <a:ext cx="7041976" cy="5327650"/>
          </a:xfrm>
        </p:spPr>
        <p:txBody>
          <a:bodyPr>
            <a:normAutofit lnSpcReduction="10000"/>
          </a:bodyPr>
          <a:lstStyle/>
          <a:p>
            <a:pPr eaLnBrk="1" hangingPunct="1"/>
            <a:r>
              <a:rPr lang="es-ES" altLang="es-ES" dirty="0"/>
              <a:t>El </a:t>
            </a:r>
            <a:r>
              <a:rPr lang="es-ES" altLang="es-ES" b="1" dirty="0"/>
              <a:t>Jardín Botánico de San Francisco</a:t>
            </a:r>
            <a:r>
              <a:rPr lang="es-ES" altLang="es-ES" dirty="0"/>
              <a:t> (antes Strybing Arboretum) es un gran jardín botánico de San Francisco Golden Gate Park . </a:t>
            </a:r>
          </a:p>
          <a:p>
            <a:pPr eaLnBrk="1" hangingPunct="1"/>
            <a:r>
              <a:rPr lang="es-ES" altLang="es-ES" dirty="0"/>
              <a:t>Con sus (22,3 hectáreas) incluye más de 50.000 plantas individuales, lo que representa más de 8.000 taxones de todo el mundo, con especial énfasis en especies de  Magnolia , palmeras , y bosques con especies de América Central, América del Sur y Asia Sur-Oriental.</a:t>
            </a:r>
          </a:p>
          <a:p>
            <a:pPr eaLnBrk="1" hangingPunct="1"/>
            <a:r>
              <a:rPr lang="es-ES" altLang="es-ES" dirty="0"/>
              <a:t>Los planes para el jardín fueron originalmente diseñados en 1880 por el supervisor del parque John McLaren , pero la financiación es insuficiente para iniciar la construcción hasta Helene Strybing dejó un legado importante en 1927.</a:t>
            </a:r>
          </a:p>
        </p:txBody>
      </p:sp>
    </p:spTree>
    <p:extLst>
      <p:ext uri="{BB962C8B-B14F-4D97-AF65-F5344CB8AC3E}">
        <p14:creationId xmlns:p14="http://schemas.microsoft.com/office/powerpoint/2010/main" val="766788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476250"/>
            <a:ext cx="6897960" cy="5761038"/>
          </a:xfrm>
        </p:spPr>
        <p:txBody>
          <a:bodyPr>
            <a:normAutofit/>
          </a:bodyPr>
          <a:lstStyle/>
          <a:p>
            <a:pPr eaLnBrk="1" hangingPunct="1"/>
            <a:r>
              <a:rPr lang="es-ES" altLang="es-ES" dirty="0"/>
              <a:t>La plantación se inició en 1937 con fondos WPA complementados con donaciones locales, y el jardín botánico se inauguró oficialmente en mayo de 1940. </a:t>
            </a:r>
          </a:p>
          <a:p>
            <a:pPr eaLnBrk="1" hangingPunct="1"/>
            <a:r>
              <a:rPr lang="es-ES" altLang="es-ES" dirty="0"/>
              <a:t>Como parte de Golden Gate Park, que está oficialmente administrada por la ciudad de San Francisco, pero el San Francisco Botanical Garden Society juega un papel importante en la prestación de los programas educativos, los voluntarios y el personal de gestión, comisariado. </a:t>
            </a:r>
          </a:p>
          <a:p>
            <a:r>
              <a:rPr lang="es-ES" altLang="es-ES" dirty="0"/>
              <a:t>El jardín sigue adquiriendo activamente las plantas, y en 2009 recibió un total de 865 accesiones de más de 4.100 plantas individuales. </a:t>
            </a:r>
          </a:p>
          <a:p>
            <a:pPr eaLnBrk="1" hangingPunct="1"/>
            <a:endParaRPr lang="es-ES" altLang="es-ES" dirty="0"/>
          </a:p>
        </p:txBody>
      </p:sp>
    </p:spTree>
    <p:extLst>
      <p:ext uri="{BB962C8B-B14F-4D97-AF65-F5344CB8AC3E}">
        <p14:creationId xmlns:p14="http://schemas.microsoft.com/office/powerpoint/2010/main" val="1542330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Formado en 1955, el San Francisco Botanical Garden Society (anteriormente el Strybing Arboretum Society) opera el Helen Russell Crocker Biblioteca de Horticultura, una librería, y las ventas mensuales de las plantas, y ofrece una amplia gama de programas de educación comunitaria para niños y adultos.</a:t>
            </a:r>
          </a:p>
          <a:p>
            <a:r>
              <a:rPr lang="es-ES" dirty="0"/>
              <a:t>La Sociedad también recauda dinero para proyectos nuevos y renovaciones Jardín. </a:t>
            </a:r>
          </a:p>
          <a:p>
            <a:r>
              <a:rPr lang="es-ES" dirty="0"/>
              <a:t> El uso de practicas de edificación sustentable , un nuevo Centro de Jardinería Sostenible está previsto sustituir el vivero existente. </a:t>
            </a:r>
          </a:p>
          <a:p>
            <a:r>
              <a:rPr lang="es-ES" dirty="0"/>
              <a:t>Otras reformas previstas incluyen un Bosque Nuboso sudeste asiático y las vías recién pavimentadas.  </a:t>
            </a:r>
          </a:p>
          <a:p>
            <a:r>
              <a:rPr lang="es-ES" dirty="0"/>
              <a:t>Los jardines están organizados en varias colecciones especializadas.</a:t>
            </a:r>
          </a:p>
          <a:p>
            <a:endParaRPr lang="es-ES" dirty="0"/>
          </a:p>
          <a:p>
            <a:endParaRPr lang="es-ES" dirty="0"/>
          </a:p>
        </p:txBody>
      </p:sp>
    </p:spTree>
    <p:extLst>
      <p:ext uri="{BB962C8B-B14F-4D97-AF65-F5344CB8AC3E}">
        <p14:creationId xmlns:p14="http://schemas.microsoft.com/office/powerpoint/2010/main" val="4125817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an Francisco Botanical Gardens.-Californi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122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an Francisco.-conservato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62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San Francisco.-crocodi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03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alifornia.-SanFrancisco Botanical Gardens.-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139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alifornia.-San_Francisco_Golden_Gate_Park_Conservatory_of_Flower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526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an Francisco Botanical Garden.-_Conservatory_of_Flowers_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658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alifornia.-San Francisco Botanical Garden.-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570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alifornia.-San Francisco Botanical Garden.-Rock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746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alifornia.-San Francisco Botanical Garden.-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906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alifornia.-San Francisco Botanical Garden.-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651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alifornia.-San Francisco Botanical Garden.-w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718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alifornia.-San Francisco Botanical Gardens.-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416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alifornia.-San Francisco Botanical Gardens.-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377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alifornia.-San Francisco Botanical Gardens.-w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202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alifornia.-San Francisco_Botanical_Garden_pond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176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alifornia.-San_Francisco_Botanical_Garden_bamboo_po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1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alifornia.-San_Francisco_Botanical_Garden_Great_Lawn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104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an Francisco Botanical Garden.-Strybing_Arboretum_trai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1127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an Francisco Botanical Gardens.-Californi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174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an Francisco Botanical Gardens.-Californ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397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an_Francisco_Botanical_Garden_cypress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090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San_Francisco_Botanical_Garden_lily_po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 y="0"/>
            <a:ext cx="9067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39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an_Francisco_Botanical_Garden_pond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948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p:txBody>
          <a:bodyPr/>
          <a:lstStyle/>
          <a:p>
            <a:pPr eaLnBrk="1" hangingPunct="1"/>
            <a:r>
              <a:rPr lang="es-ES" altLang="es-ES" dirty="0"/>
              <a:t>San Mateo Arboretum,</a:t>
            </a:r>
          </a:p>
        </p:txBody>
      </p:sp>
      <p:sp>
        <p:nvSpPr>
          <p:cNvPr id="112643" name="2 Marcador de contenido"/>
          <p:cNvSpPr>
            <a:spLocks noGrp="1"/>
          </p:cNvSpPr>
          <p:nvPr>
            <p:ph sz="quarter" idx="1"/>
          </p:nvPr>
        </p:nvSpPr>
        <p:spPr/>
        <p:txBody>
          <a:bodyPr>
            <a:normAutofit lnSpcReduction="10000"/>
          </a:bodyPr>
          <a:lstStyle/>
          <a:p>
            <a:pPr eaLnBrk="1" hangingPunct="1"/>
            <a:r>
              <a:rPr lang="es-ES" altLang="es-ES" dirty="0"/>
              <a:t>El </a:t>
            </a:r>
            <a:r>
              <a:rPr lang="es-ES" altLang="es-ES" b="1" dirty="0"/>
              <a:t>Arboreto de San Mateo</a:t>
            </a:r>
            <a:r>
              <a:rPr lang="es-ES" altLang="es-ES" dirty="0"/>
              <a:t> (en inglés: </a:t>
            </a:r>
            <a:r>
              <a:rPr lang="es-ES" altLang="es-ES" b="1" dirty="0"/>
              <a:t>San Mateo Arboretum</a:t>
            </a:r>
            <a:r>
              <a:rPr lang="es-ES" altLang="es-ES" dirty="0"/>
              <a:t>), es un arboreto y jardín botánico administrado por la sociedad « The San Mateo Arboretum Society » en colaboración con el ayuntamiento de San Mateo, California, Estados Unidos.</a:t>
            </a:r>
          </a:p>
          <a:p>
            <a:pPr eaLnBrk="1" hangingPunct="1"/>
            <a:r>
              <a:rPr lang="es-ES" altLang="es-ES" dirty="0"/>
              <a:t>Fundada en el año 1974, la "San Mateo Arboretum Society", situó su sede en el "Central Park" de la ciudad de San Mateo. Esta sociedad en colaboración con el ayuntamiento de la ciudad de San Mateo gestiona el arboreto que además comprende una serie de jardines y colecciones de plantas.</a:t>
            </a:r>
          </a:p>
        </p:txBody>
      </p:sp>
    </p:spTree>
    <p:extLst>
      <p:ext uri="{BB962C8B-B14F-4D97-AF65-F5344CB8AC3E}">
        <p14:creationId xmlns:p14="http://schemas.microsoft.com/office/powerpoint/2010/main" val="2683663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Marcador de contenido"/>
          <p:cNvSpPr>
            <a:spLocks noGrp="1"/>
          </p:cNvSpPr>
          <p:nvPr>
            <p:ph sz="quarter" idx="1"/>
          </p:nvPr>
        </p:nvSpPr>
        <p:spPr>
          <a:xfrm>
            <a:off x="914400" y="333375"/>
            <a:ext cx="7113984" cy="5686425"/>
          </a:xfrm>
        </p:spPr>
        <p:txBody>
          <a:bodyPr>
            <a:normAutofit/>
          </a:bodyPr>
          <a:lstStyle/>
          <a:p>
            <a:pPr eaLnBrk="1" hangingPunct="1"/>
            <a:r>
              <a:rPr lang="es-ES" altLang="es-ES" dirty="0"/>
              <a:t>La "San Mateo Arboretum Society" tiene más de 200 miembros. Voluntarios ayudan a mantener el Central Park y a educar al público en general sobre los beneficios de la jardinería. </a:t>
            </a:r>
          </a:p>
          <a:p>
            <a:pPr eaLnBrk="1" hangingPunct="1"/>
            <a:r>
              <a:rPr lang="es-ES" altLang="es-ES" dirty="0"/>
              <a:t>El invernadero ayuda a propagar y a vender especímenes de plantas únicos.</a:t>
            </a:r>
          </a:p>
          <a:p>
            <a:pPr eaLnBrk="1" hangingPunct="1"/>
            <a:r>
              <a:rPr lang="es-ES" altLang="es-ES" dirty="0"/>
              <a:t> La sociedad publica además publica diversos folletos y patrocina eventos especiales de temática conservacionista.</a:t>
            </a:r>
          </a:p>
          <a:p>
            <a:pPr eaLnBrk="1" hangingPunct="1"/>
            <a:r>
              <a:rPr lang="es-ES" altLang="es-ES" dirty="0"/>
              <a:t>Alberga especímenes maduros de pinos, robles, cedros, y sequoias, plantados hace unos cien años por el propietario de la finca </a:t>
            </a:r>
            <a:r>
              <a:rPr lang="es-ES" altLang="es-ES" i="1" dirty="0"/>
              <a:t>William Kohl</a:t>
            </a:r>
            <a:r>
              <a:rPr lang="es-ES" altLang="es-ES" dirty="0"/>
              <a:t>.</a:t>
            </a:r>
          </a:p>
        </p:txBody>
      </p:sp>
    </p:spTree>
    <p:extLst>
      <p:ext uri="{BB962C8B-B14F-4D97-AF65-F5344CB8AC3E}">
        <p14:creationId xmlns:p14="http://schemas.microsoft.com/office/powerpoint/2010/main" val="20025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Marcador de contenido"/>
          <p:cNvSpPr>
            <a:spLocks noGrp="1"/>
          </p:cNvSpPr>
          <p:nvPr>
            <p:ph sz="quarter" idx="1"/>
          </p:nvPr>
        </p:nvSpPr>
        <p:spPr>
          <a:xfrm>
            <a:off x="914400" y="404813"/>
            <a:ext cx="6897960" cy="5614987"/>
          </a:xfrm>
        </p:spPr>
        <p:txBody>
          <a:bodyPr/>
          <a:lstStyle/>
          <a:p>
            <a:r>
              <a:rPr lang="es-ES" altLang="es-ES" dirty="0"/>
              <a:t>Helechos árbol en honor del alcalde John Condon</a:t>
            </a:r>
          </a:p>
          <a:p>
            <a:r>
              <a:rPr lang="es-ES" altLang="es-ES" dirty="0"/>
              <a:t>Jardín de rhododendrons y azaleas.</a:t>
            </a:r>
          </a:p>
          <a:p>
            <a:pPr eaLnBrk="1" hangingPunct="1"/>
            <a:r>
              <a:rPr lang="es-ES" altLang="es-ES" dirty="0"/>
              <a:t>Rosaleda y gazebo</a:t>
            </a:r>
          </a:p>
          <a:p>
            <a:pPr eaLnBrk="1" hangingPunct="1"/>
            <a:r>
              <a:rPr lang="es-ES" altLang="es-ES" dirty="0"/>
              <a:t>Invernadero, y vivero, donde se cultivan numerosas plantas exóticas y algunas de ellas se venden al público en general.</a:t>
            </a:r>
          </a:p>
          <a:p>
            <a:pPr eaLnBrk="1" hangingPunct="1"/>
            <a:r>
              <a:rPr lang="es-ES" altLang="es-ES" dirty="0"/>
              <a:t>El jardín japonés se construyó para afianzar la relación de hermandad entre las ciudades de San Mateo y Toyonaka, Japón.</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155288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an_Mateo_Arboretum,_San_Mateo,_CA_-8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00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an_Mateo_Arboretum,_San_Mateo,_CA_-7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20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an_Mateo_Arboretum,_San_Mateo,_CA_-7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334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an_Mateo_Arboretum,_San_Mateo,_CA_-8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316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an_Mateo_Arboretum,_San_Mateo,_CA_-8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263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San_Mateo_Arboretum,_San_Mateo,_CA_-_8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564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San_Mateo_Arboretum,_San_Mateo,_CA_-_9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371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San_Mateo_Arboretum,_San_Mateo,_CA_-US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010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San_Mateo_Arboretum,_San_Mateo,_CA_8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505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Título"/>
          <p:cNvSpPr>
            <a:spLocks noGrp="1"/>
          </p:cNvSpPr>
          <p:nvPr>
            <p:ph type="title"/>
          </p:nvPr>
        </p:nvSpPr>
        <p:spPr/>
        <p:txBody>
          <a:bodyPr/>
          <a:lstStyle/>
          <a:p>
            <a:pPr eaLnBrk="1" hangingPunct="1"/>
            <a:r>
              <a:rPr lang="es-ES" altLang="es-ES" dirty="0"/>
              <a:t>Santa Barbara Botanic Garden.</a:t>
            </a:r>
          </a:p>
        </p:txBody>
      </p:sp>
      <p:sp>
        <p:nvSpPr>
          <p:cNvPr id="124931" name="2 Marcador de contenido"/>
          <p:cNvSpPr>
            <a:spLocks noGrp="1"/>
          </p:cNvSpPr>
          <p:nvPr>
            <p:ph sz="quarter" idx="1"/>
          </p:nvPr>
        </p:nvSpPr>
        <p:spPr/>
        <p:txBody>
          <a:bodyPr>
            <a:normAutofit lnSpcReduction="10000"/>
          </a:bodyPr>
          <a:lstStyle/>
          <a:p>
            <a:pPr eaLnBrk="1" hangingPunct="1"/>
            <a:r>
              <a:rPr lang="es-ES" altLang="es-ES" dirty="0"/>
              <a:t>El </a:t>
            </a:r>
            <a:r>
              <a:rPr lang="es-ES" altLang="es-ES" b="1" dirty="0"/>
              <a:t>Santa Barbara Botanic Garden</a:t>
            </a:r>
            <a:r>
              <a:rPr lang="es-ES" altLang="es-ES" dirty="0"/>
              <a:t> es un jardín botánico de 78 acres  , que contiene más de 1.000 especies de plantas raras e indígenas.</a:t>
            </a:r>
          </a:p>
          <a:p>
            <a:pPr eaLnBrk="1" hangingPunct="1"/>
            <a:r>
              <a:rPr lang="es-ES" altLang="es-ES" dirty="0"/>
              <a:t> Se encuentra en Mission Canyon , Santa Bárbara , California , EE.UU. El propósito del Jardín es mostrar las plantas nativas de California en entornos naturales.</a:t>
            </a:r>
          </a:p>
          <a:p>
            <a:pPr eaLnBrk="1" hangingPunct="1"/>
            <a:r>
              <a:rPr lang="es-ES" altLang="es-ES" dirty="0"/>
              <a:t>Hay aproximadamente 9,2 km  de senderos dentro del jardín. Mission Creek , e incluye un dique de roca que fue construido en 1806  por los nativos americanos (principalmente Canaliños ) bajo la dirección de los padres españoles de la vecina Misión de Santa Bárbara . </a:t>
            </a:r>
          </a:p>
          <a:p>
            <a:pPr eaLnBrk="1" hangingPunct="1"/>
            <a:endParaRPr lang="es-ES" altLang="es-ES" dirty="0"/>
          </a:p>
        </p:txBody>
      </p:sp>
    </p:spTree>
    <p:extLst>
      <p:ext uri="{BB962C8B-B14F-4D97-AF65-F5344CB8AC3E}">
        <p14:creationId xmlns:p14="http://schemas.microsoft.com/office/powerpoint/2010/main" val="1350912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sz="quarter" idx="1"/>
          </p:nvPr>
        </p:nvSpPr>
        <p:spPr>
          <a:xfrm>
            <a:off x="914400" y="260350"/>
            <a:ext cx="6897960" cy="5759450"/>
          </a:xfrm>
        </p:spPr>
        <p:txBody>
          <a:bodyPr>
            <a:normAutofit fontScale="92500"/>
          </a:bodyPr>
          <a:lstStyle/>
          <a:p>
            <a:pPr eaLnBrk="1" hangingPunct="1"/>
            <a:r>
              <a:rPr lang="es-ES" altLang="es-ES" dirty="0"/>
              <a:t>El jardín fue fundado en 1926 y diseñado por el conocido arquitecto paisajista Beatrix Farrand .</a:t>
            </a:r>
          </a:p>
          <a:p>
            <a:pPr eaLnBrk="1" hangingPunct="1"/>
            <a:r>
              <a:rPr lang="es-ES" altLang="es-ES" dirty="0"/>
              <a:t> En 1936, su foco se había reducido a las plantas nativas de la Provincia Florística de California (que incluye un poco de sudoeste de Oregón y parte de Baja California , la mayoría, así como del estado de California). </a:t>
            </a:r>
          </a:p>
          <a:p>
            <a:pPr eaLnBrk="1" hangingPunct="1"/>
            <a:r>
              <a:rPr lang="es-ES" altLang="es-ES" dirty="0"/>
              <a:t>El jardín se convirtió en un condado de Santa Bárbara Landart en 1983 (la presa en Mission Creek fue designada ya como un Monumento Histórico del Estado.</a:t>
            </a:r>
          </a:p>
          <a:p>
            <a:pPr eaLnBrk="1" hangingPunct="1"/>
            <a:r>
              <a:rPr lang="es-ES" altLang="es-ES" dirty="0"/>
              <a:t>El 7 de mayo de 2009, parte del Jardín Botánico fue destruida en el incendio Jesusita , que se quemó gran parte del país frente a la gama de la montaña de Santa Yánez detrás de Santa Bárbara. </a:t>
            </a:r>
          </a:p>
        </p:txBody>
      </p:sp>
    </p:spTree>
    <p:extLst>
      <p:ext uri="{BB962C8B-B14F-4D97-AF65-F5344CB8AC3E}">
        <p14:creationId xmlns:p14="http://schemas.microsoft.com/office/powerpoint/2010/main" val="3668585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anta Barbara.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852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anta Barbara.dougherty_ma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723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Santa Barbara.patrick-dougherty-installation-santa-barbara-botanic-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7272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anta Barbara Botanic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626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anta Barbara Botanic Garden.-m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3537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Santa Barbara.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1354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SantaBarbara%20(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470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b="1" dirty="0"/>
              <a:t>United States Botanic Garden (USBG)</a:t>
            </a:r>
            <a:endParaRPr lang="es-ES" dirty="0"/>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United States Botanic Garden (USBG)</a:t>
            </a:r>
            <a:r>
              <a:rPr lang="es-ES" dirty="0"/>
              <a:t> es un jardín botánico en los terrenos de la Capitolio de los Estados Unidos en Washington, DC , cerca de Garfield Circle . </a:t>
            </a:r>
          </a:p>
          <a:p>
            <a:pPr marL="274320" indent="-274320" eaLnBrk="1" fontAlgn="auto" hangingPunct="1">
              <a:spcBef>
                <a:spcPts val="580"/>
              </a:spcBef>
              <a:spcAft>
                <a:spcPts val="0"/>
              </a:spcAft>
              <a:buFont typeface="Wingdings 2"/>
              <a:buChar char=""/>
              <a:defRPr/>
            </a:pPr>
            <a:r>
              <a:rPr lang="es-ES" dirty="0"/>
              <a:t>El Jardín Botánico es supervisado por el Congreso a través del Arquitecto del Capitolio , que es responsable del mantenimiento de los jardines del Capitolio de los Estados Unidos. </a:t>
            </a:r>
          </a:p>
          <a:p>
            <a:pPr marL="274320" indent="-274320" eaLnBrk="1" fontAlgn="auto" hangingPunct="1">
              <a:spcBef>
                <a:spcPts val="580"/>
              </a:spcBef>
              <a:spcAft>
                <a:spcPts val="0"/>
              </a:spcAft>
              <a:buFont typeface="Wingdings 2"/>
              <a:buChar char=""/>
              <a:defRPr/>
            </a:pPr>
            <a:r>
              <a:rPr lang="es-ES" dirty="0"/>
              <a:t>El USBG está abierto todos los días del año, incluyendo días festivos .</a:t>
            </a:r>
          </a:p>
          <a:p>
            <a:pPr marL="274320" indent="-274320" eaLnBrk="1" fontAlgn="auto" hangingPunct="1">
              <a:spcBef>
                <a:spcPts val="580"/>
              </a:spcBef>
              <a:spcAft>
                <a:spcPts val="0"/>
              </a:spcAft>
              <a:buFont typeface="Wingdings 2"/>
              <a:buChar char=""/>
              <a:defRPr/>
            </a:pPr>
            <a:r>
              <a:rPr lang="es-ES" dirty="0"/>
              <a:t>Es el más antiguo en operación continua jardín botánico en el Estados Unidos.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8820293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6969968" cy="5111080"/>
          </a:xfrm>
        </p:spPr>
        <p:txBody>
          <a:bodyPr>
            <a:normAutofit/>
          </a:bodyPr>
          <a:lstStyle/>
          <a:p>
            <a:pPr marL="274320" indent="-274320" eaLnBrk="1" fontAlgn="auto" hangingPunct="1">
              <a:spcBef>
                <a:spcPts val="580"/>
              </a:spcBef>
              <a:spcAft>
                <a:spcPts val="0"/>
              </a:spcAft>
              <a:buFont typeface="Wingdings 2"/>
              <a:buChar char=""/>
              <a:defRPr/>
            </a:pPr>
            <a:r>
              <a:rPr lang="es-ES" dirty="0"/>
              <a:t>En la actualidad, la United States Botanic Garden es el hogar de cerca de 10.000 ejemplares vivos, algunos de ellos más de 165 años de edad. </a:t>
            </a:r>
          </a:p>
          <a:p>
            <a:pPr marL="274320" indent="-274320" eaLnBrk="1" fontAlgn="auto" hangingPunct="1">
              <a:spcBef>
                <a:spcPts val="580"/>
              </a:spcBef>
              <a:spcAft>
                <a:spcPts val="0"/>
              </a:spcAft>
              <a:buFont typeface="Wingdings 2"/>
              <a:buChar char=""/>
              <a:defRPr/>
            </a:pPr>
            <a:r>
              <a:rPr lang="es-ES" dirty="0"/>
              <a:t>El monumento nacional estaba cerrado por reformas el 1 de septiembre de 1997 y reabierto al público el 11 de diciembre de 2001.</a:t>
            </a:r>
          </a:p>
          <a:p>
            <a:pPr marL="274320" indent="-274320" eaLnBrk="1" fontAlgn="auto" hangingPunct="1">
              <a:spcBef>
                <a:spcPts val="580"/>
              </a:spcBef>
              <a:spcAft>
                <a:spcPts val="0"/>
              </a:spcAft>
              <a:buFont typeface="Wingdings 2"/>
              <a:buChar char=""/>
              <a:defRPr/>
            </a:pPr>
            <a:r>
              <a:rPr lang="es-ES" dirty="0"/>
              <a:t> En el momento de cierre por reformas, las plantas de la colección fueron colocados en el almacenamiento en la planta de producción USBG, se retiró a los invernaderos en Florida.</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1837714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USBG propiamente dicho consta de tres lugares: el Conservatorio, Parque Bartholdi, y el Fondo para la Producción. </a:t>
            </a:r>
          </a:p>
          <a:p>
            <a:r>
              <a:rPr lang="es-ES" dirty="0"/>
              <a:t> El histórico invernadero Lord &amp; Burnham  , construido por el Arquitecto del Capitolio en 1933, consta de ocho salas de jardín de invernadero, por un total de 28.944 pies cuadrados (2,689.0 m 2) de espacio cada vez mayor.</a:t>
            </a:r>
          </a:p>
          <a:p>
            <a:r>
              <a:rPr lang="es-ES" dirty="0"/>
              <a:t>En 2001, el Conservatorio vuelve a abrir después de una renovación de cuatro años que le obligaba a estar completamente desmantelado y reconstruido con las normas de construcción del siglo XXI..</a:t>
            </a:r>
          </a:p>
          <a:p>
            <a:endParaRPr lang="es-ES" dirty="0"/>
          </a:p>
          <a:p>
            <a:endParaRPr lang="es-ES" dirty="0"/>
          </a:p>
        </p:txBody>
      </p:sp>
    </p:spTree>
    <p:extLst>
      <p:ext uri="{BB962C8B-B14F-4D97-AF65-F5344CB8AC3E}">
        <p14:creationId xmlns:p14="http://schemas.microsoft.com/office/powerpoint/2010/main" val="392897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333375"/>
            <a:ext cx="7772400" cy="5686425"/>
          </a:xfrm>
        </p:spPr>
        <p:txBody>
          <a:bodyPr/>
          <a:lstStyle/>
          <a:p>
            <a:pPr marL="0" indent="0" eaLnBrk="1" hangingPunct="1">
              <a:buNone/>
            </a:pPr>
            <a:endParaRPr lang="es-ES" altLang="es-ES" dirty="0"/>
          </a:p>
          <a:p>
            <a:pPr eaLnBrk="1" hangingPunct="1"/>
            <a:r>
              <a:rPr lang="es-ES" altLang="es-ES" dirty="0"/>
              <a:t> El invernadero está dividido en habitaciones separadas, cada una simulación de un único hábitat.</a:t>
            </a:r>
          </a:p>
          <a:p>
            <a:pPr eaLnBrk="1" hangingPunct="1"/>
            <a:r>
              <a:rPr lang="es-ES" altLang="es-ES" dirty="0"/>
              <a:t>El Garden Court </a:t>
            </a:r>
          </a:p>
          <a:p>
            <a:pPr eaLnBrk="1" hangingPunct="1"/>
            <a:r>
              <a:rPr lang="es-ES" altLang="es-ES" dirty="0"/>
              <a:t>Las plantas raras y amenazadas ( especies raras , en peligro de extinción ).</a:t>
            </a:r>
          </a:p>
          <a:p>
            <a:r>
              <a:rPr lang="es-ES" altLang="es-ES" dirty="0"/>
              <a:t> Planta de Exploración </a:t>
            </a:r>
          </a:p>
          <a:p>
            <a:r>
              <a:rPr lang="es-ES" altLang="es-ES" dirty="0"/>
              <a:t> Orchid House ( orquídeas ) </a:t>
            </a:r>
          </a:p>
          <a:p>
            <a:r>
              <a:rPr lang="es-ES" altLang="es-ES" dirty="0"/>
              <a:t> Plantas medicinales ( plantas medicinales ) </a:t>
            </a:r>
          </a:p>
          <a:p>
            <a:r>
              <a:rPr lang="es-ES" altLang="es-ES" dirty="0"/>
              <a:t>Especies del desierto </a:t>
            </a:r>
          </a:p>
          <a:p>
            <a:r>
              <a:rPr lang="es-ES" altLang="es-ES" dirty="0"/>
              <a:t>Plantas de Hawai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671569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772400" cy="5614987"/>
          </a:xfrm>
        </p:spPr>
        <p:txBody>
          <a:bodyPr/>
          <a:lstStyle/>
          <a:p>
            <a:pPr eaLnBrk="1" hangingPunct="1"/>
            <a:r>
              <a:rPr lang="es-ES" altLang="es-ES" dirty="0"/>
              <a:t>Jardín Primeval ( primitivo ) </a:t>
            </a:r>
          </a:p>
          <a:p>
            <a:pPr eaLnBrk="1" hangingPunct="1"/>
            <a:r>
              <a:rPr lang="es-ES" altLang="es-ES" dirty="0"/>
              <a:t>Aclimatacion de  Plantas</a:t>
            </a:r>
          </a:p>
          <a:p>
            <a:pPr eaLnBrk="1" hangingPunct="1"/>
            <a:r>
              <a:rPr lang="es-ES" altLang="es-ES" dirty="0"/>
              <a:t>La planta de producción en suroeste de CC se utiliza para el cultivo y almacenamiento de plantas para propagación , para el mantenimiento colección, o para mostrar en los próximos shows anuales.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2880224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chivo: EE.UU. jardín botánico 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422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rchivo: EE.UU. Jardín Botánico Conservator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9407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rchivo: Us 1870 botánico jardín de palmeras hous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4" descr="Archivo: Modelo Reflecting Pool en EE.UU. Botánico garde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9672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2 Imagen" descr="United States Botanic Garden .-m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09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United States Botanic Garden _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6271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United States Botanic Garden _Wad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1893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United States Botanic Garden _Wad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0523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United States Botanic Garden -Zingiber_malaysianum_-_black_ginger_-_var-midnight_-_from-DC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779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US.National Botanic_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7998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United_States_Botanic_Garden.-Washingt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437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United_States_Botanic_Garden,_Washington,_D_C_,_US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5825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welovedc.com/wp-content/uploads/2008/11/us-botanic-gardens-ncindc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4233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gwendolyngarden.files.wordpress.com/2010/03/img_08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6438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images.travelpod.com/tripwow/photos/ta-0099-8f88-4ad4/us-botanic-garden-washington-dc-united-states+1152_12763716694-tpfil02aw-153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1302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4.bp.blogspot.com/_Wt0La0kAU0E/TMBOnIRalqI/AAAAAAAACgQ/kSMF8qcyedQ/s1600/National+Botanic++Garden+0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1020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http://i.techrepublic.com.com/gallery/6336010-2100-15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3151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nfusbg.org/storage/NG_Rosa%20'Gold%20Magic'_Sept%2006.jpg?__SQUARESPACE_CACHEVERSION=13402897471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44238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hangingPunct="1"/>
            <a:r>
              <a:rPr lang="es-ES" altLang="es-ES" dirty="0"/>
              <a:t>Columbia.-U S National Arboretum</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a:t>
            </a:r>
            <a:r>
              <a:rPr lang="es-ES" b="1" dirty="0"/>
              <a:t> National Arboretum of United States</a:t>
            </a:r>
            <a:r>
              <a:rPr lang="es-ES" dirty="0"/>
              <a:t> es un jardín botánico en Washington, DC , operado por el Departamento de Agricultura de EE.UU.  Servicio de Investigación Agrícola como una división del Centro Henry A. Wallace  Investigación Agrícola  Fue establecido en 1927 por una ley del Congreso después de una campaña por el USDA Jefe botánico Frederick Vernon Coville . </a:t>
            </a:r>
          </a:p>
          <a:p>
            <a:pPr marL="274320" indent="-274320" eaLnBrk="1" fontAlgn="auto" hangingPunct="1">
              <a:spcBef>
                <a:spcPts val="580"/>
              </a:spcBef>
              <a:spcAft>
                <a:spcPts val="0"/>
              </a:spcAft>
              <a:buFont typeface="Wingdings 2"/>
              <a:buChar char=""/>
              <a:defRPr/>
            </a:pPr>
            <a:r>
              <a:rPr lang="es-ES" dirty="0"/>
              <a:t>Se trata de 446 hectáreas (1,80 km </a:t>
            </a:r>
            <a:r>
              <a:rPr lang="es-ES" baseline="30000" dirty="0"/>
              <a:t>2)</a:t>
            </a:r>
            <a:r>
              <a:rPr lang="es-ES" dirty="0"/>
              <a:t> de tamaño, y se encuentra a (3,5 km) al noreste del edificio del Capitolio, con entradas en New York Avenue y la calle R, Noreste.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7762645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Nueve kilómetros de carreteras serpentean por y conectan los numerosos jardines y colecciones en el campus.</a:t>
            </a:r>
          </a:p>
          <a:p>
            <a:r>
              <a:rPr lang="es-ES" dirty="0"/>
              <a:t>El Arboretum dispone de un pequeño grupo de obras de arte público como "Ritual Split" por escultor estadounidense Beverly Pepper .</a:t>
            </a:r>
          </a:p>
          <a:p>
            <a:r>
              <a:rPr lang="es-ES" dirty="0"/>
              <a:t>La pieza está hecha de hierro dúctil y se sitúa en H. (3,0 m) x W. (110 cm) x D. (250 cm).</a:t>
            </a:r>
          </a:p>
          <a:p>
            <a:r>
              <a:rPr lang="es-ES" dirty="0"/>
              <a:t> Se compone de cuatro piezas verticales que se parecen a las herramientas de gran tamaño.</a:t>
            </a:r>
          </a:p>
          <a:p>
            <a:r>
              <a:rPr lang="es-ES" dirty="0"/>
              <a:t> Se colocan en un círculo en la parte superior de una rosquilla plana en forma de base y cada herramienta es única.</a:t>
            </a:r>
          </a:p>
          <a:p>
            <a:endParaRPr lang="es-ES" dirty="0"/>
          </a:p>
        </p:txBody>
      </p:sp>
    </p:spTree>
    <p:extLst>
      <p:ext uri="{BB962C8B-B14F-4D97-AF65-F5344CB8AC3E}">
        <p14:creationId xmlns:p14="http://schemas.microsoft.com/office/powerpoint/2010/main" val="14438782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980728"/>
            <a:ext cx="7772400" cy="5039072"/>
          </a:xfrm>
        </p:spPr>
        <p:txBody>
          <a:bodyPr/>
          <a:lstStyle/>
          <a:p>
            <a:pPr eaLnBrk="1" hangingPunct="1"/>
            <a:r>
              <a:rPr lang="es-ES" altLang="es-ES" dirty="0"/>
              <a:t>La escultura fue inaugurada en 1993 y ese mismo año fue examinado por  programa  Smithsonian Escultura al aire libre  y por su condición fue declarada como bien cultural .</a:t>
            </a:r>
          </a:p>
        </p:txBody>
      </p:sp>
    </p:spTree>
    <p:extLst>
      <p:ext uri="{BB962C8B-B14F-4D97-AF65-F5344CB8AC3E}">
        <p14:creationId xmlns:p14="http://schemas.microsoft.com/office/powerpoint/2010/main" val="21559811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olumbia.-U S National Arboretum.-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6923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Archivo: Split Ritua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81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4" descr="http://upload.wikimedia.org/wikipedia/commons/thumb/b/b9/Bald_Cypress,_1987-2007.jpg/921px-Bald_Cypress,_1987-200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35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olumbia.-U S Botanical Garden Perennial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3793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olumbia.-U S Botanic Garde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9940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olumbia.-U S botanical-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7120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olumbia.-U S N ational Arboretum.-azale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1322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olumbia.-US National Arboretum .- lilac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3565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olumbia.-U S National Arboretum.- Hydrangea-quercRubySlipp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2655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olumbia.-U S National Arboretum.-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340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olumbia.-U S National Arboretum.-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8211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olumbia.-U S National Arboretum.-Was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6967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olumbia.-US National Arboretum.-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1721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2 Imagen" descr="Columbia.-us_national_arboretum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2268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olumbia.--United_States_National_Arboretum_-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25703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olumbia.--United_States_National_Arboretum,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9841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United_States_National_Arboretum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6905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United_States_National_Arboretum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463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United_States_National_Arboretum_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4636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United_States_National_Arboretum_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824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normAutofit/>
          </a:bodyPr>
          <a:lstStyle/>
          <a:p>
            <a:pPr eaLnBrk="1" hangingPunct="1"/>
            <a:r>
              <a:rPr lang="es-ES" altLang="es-ES" sz="3600" dirty="0"/>
              <a:t>Florida Botanic Gardens</a:t>
            </a:r>
          </a:p>
        </p:txBody>
      </p:sp>
      <p:sp>
        <p:nvSpPr>
          <p:cNvPr id="4099" name="2 Marcador de contenido"/>
          <p:cNvSpPr>
            <a:spLocks noGrp="1"/>
          </p:cNvSpPr>
          <p:nvPr>
            <p:ph sz="quarter" idx="1"/>
          </p:nvPr>
        </p:nvSpPr>
        <p:spPr>
          <a:xfrm>
            <a:off x="457200" y="2071688"/>
            <a:ext cx="7499176" cy="4214812"/>
          </a:xfrm>
        </p:spPr>
        <p:txBody>
          <a:bodyPr/>
          <a:lstStyle/>
          <a:p>
            <a:pPr eaLnBrk="1" hangingPunct="1"/>
            <a:r>
              <a:rPr lang="es-ES_tradnl" altLang="es-ES" dirty="0"/>
              <a:t>Florida Botanical Garden se encuentra en el Pinewood Cultural Park de Florida. Estados Unidos.</a:t>
            </a:r>
            <a:endParaRPr lang="es-ES" altLang="es-ES" i="1" dirty="0"/>
          </a:p>
          <a:p>
            <a:pPr eaLnBrk="1" hangingPunct="1"/>
            <a:r>
              <a:rPr lang="es-ES_tradnl" altLang="es-ES" dirty="0"/>
              <a:t>Con sus 38 has. contiene varias colecciones de plantas entre las que destacan el Bromeliad Garden, el Palm Garden, el Herb Garden, el Tropical Walk etc...</a:t>
            </a:r>
            <a:endParaRPr lang="es-ES" altLang="es-ES" i="1" dirty="0"/>
          </a:p>
          <a:p>
            <a:pPr eaLnBrk="1" hangingPunct="1"/>
            <a:r>
              <a:rPr lang="es-ES_tradnl" altLang="es-ES" dirty="0"/>
              <a:t>Tiene una sección de plantas nativas y otra de frutos tropicales.</a:t>
            </a:r>
            <a:endParaRPr lang="es-ES" altLang="es-ES" i="1" dirty="0"/>
          </a:p>
          <a:p>
            <a:pPr eaLnBrk="1" hangingPunct="1"/>
            <a:endParaRPr lang="es-ES" altLang="es-ES" dirty="0"/>
          </a:p>
        </p:txBody>
      </p:sp>
    </p:spTree>
    <p:extLst>
      <p:ext uri="{BB962C8B-B14F-4D97-AF65-F5344CB8AC3E}">
        <p14:creationId xmlns:p14="http://schemas.microsoft.com/office/powerpoint/2010/main" val="19247774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2 Marcador de contenido"/>
          <p:cNvSpPr>
            <a:spLocks noGrp="1"/>
          </p:cNvSpPr>
          <p:nvPr>
            <p:ph sz="quarter" idx="1"/>
          </p:nvPr>
        </p:nvSpPr>
        <p:spPr>
          <a:xfrm>
            <a:off x="457200" y="1341438"/>
            <a:ext cx="7355160" cy="4784725"/>
          </a:xfrm>
        </p:spPr>
        <p:txBody>
          <a:bodyPr/>
          <a:lstStyle/>
          <a:p>
            <a:pPr eaLnBrk="1" hangingPunct="1"/>
            <a:r>
              <a:rPr lang="es-ES_tradnl" altLang="es-ES" dirty="0"/>
              <a:t>Las plantas están etiquetadas con su nombre común y científico, la época en que florecen y el país de origen.</a:t>
            </a:r>
            <a:endParaRPr lang="es-ES" altLang="es-ES" i="1" dirty="0"/>
          </a:p>
          <a:p>
            <a:pPr eaLnBrk="1" hangingPunct="1"/>
            <a:r>
              <a:rPr lang="es-ES_tradnl" altLang="es-ES" dirty="0"/>
              <a:t>El jardín botánico se inicio en 1991,el principal arquitecto paisajista fue Post Buckley, el de los edificios Havard Jolly.</a:t>
            </a:r>
            <a:endParaRPr lang="es-ES" altLang="es-ES" i="1" dirty="0"/>
          </a:p>
          <a:p>
            <a:pPr eaLnBrk="1" hangingPunct="1"/>
            <a:r>
              <a:rPr lang="es-ES_tradnl" altLang="es-ES" dirty="0"/>
              <a:t>Inspira y educa a los visitantes al mostrar la flora y la fauna y los recursos naturales.</a:t>
            </a:r>
            <a:endParaRPr lang="es-ES" altLang="es-ES" i="1" dirty="0"/>
          </a:p>
          <a:p>
            <a:pPr eaLnBrk="1" hangingPunct="1"/>
            <a:r>
              <a:rPr lang="es-ES_tradnl" altLang="es-ES" dirty="0"/>
              <a:t>Se celebran bodas y actos públicos en los jardines preparados al efecto.</a:t>
            </a:r>
            <a:endParaRPr lang="es-ES" altLang="es-ES" i="1" dirty="0"/>
          </a:p>
          <a:p>
            <a:pPr eaLnBrk="1" hangingPunct="1"/>
            <a:endParaRPr lang="es-ES" altLang="es-ES" dirty="0"/>
          </a:p>
        </p:txBody>
      </p:sp>
    </p:spTree>
    <p:extLst>
      <p:ext uri="{BB962C8B-B14F-4D97-AF65-F5344CB8AC3E}">
        <p14:creationId xmlns:p14="http://schemas.microsoft.com/office/powerpoint/2010/main" val="5074035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2 Marcador de contenido"/>
          <p:cNvSpPr>
            <a:spLocks noGrp="1"/>
          </p:cNvSpPr>
          <p:nvPr>
            <p:ph sz="quarter" idx="1"/>
          </p:nvPr>
        </p:nvSpPr>
        <p:spPr>
          <a:xfrm>
            <a:off x="457200" y="1557338"/>
            <a:ext cx="7499176" cy="4568825"/>
          </a:xfrm>
        </p:spPr>
        <p:txBody>
          <a:bodyPr/>
          <a:lstStyle/>
          <a:p>
            <a:pPr eaLnBrk="1" hangingPunct="1"/>
            <a:r>
              <a:rPr lang="es-ES_tradnl" altLang="es-ES" dirty="0"/>
              <a:t>El jardín original fue creado a través de una serie de reuniones publicas con gran variedad de partes interesadas.</a:t>
            </a:r>
            <a:endParaRPr lang="es-ES" altLang="es-ES" i="1" dirty="0"/>
          </a:p>
          <a:p>
            <a:pPr eaLnBrk="1" hangingPunct="1"/>
            <a:r>
              <a:rPr lang="es-ES_tradnl" altLang="es-ES" dirty="0"/>
              <a:t>El dinero se consiguió a través de un impuesto voluntario sobre las ventas de fondos</a:t>
            </a:r>
            <a:r>
              <a:rPr lang="es-ES_tradnl" altLang="es-ES" b="1" dirty="0"/>
              <a:t>.</a:t>
            </a:r>
            <a:endParaRPr lang="es-ES" altLang="es-ES" dirty="0"/>
          </a:p>
        </p:txBody>
      </p:sp>
    </p:spTree>
    <p:extLst>
      <p:ext uri="{BB962C8B-B14F-4D97-AF65-F5344CB8AC3E}">
        <p14:creationId xmlns:p14="http://schemas.microsoft.com/office/powerpoint/2010/main" val="13850871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3 Imagen" descr="Florida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0378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Florida Botanic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6129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Florida Botanic Garden.-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1903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Florida Botanic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3434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Florida Botanic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4175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Florida Botanic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2412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Florida Botanic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0776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Florida Botanic Gar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0402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Florida Botanic Gar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5984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Florida Botanic Gard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63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Florida Botanic Garde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0243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Florida Botanic Garde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2508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Florida Botanic Garden.-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8821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Florida Botanic Garden.-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2 Imagen" descr="Florida Botanic Garden.-2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1486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Florida Botanic Garden.-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2 Imagen" descr="Florida Botanic Garden.-1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3056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Florida Botanic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1801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Florida Botanic Gard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1925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Florida Botanic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0363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normAutofit/>
          </a:bodyPr>
          <a:lstStyle/>
          <a:p>
            <a:pPr eaLnBrk="1" hangingPunct="1"/>
            <a:r>
              <a:rPr lang="es-ES" altLang="es-ES" sz="3600" dirty="0"/>
              <a:t>Foster Botanic Gardens</a:t>
            </a:r>
          </a:p>
        </p:txBody>
      </p:sp>
      <p:sp>
        <p:nvSpPr>
          <p:cNvPr id="25603" name="2 Marcador de contenido"/>
          <p:cNvSpPr>
            <a:spLocks noGrp="1"/>
          </p:cNvSpPr>
          <p:nvPr>
            <p:ph sz="quarter" idx="1"/>
          </p:nvPr>
        </p:nvSpPr>
        <p:spPr/>
        <p:txBody>
          <a:bodyPr>
            <a:normAutofit/>
          </a:bodyPr>
          <a:lstStyle/>
          <a:p>
            <a:pPr eaLnBrk="1" hangingPunct="1"/>
            <a:r>
              <a:rPr lang="es-ES_tradnl" altLang="es-ES" dirty="0"/>
              <a:t>Jardín de 5.5 has. ubicado en Honolulu. Hawai. Estados Unidos.</a:t>
            </a:r>
            <a:endParaRPr lang="es-ES" altLang="es-ES" i="1" dirty="0"/>
          </a:p>
          <a:p>
            <a:pPr eaLnBrk="1" hangingPunct="1"/>
            <a:r>
              <a:rPr lang="es-ES_tradnl" altLang="es-ES" dirty="0"/>
              <a:t>Es el jardín botánico mas antiguo de Hawai y figura en el Registro Nacional de Lugares Históricos.</a:t>
            </a:r>
            <a:endParaRPr lang="es-ES" altLang="es-ES" i="1" dirty="0"/>
          </a:p>
          <a:p>
            <a:pPr eaLnBrk="1" hangingPunct="1"/>
            <a:r>
              <a:rPr lang="es-ES_tradnl" altLang="es-ES" dirty="0"/>
              <a:t>La terraza superior es la mas antigua del jardín y presenta colecciones de gingers,heliconias aráceas etc...</a:t>
            </a:r>
          </a:p>
          <a:p>
            <a:endParaRPr lang="es-ES" altLang="es-ES" i="1" dirty="0"/>
          </a:p>
          <a:p>
            <a:pPr eaLnBrk="1" hangingPunct="1"/>
            <a:endParaRPr lang="es-ES" altLang="es-ES" i="1" dirty="0"/>
          </a:p>
          <a:p>
            <a:pPr eaLnBrk="1" hangingPunct="1"/>
            <a:endParaRPr lang="es-ES" altLang="es-ES" dirty="0"/>
          </a:p>
        </p:txBody>
      </p:sp>
    </p:spTree>
    <p:extLst>
      <p:ext uri="{BB962C8B-B14F-4D97-AF65-F5344CB8AC3E}">
        <p14:creationId xmlns:p14="http://schemas.microsoft.com/office/powerpoint/2010/main" val="419970016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457200" y="980728"/>
            <a:ext cx="7139136" cy="5145435"/>
          </a:xfrm>
        </p:spPr>
        <p:txBody>
          <a:bodyPr/>
          <a:lstStyle/>
          <a:p>
            <a:pPr eaLnBrk="1" hangingPunct="1"/>
            <a:r>
              <a:rPr lang="es-ES_tradnl" altLang="es-ES" dirty="0"/>
              <a:t>En el jardín de plantas económicas figuran especies, colorantes, venenos, hierbas medicinales etc...</a:t>
            </a:r>
            <a:endParaRPr lang="es-ES" altLang="es-ES" i="1" dirty="0"/>
          </a:p>
          <a:p>
            <a:pPr eaLnBrk="1" hangingPunct="1"/>
            <a:r>
              <a:rPr lang="es-ES_tradnl" altLang="es-ES" dirty="0"/>
              <a:t>Contiene una serie de arboles excepcionales entre ellos un Ficus religiosa que es un clon del descendiente árbol bodhi, árbol sagrado en el que se sentó Buda para inspirarse.</a:t>
            </a:r>
            <a:endParaRPr lang="es-ES" altLang="es-ES" i="1" dirty="0"/>
          </a:p>
          <a:p>
            <a:pPr eaLnBrk="1" hangingPunct="1"/>
            <a:endParaRPr lang="es-ES" altLang="es-ES" dirty="0"/>
          </a:p>
        </p:txBody>
      </p:sp>
    </p:spTree>
    <p:extLst>
      <p:ext uri="{BB962C8B-B14F-4D97-AF65-F5344CB8AC3E}">
        <p14:creationId xmlns:p14="http://schemas.microsoft.com/office/powerpoint/2010/main" val="159018404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2 Imagen" descr="Foster Botanic Gardens.-Orquidea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25363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Foster Botanical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736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Foster Botanical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5520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Foster Botanic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05713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Foster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5878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Foster Botanic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1478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Foster Botanical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0671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Foster Botanical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486446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Foster Botanical Gardens.-Honolul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03861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Foster Botanical Gardens.-Orquid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7651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Foster Botanical Gardes.-Orquide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0743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Título"/>
          <p:cNvSpPr>
            <a:spLocks noGrp="1"/>
          </p:cNvSpPr>
          <p:nvPr>
            <p:ph type="title"/>
          </p:nvPr>
        </p:nvSpPr>
        <p:spPr>
          <a:xfrm>
            <a:off x="457200" y="704850"/>
            <a:ext cx="8229600" cy="1284288"/>
          </a:xfrm>
        </p:spPr>
        <p:txBody>
          <a:bodyPr>
            <a:normAutofit/>
          </a:bodyPr>
          <a:lstStyle/>
          <a:p>
            <a:pPr eaLnBrk="1" hangingPunct="1"/>
            <a:r>
              <a:rPr lang="es-ES" altLang="es-ES" sz="4000" dirty="0"/>
              <a:t>Botanic Garden San Marino</a:t>
            </a:r>
            <a:r>
              <a:rPr lang="es-ES" altLang="es-ES" sz="4800" b="1" dirty="0"/>
              <a:t>.-</a:t>
            </a:r>
          </a:p>
        </p:txBody>
      </p:sp>
      <p:sp>
        <p:nvSpPr>
          <p:cNvPr id="71683" name="2 Marcador de contenido"/>
          <p:cNvSpPr>
            <a:spLocks noGrp="1"/>
          </p:cNvSpPr>
          <p:nvPr>
            <p:ph sz="quarter" idx="1"/>
          </p:nvPr>
        </p:nvSpPr>
        <p:spPr>
          <a:xfrm>
            <a:off x="457200" y="2205038"/>
            <a:ext cx="7427168" cy="4010025"/>
          </a:xfrm>
        </p:spPr>
        <p:txBody>
          <a:bodyPr/>
          <a:lstStyle/>
          <a:p>
            <a:pPr eaLnBrk="1" hangingPunct="1"/>
            <a:r>
              <a:rPr lang="es-ES" altLang="es-ES" dirty="0"/>
              <a:t>Es el jardín botánico de Huntington.California</a:t>
            </a:r>
          </a:p>
          <a:p>
            <a:pPr eaLnBrk="1" hangingPunct="1"/>
            <a:r>
              <a:rPr lang="es-ES" altLang="es-ES" dirty="0"/>
              <a:t>En 1903,Henry Huntington compro el rancho San Marino.</a:t>
            </a:r>
          </a:p>
          <a:p>
            <a:pPr eaLnBrk="1" hangingPunct="1"/>
            <a:r>
              <a:rPr lang="es-ES" altLang="es-ES" dirty="0"/>
              <a:t>Coleccionando plantas diferentes de todo el mundo se convirtió en un jardín botánico.</a:t>
            </a:r>
          </a:p>
          <a:p>
            <a:pPr eaLnBrk="1" hangingPunct="1"/>
            <a:r>
              <a:rPr lang="es-ES" altLang="es-ES" dirty="0"/>
              <a:t>Hoy la propiedad tiene 206 has.,12º dedicadas a parques y el resto a jardín botánico.</a:t>
            </a:r>
          </a:p>
          <a:p>
            <a:pPr eaLnBrk="1" hangingPunct="1"/>
            <a:r>
              <a:rPr lang="es-ES" altLang="es-ES" dirty="0"/>
              <a:t>Mas de 140.00 plantas diferentes se exhiben en zonas al lado del jardín principal.</a:t>
            </a:r>
          </a:p>
        </p:txBody>
      </p:sp>
    </p:spTree>
    <p:extLst>
      <p:ext uri="{BB962C8B-B14F-4D97-AF65-F5344CB8AC3E}">
        <p14:creationId xmlns:p14="http://schemas.microsoft.com/office/powerpoint/2010/main" val="182339936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3 Imagen" descr="Botanical Garden.-San Marin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92673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otanical Garden.-San Marin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412365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otanical Garden San Marin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40619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otanical garden.-San Marin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4016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otanic Garden.-San Marin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742019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otanic Garden San Marin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01070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otanic Garden San Marin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5304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otanic Garden San Marin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68742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Botanic Garden San Mari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7060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otanic Garden San Marino.-Califor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8606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normAutofit/>
          </a:bodyPr>
          <a:lstStyle/>
          <a:p>
            <a:pPr eaLnBrk="1" hangingPunct="1"/>
            <a:r>
              <a:rPr lang="es-ES" altLang="es-ES" sz="3600" dirty="0"/>
              <a:t>Botanic Garden Santa Barbara</a:t>
            </a:r>
          </a:p>
        </p:txBody>
      </p:sp>
      <p:sp>
        <p:nvSpPr>
          <p:cNvPr id="82947" name="2 Marcador de contenido"/>
          <p:cNvSpPr>
            <a:spLocks noGrp="1"/>
          </p:cNvSpPr>
          <p:nvPr>
            <p:ph sz="quarter" idx="1"/>
          </p:nvPr>
        </p:nvSpPr>
        <p:spPr>
          <a:xfrm>
            <a:off x="457200" y="1700809"/>
            <a:ext cx="8229600" cy="4623792"/>
          </a:xfrm>
        </p:spPr>
        <p:txBody>
          <a:bodyPr/>
          <a:lstStyle/>
          <a:p>
            <a:pPr eaLnBrk="1" hangingPunct="1"/>
            <a:r>
              <a:rPr lang="es-ES" altLang="es-ES" dirty="0"/>
              <a:t>Es un jardín botánico de 26 has. con mas de 1.000 especies de plantas raras o indígenas.</a:t>
            </a:r>
          </a:p>
          <a:p>
            <a:pPr eaLnBrk="1" hangingPunct="1"/>
            <a:r>
              <a:rPr lang="es-ES" altLang="es-ES" dirty="0"/>
              <a:t>Esta ubicado en Mission Canyon. Santa Barbara. California.</a:t>
            </a:r>
          </a:p>
          <a:p>
            <a:pPr eaLnBrk="1" hangingPunct="1"/>
            <a:r>
              <a:rPr lang="es-ES" altLang="es-ES" dirty="0"/>
              <a:t>Su principal objetivo es mostrar las plantas indígenas de California.</a:t>
            </a:r>
          </a:p>
          <a:p>
            <a:pPr eaLnBrk="1" hangingPunct="1"/>
            <a:r>
              <a:rPr lang="es-ES" altLang="es-ES" dirty="0"/>
              <a:t>Fue fundado en 1926 y diseñado por Beatrix Farrand</a:t>
            </a:r>
            <a:r>
              <a:rPr lang="es-ES" altLang="es-ES" b="1" dirty="0"/>
              <a:t>.</a:t>
            </a:r>
          </a:p>
          <a:p>
            <a:r>
              <a:rPr lang="es-ES" altLang="es-ES" dirty="0"/>
              <a:t>El 7 de mayo de 2009,parte del jardín botánico fue destruido por el incendio Jesuita que calcino zonas importantes   de la región</a:t>
            </a:r>
          </a:p>
        </p:txBody>
      </p:sp>
    </p:spTree>
    <p:extLst>
      <p:ext uri="{BB962C8B-B14F-4D97-AF65-F5344CB8AC3E}">
        <p14:creationId xmlns:p14="http://schemas.microsoft.com/office/powerpoint/2010/main" val="1832283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otanic Garden Santa Barba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63642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otanic Garden Santa Barbar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761142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otanic Garden Santa Barba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52608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otanic Garden Santa Barbara.-pal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54803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otanic Garden Santa Barbara.-drag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55944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type="title"/>
          </p:nvPr>
        </p:nvSpPr>
        <p:spPr/>
        <p:txBody>
          <a:bodyPr>
            <a:normAutofit/>
          </a:bodyPr>
          <a:lstStyle/>
          <a:p>
            <a:pPr eaLnBrk="1" hangingPunct="1"/>
            <a:r>
              <a:rPr lang="es-ES" altLang="es-ES" sz="3600" dirty="0"/>
              <a:t>    Missouri Botanic Gardens</a:t>
            </a:r>
          </a:p>
        </p:txBody>
      </p:sp>
      <p:sp>
        <p:nvSpPr>
          <p:cNvPr id="90115" name="2 Marcador de contenido"/>
          <p:cNvSpPr>
            <a:spLocks noGrp="1"/>
          </p:cNvSpPr>
          <p:nvPr>
            <p:ph sz="quarter" idx="1"/>
          </p:nvPr>
        </p:nvSpPr>
        <p:spPr>
          <a:xfrm>
            <a:off x="457200" y="2420938"/>
            <a:ext cx="7355160" cy="3903662"/>
          </a:xfrm>
        </p:spPr>
        <p:txBody>
          <a:bodyPr/>
          <a:lstStyle/>
          <a:p>
            <a:pPr eaLnBrk="1" hangingPunct="1"/>
            <a:r>
              <a:rPr lang="es-ES" altLang="es-ES" dirty="0"/>
              <a:t>Esta situado en Sant Louis. Missouri. Estados Unidos.</a:t>
            </a:r>
            <a:endParaRPr lang="es-ES" altLang="es-ES" i="1" dirty="0"/>
          </a:p>
          <a:p>
            <a:pPr eaLnBrk="1" hangingPunct="1"/>
            <a:r>
              <a:rPr lang="es-ES" altLang="es-ES" dirty="0"/>
              <a:t>Centro de investigación científica y botánica de renombre internacional y un Histórico Nacional.</a:t>
            </a:r>
            <a:endParaRPr lang="es-ES" altLang="es-ES" i="1" dirty="0"/>
          </a:p>
          <a:p>
            <a:pPr eaLnBrk="1" hangingPunct="1"/>
            <a:r>
              <a:rPr lang="es-ES_tradnl" altLang="es-ES" dirty="0"/>
              <a:t>Fundado en 1859,es uno de los jardines botánicos más antiguos de América con 31 has. de extensión, construido por Henry Shaw.</a:t>
            </a:r>
            <a:endParaRPr lang="es-ES" altLang="es-ES" i="1" dirty="0"/>
          </a:p>
          <a:p>
            <a:pPr eaLnBrk="1" hangingPunct="1"/>
            <a:endParaRPr lang="es-ES" altLang="es-ES" dirty="0"/>
          </a:p>
        </p:txBody>
      </p:sp>
    </p:spTree>
    <p:extLst>
      <p:ext uri="{BB962C8B-B14F-4D97-AF65-F5344CB8AC3E}">
        <p14:creationId xmlns:p14="http://schemas.microsoft.com/office/powerpoint/2010/main" val="383555556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457200" y="980728"/>
            <a:ext cx="7571184" cy="5377210"/>
          </a:xfrm>
        </p:spPr>
        <p:txBody>
          <a:bodyPr/>
          <a:lstStyle/>
          <a:p>
            <a:pPr eaLnBrk="1" hangingPunct="1"/>
            <a:r>
              <a:rPr lang="es-ES_tradnl" altLang="es-ES" dirty="0"/>
              <a:t>Realización de festivales culturales de arte, música…</a:t>
            </a:r>
            <a:endParaRPr lang="es-ES" altLang="es-ES" i="1" dirty="0"/>
          </a:p>
          <a:p>
            <a:pPr eaLnBrk="1" hangingPunct="1"/>
            <a:r>
              <a:rPr lang="es-ES_tradnl" altLang="es-ES" dirty="0"/>
              <a:t>Diferentes jardines nos muestran las colecciones de bonsáis, el Climatron construido en 1960, el Rose garden, el  “Glass in the Garden”, Chihuly exhibición etc...</a:t>
            </a:r>
            <a:endParaRPr lang="es-ES" altLang="es-ES" i="1" dirty="0"/>
          </a:p>
          <a:p>
            <a:pPr eaLnBrk="1" hangingPunct="1"/>
            <a:r>
              <a:rPr lang="es-ES_tradnl" altLang="es-ES" dirty="0"/>
              <a:t>Gran atracción en otoño por el colorido de sus árboles.</a:t>
            </a:r>
            <a:endParaRPr lang="es-ES" altLang="es-ES" i="1" dirty="0"/>
          </a:p>
          <a:p>
            <a:pPr eaLnBrk="1" hangingPunct="1"/>
            <a:r>
              <a:rPr lang="es-ES_tradnl" altLang="es-ES" dirty="0"/>
              <a:t>En el 2008 se expusieron las esculturas del artista francés Miki de Saint Phalle a lo largo de todo el jardín.</a:t>
            </a:r>
            <a:endParaRPr lang="es-ES" altLang="es-ES" i="1" dirty="0"/>
          </a:p>
          <a:p>
            <a:pPr eaLnBrk="1" hangingPunct="1"/>
            <a:endParaRPr lang="es-ES" altLang="es-ES" dirty="0"/>
          </a:p>
        </p:txBody>
      </p:sp>
    </p:spTree>
    <p:extLst>
      <p:ext uri="{BB962C8B-B14F-4D97-AF65-F5344CB8AC3E}">
        <p14:creationId xmlns:p14="http://schemas.microsoft.com/office/powerpoint/2010/main" val="9659805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2 Imagen" descr="Botanic Garden.-Missour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15097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otanic Garden.-Missour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2812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otanic Garden.-Missouri.-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58374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otanic Garden.-Missouri.-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218379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otanic Gardens.-Missouri.-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50978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issouri Botanic Garden,.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81647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issouri Botanic Garde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72709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issouri Botanic Garde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96845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issouri Botanic Garden.-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69463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issouri Botanic Garden.-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4047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issouri Botanic Garden.-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73494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Missouri Botanic Garden.-x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80955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issouri Botanic Garden.-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223764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issouri Botanic Garden.-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00562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issouri Botanical Garden.-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001284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issouri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289398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issouri Botanic Garde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76462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issouri Botanic Garden.-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4392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issouri Botanic Garden.-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5384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issouri Botanic Garden.-x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148300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issouri Botanical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96451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issouri Botanical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6638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issouri Botanical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0640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normAutofit/>
          </a:bodyPr>
          <a:lstStyle/>
          <a:p>
            <a:pPr fontAlgn="auto">
              <a:spcAft>
                <a:spcPts val="0"/>
              </a:spcAft>
              <a:defRPr/>
            </a:pPr>
            <a:r>
              <a:rPr lang="es-ES_tradnl" sz="2800" dirty="0">
                <a:solidFill>
                  <a:schemeClr val="tx1"/>
                </a:solidFill>
              </a:rPr>
              <a:t>WINDYRIDGE GARDENS</a:t>
            </a:r>
          </a:p>
        </p:txBody>
      </p:sp>
      <p:sp>
        <p:nvSpPr>
          <p:cNvPr id="81923" name="Rectangle 3"/>
          <p:cNvSpPr>
            <a:spLocks noGrp="1" noChangeArrowheads="1"/>
          </p:cNvSpPr>
          <p:nvPr>
            <p:ph sz="quarter" idx="1"/>
          </p:nvPr>
        </p:nvSpPr>
        <p:spPr>
          <a:xfrm>
            <a:off x="457200" y="1600200"/>
            <a:ext cx="7715250" cy="4873625"/>
          </a:xfrm>
        </p:spPr>
        <p:txBody>
          <a:bodyPr/>
          <a:lstStyle/>
          <a:p>
            <a:r>
              <a:rPr lang="es-ES_tradnl" altLang="es-ES" dirty="0"/>
              <a:t>Esta situado en Southern Pines.North Carolina. EE.UU.</a:t>
            </a:r>
          </a:p>
          <a:p>
            <a:r>
              <a:rPr lang="es-ES" altLang="es-ES" dirty="0"/>
              <a:t>Windyridge jardines en el Monte Wilson data de 1877, con el primer árbol plantado, un árbol de navidad suizo (Abies amabilis) en agosto de 1945. </a:t>
            </a:r>
          </a:p>
          <a:p>
            <a:r>
              <a:rPr lang="es-ES" altLang="es-ES" dirty="0"/>
              <a:t>Ahora el jardín incluye Cedrus deodara, haya de cobre, robles, arces, pin ginkgos, azaleas, rododendros, cornejos y nyssas - que hoy en día dan  el esplendor a los jardines. </a:t>
            </a:r>
          </a:p>
          <a:p>
            <a:endParaRPr lang="es-ES" altLang="es-ES" dirty="0"/>
          </a:p>
          <a:p>
            <a:endParaRPr lang="es-ES_tradnl" altLang="es-ES" dirty="0"/>
          </a:p>
        </p:txBody>
      </p:sp>
    </p:spTree>
    <p:extLst>
      <p:ext uri="{BB962C8B-B14F-4D97-AF65-F5344CB8AC3E}">
        <p14:creationId xmlns:p14="http://schemas.microsoft.com/office/powerpoint/2010/main" val="250931837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457200" y="549275"/>
            <a:ext cx="7467600" cy="5924550"/>
          </a:xfrm>
        </p:spPr>
        <p:txBody>
          <a:bodyPr/>
          <a:lstStyle/>
          <a:p>
            <a:r>
              <a:rPr lang="es-ES" altLang="es-ES" dirty="0"/>
              <a:t>Durante la Pascua 1995, Rodger y Wai Davidson, de Viveros de Davidson en Galston, en Sydney, comprados Windyridge para acomodar su expansión colección de plantas de clima frío.</a:t>
            </a:r>
          </a:p>
          <a:p>
            <a:r>
              <a:rPr lang="es-ES" altLang="es-ES" dirty="0"/>
              <a:t> Los trabajos se iniciaron bajo la supervisión de Wai transformar Windyridge en un gran jardín. Después de los trabajos de mantenimiento de árboles, </a:t>
            </a:r>
          </a:p>
          <a:p>
            <a:r>
              <a:rPr lang="es-ES" altLang="es-ES" dirty="0"/>
              <a:t>Arquitecto paisajista Gordon Sykes se retuvo a terraza y plantar una inmensa ladera cubierta de hierba y dar contenido a la visión de los nuevos propietarios. </a:t>
            </a:r>
          </a:p>
          <a:p>
            <a:endParaRPr lang="es-ES" altLang="es-ES" dirty="0"/>
          </a:p>
        </p:txBody>
      </p:sp>
    </p:spTree>
    <p:extLst>
      <p:ext uri="{BB962C8B-B14F-4D97-AF65-F5344CB8AC3E}">
        <p14:creationId xmlns:p14="http://schemas.microsoft.com/office/powerpoint/2010/main" val="292948151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descr="Wyndyridg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228600"/>
            <a:ext cx="92106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85362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3552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82670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83798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963274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42022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06077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60951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82617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65286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97569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337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2367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51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2_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561</TotalTime>
  <Words>2525</Words>
  <Application>Microsoft Office PowerPoint</Application>
  <PresentationFormat>Presentación en pantalla (4:3)</PresentationFormat>
  <Paragraphs>279</Paragraphs>
  <Slides>184</Slides>
  <Notes>84</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184</vt:i4>
      </vt:variant>
    </vt:vector>
  </HeadingPairs>
  <TitlesOfParts>
    <vt:vector size="194" baseType="lpstr">
      <vt:lpstr>Arial</vt:lpstr>
      <vt:lpstr>Calibri</vt:lpstr>
      <vt:lpstr>Century Schoolbook</vt:lpstr>
      <vt:lpstr>Constantia</vt:lpstr>
      <vt:lpstr>Times New Roman</vt:lpstr>
      <vt:lpstr>Wingdings</vt:lpstr>
      <vt:lpstr>Wingdings 2</vt:lpstr>
      <vt:lpstr>Mirador</vt:lpstr>
      <vt:lpstr>Flujo</vt:lpstr>
      <vt:lpstr>2_Flujo</vt:lpstr>
      <vt:lpstr>ESTADOS UNIDOS-LA VUELTA AL MUNDO EN 885 JARDINES .-Botanical garden san francisco, santa bárbara.- arboretum san mateo</vt:lpstr>
      <vt:lpstr>San Francisco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 Mateo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Santa Barbara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United States Botanic Garden (USBG)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Columbia.-U S National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Florida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Foster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 Garden San Marino.-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 Garden Santa Barbara</vt:lpstr>
      <vt:lpstr>Presentación de PowerPoint</vt:lpstr>
      <vt:lpstr>Presentación de PowerPoint</vt:lpstr>
      <vt:lpstr>Presentación de PowerPoint</vt:lpstr>
      <vt:lpstr>Presentación de PowerPoint</vt:lpstr>
      <vt:lpstr>Presentación de PowerPoint</vt:lpstr>
      <vt:lpstr>    Missouri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WINDYRIDGE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17</cp:revision>
  <dcterms:created xsi:type="dcterms:W3CDTF">2013-11-04T12:22:59Z</dcterms:created>
  <dcterms:modified xsi:type="dcterms:W3CDTF">2018-03-05T17:42:41Z</dcterms:modified>
</cp:coreProperties>
</file>