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9" autoAdjust="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B5FD58-E5E7-424F-AF2D-85CC6B3B768D}"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9AC072-94F3-4657-9AF7-08C5CD6CF4A3}" type="slidenum">
              <a:rPr lang="es-ES" smtClean="0"/>
              <a:t>‹Nº›</a:t>
            </a:fld>
            <a:endParaRPr lang="es-ES" dirty="0"/>
          </a:p>
        </p:txBody>
      </p:sp>
    </p:spTree>
    <p:extLst>
      <p:ext uri="{BB962C8B-B14F-4D97-AF65-F5344CB8AC3E}">
        <p14:creationId xmlns:p14="http://schemas.microsoft.com/office/powerpoint/2010/main" val="1461268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2F929BC-C9D8-4FB4-B4BE-CAC661A3C19B}"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C589B6-2A9C-4987-BE23-276D3DD8F816}"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Agave stricta</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7A9370-BF65-4DE7-86C5-C458717360CE}"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Canary Islands</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C2E4BA-1D74-43D4-BC16-4CE91895FE5E}"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1E36BC-8DCA-4C3E-B4E6-303FAE27BB05}"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4480EA-28FE-4940-B200-BCD52E977CB2}"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County Arboretum</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DD6A47-CD1E-4A2A-8510-D0014990AADB}"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County Arboretum</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2CF056-058A-4F6C-AD54-493B6C680BA7}"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County Arboretum</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5FB014-F345-4143-A821-DCA41D5330A7}"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Filoli Gardens</a:t>
            </a:r>
          </a:p>
        </p:txBody>
      </p:sp>
      <p:sp>
        <p:nvSpPr>
          <p:cNvPr id="4" name="3 Marcador de número de diapositiva"/>
          <p:cNvSpPr>
            <a:spLocks noGrp="1"/>
          </p:cNvSpPr>
          <p:nvPr>
            <p:ph type="sldNum" sz="quarter" idx="5"/>
          </p:nvPr>
        </p:nvSpPr>
        <p:spPr/>
        <p:txBody>
          <a:bodyPr/>
          <a:lstStyle/>
          <a:p>
            <a:pPr>
              <a:defRPr/>
            </a:pPr>
            <a:fld id="{C05FABE5-8C18-47B3-824B-FD2B3D4ED0ED}"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Filoli Gardens</a:t>
            </a:r>
          </a:p>
        </p:txBody>
      </p:sp>
      <p:sp>
        <p:nvSpPr>
          <p:cNvPr id="4" name="3 Marcador de número de diapositiva"/>
          <p:cNvSpPr>
            <a:spLocks noGrp="1"/>
          </p:cNvSpPr>
          <p:nvPr>
            <p:ph type="sldNum" sz="quarter" idx="5"/>
          </p:nvPr>
        </p:nvSpPr>
        <p:spPr/>
        <p:txBody>
          <a:bodyPr/>
          <a:lstStyle/>
          <a:p>
            <a:pPr>
              <a:defRPr/>
            </a:pPr>
            <a:fld id="{B22C3E3F-C61E-4ADE-93B1-6C678C8D63F4}"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BD1382-63D2-45B7-ABED-475A52D750AA}"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693E75-F3E2-46CC-B8CA-FE7757FF2A29}"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FilFiloli Gardensoli Gardens</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D96623-EA24-4B55-A576-77F380C00A63}"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B317CF-1D7F-47B4-9C9B-F18342EC8A15}"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BBAB3E-113C-48FE-89C7-49EB3441D104}"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Filoli Gardens</a:t>
            </a:r>
          </a:p>
        </p:txBody>
      </p:sp>
      <p:sp>
        <p:nvSpPr>
          <p:cNvPr id="4" name="3 Marcador de número de diapositiva"/>
          <p:cNvSpPr>
            <a:spLocks noGrp="1"/>
          </p:cNvSpPr>
          <p:nvPr>
            <p:ph type="sldNum" sz="quarter" idx="10"/>
          </p:nvPr>
        </p:nvSpPr>
        <p:spPr/>
        <p:txBody>
          <a:bodyPr/>
          <a:lstStyle/>
          <a:p>
            <a:fld id="{1B9AC072-94F3-4657-9AF7-08C5CD6CF4A3}" type="slidenum">
              <a:rPr lang="es-ES" smtClean="0"/>
              <a:t>34</a:t>
            </a:fld>
            <a:endParaRPr lang="es-ES" dirty="0"/>
          </a:p>
        </p:txBody>
      </p:sp>
    </p:spTree>
    <p:extLst>
      <p:ext uri="{BB962C8B-B14F-4D97-AF65-F5344CB8AC3E}">
        <p14:creationId xmlns:p14="http://schemas.microsoft.com/office/powerpoint/2010/main" val="18687323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987844-BF7C-465D-ABF0-87A9EF70C978}"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89DC70-AC65-4FDC-906D-D6353E50715D}"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8075FB-8B7B-4C3B-912C-E5F5F25E81CB}"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0A59F8-10AA-431A-AD0E-FA23DDB7B5AC}"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Filoli Gardens</a:t>
            </a:r>
          </a:p>
        </p:txBody>
      </p:sp>
      <p:sp>
        <p:nvSpPr>
          <p:cNvPr id="4" name="3 Marcador de número de diapositiva"/>
          <p:cNvSpPr>
            <a:spLocks noGrp="1"/>
          </p:cNvSpPr>
          <p:nvPr>
            <p:ph type="sldNum" sz="quarter" idx="10"/>
          </p:nvPr>
        </p:nvSpPr>
        <p:spPr/>
        <p:txBody>
          <a:bodyPr/>
          <a:lstStyle/>
          <a:p>
            <a:fld id="{1B9AC072-94F3-4657-9AF7-08C5CD6CF4A3}" type="slidenum">
              <a:rPr lang="es-ES" smtClean="0"/>
              <a:t>39</a:t>
            </a:fld>
            <a:endParaRPr lang="es-ES" dirty="0"/>
          </a:p>
        </p:txBody>
      </p:sp>
    </p:spTree>
    <p:extLst>
      <p:ext uri="{BB962C8B-B14F-4D97-AF65-F5344CB8AC3E}">
        <p14:creationId xmlns:p14="http://schemas.microsoft.com/office/powerpoint/2010/main" val="6468945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9D8A46-C66C-4CE5-94E3-F551342C4130}"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A094FA-D9A5-4147-8959-6DEB433558DB}"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3C05F6-0D58-4077-A457-B3A1DF109D89}"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0FD0CE-1F90-40D7-A123-E8343915B365}"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D43D09-4A15-4ABE-8D22-798D58089ACD}"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D494BE-BA8D-4068-9EF6-5A71D4943AEC}"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1EB071-D0BE-46F4-AA4B-00D8F0E65CC7}"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EA8DC0-7650-48A2-A084-62AAA7E3E402}"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4E41BD-1EBF-47AE-A5EC-3839311742AF}"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EE873F-D142-42F0-9113-661CC7C04CC5}"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60BC27-97CD-47B2-84D7-03D431B2E797}"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848ED4-4893-496C-9937-45E5FBDF66DE}"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152E91-4440-438D-B8D2-16650ACEC096}"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12C651-00C2-491B-90B8-5304ECAE44F8}"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1717DF-14D7-49D2-A4AA-37F2D4521DB6}"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Filoli Gardens</a:t>
            </a:r>
          </a:p>
        </p:txBody>
      </p:sp>
      <p:sp>
        <p:nvSpPr>
          <p:cNvPr id="4" name="3 Marcador de número de diapositiva"/>
          <p:cNvSpPr>
            <a:spLocks noGrp="1"/>
          </p:cNvSpPr>
          <p:nvPr>
            <p:ph type="sldNum" sz="quarter" idx="10"/>
          </p:nvPr>
        </p:nvSpPr>
        <p:spPr/>
        <p:txBody>
          <a:bodyPr/>
          <a:lstStyle/>
          <a:p>
            <a:fld id="{1B9AC072-94F3-4657-9AF7-08C5CD6CF4A3}" type="slidenum">
              <a:rPr lang="es-ES" smtClean="0"/>
              <a:t>55</a:t>
            </a:fld>
            <a:endParaRPr lang="es-ES" dirty="0"/>
          </a:p>
        </p:txBody>
      </p:sp>
    </p:spTree>
    <p:extLst>
      <p:ext uri="{BB962C8B-B14F-4D97-AF65-F5344CB8AC3E}">
        <p14:creationId xmlns:p14="http://schemas.microsoft.com/office/powerpoint/2010/main" val="13469779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2BE38D-240D-4D7E-A700-90DBF01BB43A}"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9976B6-B2D8-4681-9014-8E481194CDF8}"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F2227C-FFF4-45D7-8E77-094DECC351E4}"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338D10-6E75-4BCE-A671-2967C11B5D1A}"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F48E5F-741E-493F-B186-1345BB37A482}"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0CCCE9-2138-4297-84AA-00FBCFFD062A}"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65AC78-E35E-44A3-BE8E-7F626E4F2925}"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84DD18-72A1-4EB0-B2A4-4A6EE2131014}"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CFABF7-FF3D-4949-8993-9CBBB543AF8A}"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798D4E-49F7-4BD5-8B35-BFA7E5CEA5DA}"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Filoli Gardens</a:t>
            </a:r>
          </a:p>
        </p:txBody>
      </p:sp>
      <p:sp>
        <p:nvSpPr>
          <p:cNvPr id="4" name="3 Marcador de número de diapositiva"/>
          <p:cNvSpPr>
            <a:spLocks noGrp="1"/>
          </p:cNvSpPr>
          <p:nvPr>
            <p:ph type="sldNum" sz="quarter" idx="10"/>
          </p:nvPr>
        </p:nvSpPr>
        <p:spPr/>
        <p:txBody>
          <a:bodyPr/>
          <a:lstStyle/>
          <a:p>
            <a:fld id="{1B9AC072-94F3-4657-9AF7-08C5CD6CF4A3}" type="slidenum">
              <a:rPr lang="es-ES" smtClean="0"/>
              <a:t>66</a:t>
            </a:fld>
            <a:endParaRPr lang="es-ES" dirty="0"/>
          </a:p>
        </p:txBody>
      </p:sp>
    </p:spTree>
    <p:extLst>
      <p:ext uri="{BB962C8B-B14F-4D97-AF65-F5344CB8AC3E}">
        <p14:creationId xmlns:p14="http://schemas.microsoft.com/office/powerpoint/2010/main" val="8276172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183444-5D31-4DF2-8223-00775BF0FD0B}"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3F4648-89BA-4FE8-958A-50ED6FB16E19}"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71C6FF-286A-4D95-BE16-B91426AC9BED}"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C8F498-40DE-402E-AEF8-2D468F45F506}"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B695BD-1D0F-4739-B0AA-0F7236272ADA}"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8F10E3-24A5-445B-AF39-27D2EC4574BD}"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E6F1D4-7893-48CB-8E81-3EC5874E1CAE}"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Taxus baccata var.fastigiata</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3B1FFF-17E5-4BA1-9E32-A76F5B352215}"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DF9C54-2E99-4594-AF83-59C820EFBC0B}"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063674-5D00-4D03-8EAC-608BE60108A8}"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Entrada</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3E7A38-0C85-48A6-9B1A-584470B2BBCE}"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Estanque</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9C992C-3DAA-457E-8B10-D4CBB09A7BA6}"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60AF3B-DB33-4E4D-A99A-973E45688706}"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BCA0A1-4D88-4EED-94E4-DA5C6C19B7E8}"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73916F-5A40-4759-A344-D13FE29F1C1D}"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Gardens.-Narcisos</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169995-FE22-4D6C-BF7D-30AEAE48DCF9}"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Gardens,..-Narcisos</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A16EBA-CCF7-4E72-81FF-5203EBA945BA}"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Gardens..-Piscina</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8BF54C-7EDF-451B-BBED-45F541D91D5D}"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75D67E-7D6B-443A-85AB-1EF150936BBD}"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1FF48C-A8DA-4591-ADF3-9F8869CD19E8}"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Gardens.-Primavera</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4B3909-1751-4CBE-A488-F81A1DB61C0B}"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1FE2CD-3035-4F6B-A4CF-4AE1475D2DFF}"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Gardens.-Yew  Avenue</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4C9AC2-32BF-460B-B3EE-E56D98C2E07B}"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Gardens.-Yew Avenue</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335A03-59E6-4843-8524-69BA185F6E7B}"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01A6C2-860B-48BC-A686-223591EF93FA}"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C8D805-F582-49CF-93CD-4EFD38B45F69}"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Gardens.-Formal Gardens</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90200B-2759-477B-9C34-3580D77F43A0}"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00D361-3691-44F1-BE20-B45ACA6EB4AE}"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11E374-B41C-469C-946C-72AD6EDABB49}"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F64145-39D0-44EE-9B22-2F2ECD7870A4}"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8E9A70-F1A8-4726-B98A-7E86AE9C87D2}"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78CFF9-7B9A-4EA3-8CD2-A8356D1131C9}"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73ACC9-BE76-4752-AA86-A1A14385A68D}"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626FE7-3DC7-4472-93E6-A1C598B6946C}"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5F46E6-6091-415F-AEA9-1C6A0E4F6F35}"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E5E193-DCEC-48F1-AA58-EDB3B4BA3D41}"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E46DF4-0E9E-4951-A7A0-21F903722E25}"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37506A-0636-485F-BAA7-14B14B8D85E1}"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C92491-59FC-4BE0-84EA-F3951391B19B}"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CABAD9-253F-4FFC-ACA5-6565CB812CC6}"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58B28D-1C67-401A-81C5-193A0501D486}"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B7E11F-61A8-4507-A3BF-4AB8F372CAC0}"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E1E8D3-D802-45E8-A59C-5902F7C8FEB6}"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8EF726-B7D2-40AA-9EBE-F2B68159F3F0}"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7803AC-E2CC-43D3-AED9-3E8CAC3BFF83}"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BE03C5-02DF-44FC-94A3-7AAEB1251FAF}"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C6389A-A5F2-44EB-98BE-E7FD24F9FAA6}"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FAA13F-F60D-499C-A7B5-0A140048E096}"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5576EB-33F2-4723-A434-5C24E312A864}"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42BA6D-1EDD-40B4-BD64-C90155FCEB4F}"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0E5BB1-BB83-49DF-B281-A63F79C31C7C}"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866780-3479-4421-9EF7-9DE42F5DA6E5}"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951CDB-BE5F-4838-80C2-467B9F7B2256}"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CEF9D3-1BD9-45BD-8A2B-A44C3D06367B}"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FA455A-6287-4AD5-B7D5-1D0DC84DB906}"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454A47-542E-4F81-A704-25537E032EE3}"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433907-8E2E-40E6-90C7-E43BE0BCEB49}"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F2B9D2-7FDB-4DE9-8476-E824FDCD5C46}"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7C2648-8670-4A92-93E9-C1CEE5088BBE}"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2D2C38-E449-488D-8605-32530DF6AA90}"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D2EB85-665E-4D0B-89A1-E9C99ECC82C9}"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174670-300A-4473-B7A1-CC09EE3BA0A1}"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53FD1A-75A1-41A8-92F2-5D75A720B90A}"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1F87E2-4B3B-46FC-9FE0-27D2447F946F}"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Gardens.-Bojes y rosales pie alto</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25A32C-B4E6-44F2-ADD4-DF3AEF90B7A2}"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Filoli Gardens</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F987FF-C37A-44CD-8E24-C5A35E3080B0}" type="slidenum">
              <a:rPr lang="es-ES">
                <a:solidFill>
                  <a:prstClr val="black"/>
                </a:solidFill>
              </a:rPr>
              <a:pPr>
                <a:defRPr/>
              </a:pPr>
              <a:t>132</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upload.wikimedia.org/wikipedia/commons/1/1e/UCBG_front_gate.jpg"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upload.wikimedia.org/wikipedia/commons/4/49/UCBG_trees.jp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upload.wikimedia.org/wikipedia/en/0/07/Filoli.JPG"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8.xml.rels><?xml version="1.0" encoding="UTF-8" standalone="yes"?>
<Relationships xmlns="http://schemas.openxmlformats.org/package/2006/relationships"><Relationship Id="rId3" Type="http://schemas.openxmlformats.org/officeDocument/2006/relationships/hyperlink" Target="http://upload.wikimedia.org/wikipedia/en/c/ce/FiloliPondandCarriageHouse.JPG"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hyperlink" Target="http://upload.wikimedia.org/wikipedia/commons/6/62/FiLoLiGardenPool.JPG"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79.jpeg"/></Relationships>
</file>

<file path=ppt/slides/_rels/slide9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86.jpeg"/></Relationships>
</file>

<file path=ppt/slides/_rels/slide9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10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764704"/>
            <a:ext cx="6390456" cy="2880320"/>
          </a:xfrm>
        </p:spPr>
        <p:txBody>
          <a:bodyPr>
            <a:normAutofit fontScale="90000"/>
          </a:bodyPr>
          <a:lstStyle/>
          <a:p>
            <a:r>
              <a:rPr lang="es-ES" sz="3600" dirty="0"/>
              <a:t>ESTADOS UNIDOS.-LA VUELTA AL MUNDO EN 885 JARDINES</a:t>
            </a:r>
            <a:r>
              <a:rPr lang="es-ES" dirty="0"/>
              <a:t>.-CALIFORNIA.-Berkeley Botanical Gardens.-Filoli Gardens.-County Arboretum.-</a:t>
            </a:r>
          </a:p>
        </p:txBody>
      </p:sp>
      <p:sp>
        <p:nvSpPr>
          <p:cNvPr id="3" name="2 Subtítulo"/>
          <p:cNvSpPr>
            <a:spLocks noGrp="1"/>
          </p:cNvSpPr>
          <p:nvPr>
            <p:ph type="subTitle" idx="1"/>
          </p:nvPr>
        </p:nvSpPr>
        <p:spPr>
          <a:xfrm>
            <a:off x="2627784" y="4954488"/>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Berkeley Botanical Gardens</a:t>
            </a:r>
          </a:p>
        </p:txBody>
      </p:sp>
      <p:sp>
        <p:nvSpPr>
          <p:cNvPr id="7171" name="2 Marcador de contenido"/>
          <p:cNvSpPr>
            <a:spLocks noGrp="1"/>
          </p:cNvSpPr>
          <p:nvPr>
            <p:ph sz="quarter" idx="1"/>
          </p:nvPr>
        </p:nvSpPr>
        <p:spPr/>
        <p:txBody>
          <a:bodyPr/>
          <a:lstStyle/>
          <a:p>
            <a:pPr eaLnBrk="1" hangingPunct="1"/>
            <a:r>
              <a:rPr lang="es-ES" altLang="es-ES" dirty="0"/>
              <a:t>La </a:t>
            </a:r>
            <a:r>
              <a:rPr lang="es-ES" altLang="es-ES" b="1" dirty="0"/>
              <a:t>Universidad de California el Jardín Botánico</a:t>
            </a:r>
            <a:r>
              <a:rPr lang="es-ES" altLang="es-ES" dirty="0"/>
              <a:t> tiene 13,7 ha.  situado en el campus de la Universidad de California, Berkeley . </a:t>
            </a:r>
          </a:p>
          <a:p>
            <a:pPr eaLnBrk="1" hangingPunct="1"/>
            <a:r>
              <a:rPr lang="es-ES" altLang="es-ES" dirty="0"/>
              <a:t>El Jardín se encuentra en el campus de la Strawberry Cannyon con vistas a la bahía de San Francisco . </a:t>
            </a:r>
          </a:p>
          <a:p>
            <a:pPr eaLnBrk="1" hangingPunct="1"/>
            <a:r>
              <a:rPr lang="es-ES" altLang="es-ES" dirty="0"/>
              <a:t>Es una de las colecciones de plantas más diversas en los Estados Unidos, y famosa por su gran número de especies raras y en peligro de extinción. </a:t>
            </a:r>
          </a:p>
          <a:p>
            <a:pPr eaLnBrk="1" hangingPunct="1"/>
            <a:endParaRPr lang="es-ES" altLang="es-ES" dirty="0"/>
          </a:p>
          <a:p>
            <a:pPr eaLnBrk="1" hangingPunct="1"/>
            <a:r>
              <a:rPr lang="es-ES" altLang="es-ES" dirty="0"/>
              <a:t> </a:t>
            </a:r>
          </a:p>
          <a:p>
            <a:pPr eaLnBrk="1" hangingPunct="1"/>
            <a:endParaRPr lang="es-ES" altLang="es-ES" dirty="0"/>
          </a:p>
        </p:txBody>
      </p:sp>
    </p:spTree>
    <p:extLst>
      <p:ext uri="{BB962C8B-B14F-4D97-AF65-F5344CB8AC3E}">
        <p14:creationId xmlns:p14="http://schemas.microsoft.com/office/powerpoint/2010/main" val="2292921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908050"/>
            <a:ext cx="6897960" cy="5111750"/>
          </a:xfrm>
        </p:spPr>
        <p:txBody>
          <a:bodyPr/>
          <a:lstStyle/>
          <a:p>
            <a:r>
              <a:rPr lang="es-ES" altLang="es-ES" dirty="0"/>
              <a:t>El jardín fue creado en 1890 en el campus central de la universidad y se mudó a su actual ubicación en las colinas de la escuela bajo la dirección de Thomas Harper Goodspeed.</a:t>
            </a:r>
          </a:p>
          <a:p>
            <a:r>
              <a:rPr lang="es-ES" altLang="es-ES" dirty="0"/>
              <a:t>Su distribución en el Cañón fue diseñado por el Goodspeed y su compañero profesor de Berkeley, y arquitecto paisajista  John William Gregg.</a:t>
            </a:r>
          </a:p>
          <a:p>
            <a:r>
              <a:rPr lang="es-ES" altLang="es-ES" dirty="0"/>
              <a:t>El jardín contiene más de 20.000 adhesiones, lo que representa 324 familias de plantas, 12.000 diferentes especies y subespecies , y 2.885 géneros .</a:t>
            </a:r>
          </a:p>
          <a:p>
            <a:endParaRPr lang="es-ES" altLang="es-ES" dirty="0"/>
          </a:p>
          <a:p>
            <a:endParaRPr lang="es-ES" altLang="es-ES" dirty="0"/>
          </a:p>
        </p:txBody>
      </p:sp>
    </p:spTree>
    <p:extLst>
      <p:ext uri="{BB962C8B-B14F-4D97-AF65-F5344CB8AC3E}">
        <p14:creationId xmlns:p14="http://schemas.microsoft.com/office/powerpoint/2010/main" val="56809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549275"/>
            <a:ext cx="6753944" cy="5470525"/>
          </a:xfrm>
        </p:spPr>
        <p:txBody>
          <a:bodyPr/>
          <a:lstStyle/>
          <a:p>
            <a:pPr eaLnBrk="1" hangingPunct="1"/>
            <a:r>
              <a:rPr lang="es-ES" altLang="es-ES" dirty="0"/>
              <a:t>Colecciones al aire libre están dispuestas en general, geográficamente, y casi todos los especímenes han sido recolectados de la naturaleza.</a:t>
            </a:r>
          </a:p>
          <a:p>
            <a:pPr eaLnBrk="1" hangingPunct="1"/>
            <a:r>
              <a:rPr lang="es-ES" altLang="es-ES" dirty="0"/>
              <a:t>Las colecciones de familias importantes son: Cactus (2.669 plantas), Lily (1193 plantas), girasol (1.151 plantas), Heath (897 plantas), y Orchid (950). </a:t>
            </a:r>
          </a:p>
          <a:p>
            <a:pPr eaLnBrk="1" hangingPunct="1"/>
            <a:r>
              <a:rPr lang="es-ES" altLang="es-ES" dirty="0"/>
              <a:t>Otras familias bien representadas son alrededor de 500 tipos de helechos y aliadas de los helechos, hierbas medicinales chinas , plantas de importancia económica y plantas nativas de California. </a:t>
            </a:r>
          </a:p>
          <a:p>
            <a:pPr eaLnBrk="1" hangingPunct="1"/>
            <a:endParaRPr lang="es-ES" altLang="es-ES" dirty="0"/>
          </a:p>
        </p:txBody>
      </p:sp>
    </p:spTree>
    <p:extLst>
      <p:ext uri="{BB962C8B-B14F-4D97-AF65-F5344CB8AC3E}">
        <p14:creationId xmlns:p14="http://schemas.microsoft.com/office/powerpoint/2010/main" val="3194989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04813"/>
            <a:ext cx="7041976" cy="6048375"/>
          </a:xfrm>
        </p:spPr>
        <p:txBody>
          <a:bodyPr/>
          <a:lstStyle/>
          <a:p>
            <a:pPr eaLnBrk="1" hangingPunct="1"/>
            <a:r>
              <a:rPr lang="es-ES" altLang="es-ES" dirty="0"/>
              <a:t>Un conjunto de invernaderos contienen plantas suculentas , epifitas , helechos , plantas carnívoras  y  plantas tropicales.</a:t>
            </a:r>
          </a:p>
          <a:p>
            <a:pPr eaLnBrk="1" hangingPunct="1"/>
            <a:r>
              <a:rPr lang="es-ES" altLang="es-ES" dirty="0"/>
              <a:t>Los jardines de los invernaderos son los siguientes: la Casa Áridas presenta exposiciones temporales de cactus y suculentas. </a:t>
            </a:r>
          </a:p>
          <a:p>
            <a:pPr eaLnBrk="1" hangingPunct="1"/>
            <a:r>
              <a:rPr lang="es-ES" altLang="es-ES" dirty="0"/>
              <a:t>El helecho y plantas carnívoras,  helechos diversos e inusuales plantas insectívoras. </a:t>
            </a:r>
          </a:p>
          <a:p>
            <a:pPr eaLnBrk="1" hangingPunct="1"/>
            <a:r>
              <a:rPr lang="es-ES" altLang="es-ES" dirty="0"/>
              <a:t>Tropical House cuenta con plantas tropicales de valor económico, y muchas curiosidades, como el cadáver del lirio gigante Amorphophallus .</a:t>
            </a:r>
          </a:p>
          <a:p>
            <a:pPr eaLnBrk="1" hangingPunct="1"/>
            <a:endParaRPr lang="es-ES" altLang="es-ES" dirty="0"/>
          </a:p>
        </p:txBody>
      </p:sp>
    </p:spTree>
    <p:extLst>
      <p:ext uri="{BB962C8B-B14F-4D97-AF65-F5344CB8AC3E}">
        <p14:creationId xmlns:p14="http://schemas.microsoft.com/office/powerpoint/2010/main" val="2742776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rchivo: UCBG frente gat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1975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rchivo: UCBG tree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3027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3 Imagen" descr="Berkeley Botanical Garden.-.agave ovatifoli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3006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Berkeley Botanical Garden.-agav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2766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Berkeley Botanical Garden.-Agave stric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3441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Berkeley Botanical Garden.-Canary-Isl-collection-in-Jun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6120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Berkeley BotanicalGarden.-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7747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Berkeley BotanicalGarden_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6372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a:xfrm>
            <a:off x="539552" y="260648"/>
            <a:ext cx="7467600" cy="1143000"/>
          </a:xfrm>
        </p:spPr>
        <p:txBody>
          <a:bodyPr/>
          <a:lstStyle/>
          <a:p>
            <a:pPr eaLnBrk="1" hangingPunct="1"/>
            <a:r>
              <a:rPr lang="es-ES" altLang="es-ES" dirty="0"/>
              <a:t>County Arboretum</a:t>
            </a:r>
          </a:p>
        </p:txBody>
      </p:sp>
      <p:sp>
        <p:nvSpPr>
          <p:cNvPr id="19459" name="2 Marcador de contenido"/>
          <p:cNvSpPr>
            <a:spLocks noGrp="1"/>
          </p:cNvSpPr>
          <p:nvPr>
            <p:ph sz="quarter" idx="1"/>
          </p:nvPr>
        </p:nvSpPr>
        <p:spPr/>
        <p:txBody>
          <a:bodyPr/>
          <a:lstStyle/>
          <a:p>
            <a:pPr eaLnBrk="1" hangingPunct="1"/>
            <a:r>
              <a:rPr lang="es-ES" altLang="es-ES" dirty="0"/>
              <a:t>El </a:t>
            </a:r>
            <a:r>
              <a:rPr lang="es-ES" altLang="es-ES" b="1" dirty="0"/>
              <a:t>Condado de Los Angeles Arboretum y Jardín Botánico,</a:t>
            </a:r>
            <a:r>
              <a:rPr lang="es-ES" altLang="es-ES" dirty="0"/>
              <a:t> 51,4 hectáreas, es un jardín botánico y sitio histórico ubicado en las colinas cerca de la montañas de San Gabriel , en 301 North Baldwin Avenue, Arcadi, California. , </a:t>
            </a:r>
          </a:p>
          <a:p>
            <a:pPr eaLnBrk="1" hangingPunct="1"/>
            <a:r>
              <a:rPr lang="es-ES" altLang="es-ES" dirty="0"/>
              <a:t>El arboreto se inició en 1947 entre California y Los Ángeles en forma conjunta se realizo  la compra 44,9 hectáreas para crear un jardín botánico en todo el sitio Baldwin. </a:t>
            </a:r>
          </a:p>
          <a:p>
            <a:pPr eaLnBrk="1" hangingPunct="1"/>
            <a:r>
              <a:rPr lang="es-ES" altLang="es-ES" dirty="0"/>
              <a:t>En 1949, la primera instalación de efecto invernadero se han construido y un inventario de plantas del lugar. </a:t>
            </a:r>
          </a:p>
        </p:txBody>
      </p:sp>
    </p:spTree>
    <p:extLst>
      <p:ext uri="{BB962C8B-B14F-4D97-AF65-F5344CB8AC3E}">
        <p14:creationId xmlns:p14="http://schemas.microsoft.com/office/powerpoint/2010/main" val="1506220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611560" y="908050"/>
            <a:ext cx="7272809" cy="5111750"/>
          </a:xfrm>
        </p:spPr>
        <p:txBody>
          <a:bodyPr/>
          <a:lstStyle/>
          <a:p>
            <a:r>
              <a:rPr lang="es-ES" altLang="es-ES" dirty="0"/>
              <a:t>En 1951, los primeros 1.000 árboles fueron plantados, y en 1956, el arboreto se abrió al público.</a:t>
            </a:r>
          </a:p>
          <a:p>
            <a:r>
              <a:rPr lang="es-ES" altLang="es-ES" dirty="0"/>
              <a:t>Plantas del arboreto se agrupan geográficamente, con jardines de América del Sur , Mediterráneo, África del Sur , Australia y Asia - América del Norte  </a:t>
            </a:r>
          </a:p>
          <a:p>
            <a:r>
              <a:rPr lang="es-ES" altLang="es-ES" dirty="0"/>
              <a:t>Otras realizaciones son el Jardín Acuático, Meadowbrook, jardines de demostración, Hogar y Jardín para todas las estaciones, Jardines prehistóricos y de la selva, los nativos Oaks,  huerto, y las colecciones de palmeras y de bambúes. </a:t>
            </a:r>
          </a:p>
          <a:p>
            <a:endParaRPr lang="es-ES" altLang="es-ES" dirty="0"/>
          </a:p>
        </p:txBody>
      </p:sp>
    </p:spTree>
    <p:extLst>
      <p:ext uri="{BB962C8B-B14F-4D97-AF65-F5344CB8AC3E}">
        <p14:creationId xmlns:p14="http://schemas.microsoft.com/office/powerpoint/2010/main" val="2960898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a:spLocks noGrp="1"/>
          </p:cNvSpPr>
          <p:nvPr>
            <p:ph sz="quarter" idx="1"/>
          </p:nvPr>
        </p:nvSpPr>
        <p:spPr>
          <a:xfrm>
            <a:off x="914400" y="549275"/>
            <a:ext cx="6897960" cy="5470525"/>
          </a:xfrm>
        </p:spPr>
        <p:txBody>
          <a:bodyPr/>
          <a:lstStyle/>
          <a:p>
            <a:pPr eaLnBrk="1" hangingPunct="1"/>
            <a:r>
              <a:rPr lang="es-ES" altLang="es-ES" dirty="0"/>
              <a:t>Además, el jardín botánico es el hogar de una manada de unos 200 pavos reales , que son descendientes de las aves originales importadas por Baldwin de la India en 1880 (el pavo real es un símbolo de la ciudad de Arcadia).</a:t>
            </a:r>
          </a:p>
          <a:p>
            <a:pPr eaLnBrk="1" hangingPunct="1"/>
            <a:r>
              <a:rPr lang="es-ES" altLang="es-ES" dirty="0"/>
              <a:t>Pavo real también se puede encontrar en todos los jardines  vecinos que rodean el jardín botánico. </a:t>
            </a:r>
          </a:p>
        </p:txBody>
      </p:sp>
    </p:spTree>
    <p:extLst>
      <p:ext uri="{BB962C8B-B14F-4D97-AF65-F5344CB8AC3E}">
        <p14:creationId xmlns:p14="http://schemas.microsoft.com/office/powerpoint/2010/main" val="2009519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California.-.County_Arboretum_-_kno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37801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California.-County_Arboretum_-_founta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254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California.-County_Arboretum_-_ro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3406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type="title"/>
          </p:nvPr>
        </p:nvSpPr>
        <p:spPr/>
        <p:txBody>
          <a:bodyPr/>
          <a:lstStyle/>
          <a:p>
            <a:pPr eaLnBrk="1" hangingPunct="1"/>
            <a:r>
              <a:rPr lang="es-ES" altLang="es-ES" dirty="0"/>
              <a:t>Filoli Gardens</a:t>
            </a:r>
          </a:p>
        </p:txBody>
      </p:sp>
      <p:sp>
        <p:nvSpPr>
          <p:cNvPr id="25603" name="2 Marcador de contenido"/>
          <p:cNvSpPr>
            <a:spLocks noGrp="1"/>
          </p:cNvSpPr>
          <p:nvPr>
            <p:ph sz="quarter" idx="1"/>
          </p:nvPr>
        </p:nvSpPr>
        <p:spPr>
          <a:xfrm>
            <a:off x="914400" y="1916113"/>
            <a:ext cx="7041976" cy="4465637"/>
          </a:xfrm>
        </p:spPr>
        <p:txBody>
          <a:bodyPr/>
          <a:lstStyle/>
          <a:p>
            <a:pPr eaLnBrk="1" hangingPunct="1"/>
            <a:r>
              <a:rPr lang="es-ES" altLang="es-ES" b="1" dirty="0"/>
              <a:t>Filoli</a:t>
            </a:r>
            <a:r>
              <a:rPr lang="es-ES" altLang="es-ES" dirty="0"/>
              <a:t> es una casa de campo de 6,5 hectáreas de jardines rodeada de una propiedad de 265 ha. , situada en Woodside, California, a unos 40 km al sur de San Francisco , en el extremo sur de Cristal Springs Lake , en la vertiente oriental de la Sierra de Santa Cruz . </a:t>
            </a:r>
          </a:p>
          <a:p>
            <a:pPr eaLnBrk="1" hangingPunct="1"/>
            <a:r>
              <a:rPr lang="es-ES" altLang="es-ES" dirty="0"/>
              <a:t>Filoli fue construido entre 1915 y 1917 por William Bowers Bourn II y su esposa, Agnes Moody Bourn.</a:t>
            </a:r>
          </a:p>
        </p:txBody>
      </p:sp>
    </p:spTree>
    <p:extLst>
      <p:ext uri="{BB962C8B-B14F-4D97-AF65-F5344CB8AC3E}">
        <p14:creationId xmlns:p14="http://schemas.microsoft.com/office/powerpoint/2010/main" val="24815320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Marcador de contenido"/>
          <p:cNvSpPr>
            <a:spLocks noGrp="1"/>
          </p:cNvSpPr>
          <p:nvPr>
            <p:ph sz="quarter" idx="1"/>
          </p:nvPr>
        </p:nvSpPr>
        <p:spPr>
          <a:xfrm>
            <a:off x="914400" y="692150"/>
            <a:ext cx="6897960" cy="5400675"/>
          </a:xfrm>
        </p:spPr>
        <p:txBody>
          <a:bodyPr>
            <a:normAutofit fontScale="92500"/>
          </a:bodyPr>
          <a:lstStyle/>
          <a:p>
            <a:r>
              <a:rPr lang="es-ES" altLang="es-ES" dirty="0"/>
              <a:t>El diseñador principal, arquitecto Willis Polk  de San Francisco,  utilizo un  estilo libre georgiano e incorporó los tejados característicos de California. </a:t>
            </a:r>
          </a:p>
          <a:p>
            <a:r>
              <a:rPr lang="es-ES" altLang="es-ES" dirty="0"/>
              <a:t> Polk había diseñado casas Bourn en Grass Valley y en la calle de Webster en San Francisco.</a:t>
            </a:r>
          </a:p>
          <a:p>
            <a:r>
              <a:rPr lang="es-ES" altLang="es-ES" dirty="0"/>
              <a:t>Bruce Porter fue el encargado de colaborar con la Bourns en la planificación de los jardines, que fueron presentados 1917-1922.</a:t>
            </a:r>
          </a:p>
          <a:p>
            <a:r>
              <a:rPr lang="es-ES" altLang="es-ES" dirty="0"/>
              <a:t>Filoli sirvió como una de las residencias de los Bourns 1917 a 1936. </a:t>
            </a:r>
          </a:p>
          <a:p>
            <a:r>
              <a:rPr lang="es-ES" altLang="es-ES" dirty="0"/>
              <a:t>Sr. Bourn fue presidente de la Compañía de Agua de Spring Valley , que era propietaria de Crystal Springs Lake y sus alrededores. </a:t>
            </a:r>
          </a:p>
          <a:p>
            <a:r>
              <a:rPr lang="es-ES" altLang="es-ES" dirty="0"/>
              <a:t> </a:t>
            </a:r>
          </a:p>
          <a:p>
            <a:endParaRPr lang="es-ES" altLang="es-ES" dirty="0"/>
          </a:p>
        </p:txBody>
      </p:sp>
    </p:spTree>
    <p:extLst>
      <p:ext uri="{BB962C8B-B14F-4D97-AF65-F5344CB8AC3E}">
        <p14:creationId xmlns:p14="http://schemas.microsoft.com/office/powerpoint/2010/main" val="486346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Marcador de contenido"/>
          <p:cNvSpPr>
            <a:spLocks noGrp="1"/>
          </p:cNvSpPr>
          <p:nvPr>
            <p:ph sz="quarter" idx="1"/>
          </p:nvPr>
        </p:nvSpPr>
        <p:spPr>
          <a:xfrm>
            <a:off x="914400" y="404813"/>
            <a:ext cx="6897960" cy="5614987"/>
          </a:xfrm>
        </p:spPr>
        <p:txBody>
          <a:bodyPr>
            <a:normAutofit lnSpcReduction="10000"/>
          </a:bodyPr>
          <a:lstStyle/>
          <a:p>
            <a:r>
              <a:rPr lang="es-ES" altLang="es-ES" dirty="0"/>
              <a:t>Sr. Bourn fue presidente de la Compañía de Agua de Spring Valley , que era propietaria de Crystal Springs Lake y sus alrededores. </a:t>
            </a:r>
          </a:p>
          <a:p>
            <a:pPr eaLnBrk="1" hangingPunct="1"/>
            <a:r>
              <a:rPr lang="es-ES" altLang="es-ES" dirty="0"/>
              <a:t>El nombre de la finca es un acrónimo formado por la combinación de las dos primeras letras de las palabras clave del credo de William Bourn es: </a:t>
            </a:r>
            <a:r>
              <a:rPr lang="es-ES" altLang="es-ES" b="1" dirty="0"/>
              <a:t>"Fi</a:t>
            </a:r>
            <a:r>
              <a:rPr lang="es-ES" altLang="es-ES" dirty="0"/>
              <a:t>ght por una causa justa; </a:t>
            </a:r>
            <a:r>
              <a:rPr lang="es-ES" altLang="es-ES" b="1" dirty="0"/>
              <a:t>Lo</a:t>
            </a:r>
            <a:r>
              <a:rPr lang="es-ES" altLang="es-ES" dirty="0"/>
              <a:t> he tu prójimo; </a:t>
            </a:r>
            <a:r>
              <a:rPr lang="es-ES" altLang="es-ES" b="1" dirty="0"/>
              <a:t>Li</a:t>
            </a:r>
            <a:r>
              <a:rPr lang="es-ES" altLang="es-ES" dirty="0"/>
              <a:t> ve una buena vida." </a:t>
            </a:r>
          </a:p>
          <a:p>
            <a:pPr eaLnBrk="1" hangingPunct="1"/>
            <a:r>
              <a:rPr lang="es-ES" altLang="es-ES" dirty="0"/>
              <a:t>Tras la muerte de William y Agnes Bourn en el año 1936, la finca fue vendida a Mr. y Mrs. William P. Roth , los propietarios de la compañía Matson Navigation , en 1937. </a:t>
            </a:r>
          </a:p>
          <a:p>
            <a:pPr eaLnBrk="1" hangingPunct="1"/>
            <a:r>
              <a:rPr lang="es-ES" altLang="es-ES" dirty="0"/>
              <a:t>La familia Roth construyó los jardines botánicos Filoli.</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0814258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684213" y="549275"/>
            <a:ext cx="7128147" cy="6308725"/>
          </a:xfrm>
        </p:spPr>
        <p:txBody>
          <a:bodyPr>
            <a:normAutofit/>
          </a:bodyPr>
          <a:lstStyle/>
          <a:p>
            <a:pPr eaLnBrk="1" hangingPunct="1"/>
            <a:r>
              <a:rPr lang="es-ES" altLang="es-ES" dirty="0"/>
              <a:t>En 1975, la señora Roth donó la finca en su totalidad a la National Trust for Historic Preservation . </a:t>
            </a:r>
          </a:p>
          <a:p>
            <a:pPr eaLnBrk="1" hangingPunct="1"/>
            <a:r>
              <a:rPr lang="es-ES" altLang="es-ES" dirty="0"/>
              <a:t>Las 6,5 hectáreas de jardines se estructuran como una serie de espacios ajardinados que se abren de uno al otro, proporcionan a lo largo axiales, en las que las plantaciones profusas los naturalizan en contraste plantas robustas y anuales con césped, pavimentos, piscinas formales que reflejan, enmarcado en paredes y de cobertura recortada y está marcada por muchas tejos irlandeses columnares , que originalmente fueron cultivados en la finca a partir de esquejes. </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449815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914400" y="404813"/>
            <a:ext cx="7113984" cy="5832475"/>
          </a:xfrm>
        </p:spPr>
        <p:txBody>
          <a:bodyPr>
            <a:normAutofit fontScale="92500"/>
          </a:bodyPr>
          <a:lstStyle/>
          <a:p>
            <a:pPr eaLnBrk="1" hangingPunct="1"/>
            <a:r>
              <a:rPr lang="es-ES" altLang="es-ES" dirty="0"/>
              <a:t>Filoli es un ejemplo excepcional del estilo de jardinería anglo-estadounidense que fue iniciado a finales del siglo XIX por Edwin Lutyens y Gertrude Jekyll en los jardines ingleses y se ejemplifica en los EE.UU. con este jardin.</a:t>
            </a:r>
          </a:p>
          <a:p>
            <a:pPr eaLnBrk="1" hangingPunct="1"/>
            <a:r>
              <a:rPr lang="es-ES" altLang="es-ES" dirty="0"/>
              <a:t>Hoy en día, Filoli está abierto para visitas públicas. </a:t>
            </a:r>
          </a:p>
          <a:p>
            <a:pPr eaLnBrk="1" hangingPunct="1"/>
            <a:r>
              <a:rPr lang="es-ES" altLang="es-ES" dirty="0"/>
              <a:t>Las atracciones incluyen  visitas guiadas y excursiones en la naturaleza. </a:t>
            </a:r>
          </a:p>
          <a:p>
            <a:pPr eaLnBrk="1" hangingPunct="1"/>
            <a:r>
              <a:rPr lang="es-ES" altLang="es-ES" dirty="0"/>
              <a:t>Los jardines formales  incluyen varias áreas, incluyendo un lugar para bodas, especialmente diseñado para la boda de Berenice Roth. </a:t>
            </a:r>
          </a:p>
          <a:p>
            <a:pPr eaLnBrk="1" hangingPunct="1"/>
            <a:r>
              <a:rPr lang="es-ES" altLang="es-ES" dirty="0"/>
              <a:t>Lurline y Berenice ambos tenían sus banquetes de boda en Filoli, pero la boda de Berenice es la única que ha tenido lugar en Filoli. </a:t>
            </a:r>
          </a:p>
          <a:p>
            <a:pPr eaLnBrk="1" hangingPunct="1"/>
            <a:endParaRPr lang="es-ES" altLang="es-ES" dirty="0"/>
          </a:p>
        </p:txBody>
      </p:sp>
    </p:spTree>
    <p:extLst>
      <p:ext uri="{BB962C8B-B14F-4D97-AF65-F5344CB8AC3E}">
        <p14:creationId xmlns:p14="http://schemas.microsoft.com/office/powerpoint/2010/main" val="19553234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Marcador de contenido"/>
          <p:cNvSpPr>
            <a:spLocks noGrp="1"/>
          </p:cNvSpPr>
          <p:nvPr>
            <p:ph sz="quarter" idx="1"/>
          </p:nvPr>
        </p:nvSpPr>
        <p:spPr>
          <a:xfrm>
            <a:off x="914400" y="908050"/>
            <a:ext cx="6969968" cy="5111750"/>
          </a:xfrm>
        </p:spPr>
        <p:txBody>
          <a:bodyPr/>
          <a:lstStyle/>
          <a:p>
            <a:pPr eaLnBrk="1" hangingPunct="1"/>
            <a:r>
              <a:rPr lang="es-ES" altLang="es-ES" dirty="0"/>
              <a:t>Los jardines más grandes son los jardines para la producción de flores cortadas para la mansión y el cultivo de algunos vegetales.</a:t>
            </a:r>
          </a:p>
          <a:p>
            <a:pPr eaLnBrk="1" hangingPunct="1"/>
            <a:r>
              <a:rPr lang="es-ES" altLang="es-ES" dirty="0"/>
              <a:t> Entre los muchos árboles maduros en los jardines hay una fila de enormes pinos piñoneros italianos y dispersos espécimen  de robles nativos de  más de 250 años de edad, el último de los cuales sirve de  el telón de fondo de las escenas de Warren Beatty en el </a:t>
            </a:r>
            <a:r>
              <a:rPr lang="es-ES" altLang="es-ES" i="1" dirty="0"/>
              <a:t>cielo puede esperar</a:t>
            </a:r>
            <a:r>
              <a:rPr lang="es-ES" altLang="es-ES" dirty="0"/>
              <a:t> .. </a:t>
            </a:r>
          </a:p>
          <a:p>
            <a:pPr eaLnBrk="1" hangingPunct="1"/>
            <a:endParaRPr lang="es-ES" altLang="es-ES" dirty="0"/>
          </a:p>
        </p:txBody>
      </p:sp>
    </p:spTree>
    <p:extLst>
      <p:ext uri="{BB962C8B-B14F-4D97-AF65-F5344CB8AC3E}">
        <p14:creationId xmlns:p14="http://schemas.microsoft.com/office/powerpoint/2010/main" val="1026164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2 Marcador de contenido"/>
          <p:cNvSpPr>
            <a:spLocks noGrp="1"/>
          </p:cNvSpPr>
          <p:nvPr>
            <p:ph sz="quarter" idx="1"/>
          </p:nvPr>
        </p:nvSpPr>
        <p:spPr>
          <a:xfrm>
            <a:off x="914400" y="765175"/>
            <a:ext cx="7041976" cy="5254625"/>
          </a:xfrm>
        </p:spPr>
        <p:txBody>
          <a:bodyPr/>
          <a:lstStyle/>
          <a:p>
            <a:r>
              <a:rPr lang="es-ES" altLang="es-ES" dirty="0"/>
              <a:t>La finca Filoli recientemente pasó por una rehabilitación y un nuevo centro de visitantes y  cafetería fueron construidos.</a:t>
            </a:r>
          </a:p>
          <a:p>
            <a:r>
              <a:rPr lang="es-ES" altLang="es-ES" dirty="0"/>
              <a:t> La nueva instalación cuenta con una sala  de 255 asientos, sala principal del vestíbulo de orientación, una cafetería, oficinas y una cocina para alberguistas. </a:t>
            </a:r>
          </a:p>
          <a:p>
            <a:pPr marL="0" indent="0">
              <a:buNone/>
            </a:pPr>
            <a:endParaRPr lang="es-ES" altLang="es-ES" dirty="0"/>
          </a:p>
          <a:p>
            <a:endParaRPr lang="es-ES" altLang="es-ES" dirty="0"/>
          </a:p>
        </p:txBody>
      </p:sp>
    </p:spTree>
    <p:extLst>
      <p:ext uri="{BB962C8B-B14F-4D97-AF65-F5344CB8AC3E}">
        <p14:creationId xmlns:p14="http://schemas.microsoft.com/office/powerpoint/2010/main" val="492208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Archivo: Filoli.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7836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rchivo: FiloliPondandCarriageHous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9099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California.-Filoli Gardens.-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92584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California.-Filoli_gardens_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32054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2 Imagen" descr="Filoli.-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1639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Filoli Gardens.-x30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07661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Filoli.-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10341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California..--Filoli_gardens_-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2682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Filoli Gardens.-m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1818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Filoli Gardens.-xxx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18878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Filoli Sunken Gardens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69906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Filoli-Garden-05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00405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Sunken Garden.-Filol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32587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Filoli Gardens.-x27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79323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Filoli Gardens.-x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24463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2 Imagen" descr="Filoli Gardens.-x20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14027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Filoli Gardens.-x11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02038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Filoli Gardens.-x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89439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Filoli Gardens.-x2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97091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Filoli Gardens.-California.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07217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Filoli Gardens.-summer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87670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2 Imagen" descr="Filoli Gardens.-Petunia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7001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California.-filol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97665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California.-Filoli garden .-w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31825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California.-Filoli garden-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11627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Filoli Gardens.-x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96519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Filoli.-Knot 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14483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Filoli-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4629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Floli Knot Garden.-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64468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California.-Filoli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68365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Filoli.-Miniature 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52754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2 Imagen" descr="Filoli Gardens.-Floral Maz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87996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Filoli Gardens.-Floral Maz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88547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California.-Filoli 0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13537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Filoli Gardens.-California.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7507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Filoli Gardens.-m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22000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Filoli Gardens.-x13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07587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Filoli Gardens.-8x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8912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California.-Filoli_gardens.-w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49174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Archivo: FiLoLiGardenPoo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20620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California.-Filoli_gardens_-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55437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Filoli Garden.-x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44988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California.-Filoli_gardens_-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54583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California.-Filoli_sunken_garden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40513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Filoli.-The Pulgas Water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24421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California.-Filoli-jard-n-reloj.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65420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2 Imagen" descr="Filol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03698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Filol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04354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Filoli.-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2237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Filoli.-Dutch Garden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17698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Filoli.-Entranc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13992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Filoli.-Estanque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4967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Filoli.-Fountain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89952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Filol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373528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Filoli.-Kios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64289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Filoli.-Macetas de Narciso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364940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2 Imagen" descr="Filoli.-Narcisos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741860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Filoli.-Swiming Poo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04926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2 Imagen" descr="Filoli.-The Pulgas Water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9688"/>
            <a:ext cx="914400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97931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Filoli.-The Pulgas Water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2087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Filoli.-Tulip 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881898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2 Imagen" descr="Filoli.-Walled 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593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Filoli.-Yew Aven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7883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Filoli.-Yew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901732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Filoli  Gardens.-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94031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Filoli  Gardens.-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1" name="2 Imagen" descr="Filoli Center.-Formal garden.-Californi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35078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Filoli Formal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98959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Filoli Gardebs.-m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098537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Filoli Garden.-x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02947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Filoli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51465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Filoli Gardens.-1xx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919154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Filoli Gardens.-2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5" name="2 Imagen" descr="Filoli Gardens.-1 (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61445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Filoli Gardens.-2xx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413928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Filoli Gardens.-0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3" name="2 Imagen" descr="Filoli Gardens.-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722633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Filoli Gardens.-4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682735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Filoli Gardens.-5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379041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Filoli Gardens.-5x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872057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Filoli Gardens.-6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636877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Filoli Garde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960938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Filoli Gardens.-08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030366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Filoli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485682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2 Imagen" descr="Filoli Gardens.-10x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67692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Filoli Gardens.-13x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49378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Filoli Gardens.-11x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99362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Filoli Gardens.-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201471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Filoli Gardens.-18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310398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fILOLI gARDENS.-19X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423711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Filoli Gardens.-x25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048777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Filoli Gardens.-20x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44113"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58603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Filoli Gardens.-Californi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61331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Filoli Gardens.-Californi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730419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Filoli Gardens.-Californ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09762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Filoli Gardens.-14x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86641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2 Imagen" descr="Filoli Gardens.-m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799209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Filoli Gardens.-m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22955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Filoli Gardens.-Piscin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661778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Filoli Gardens.-m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700"/>
            <a:ext cx="91440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883365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Filoli Gardens.-m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38" y="0"/>
            <a:ext cx="9001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629157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Filoli Gardens.-m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665030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Filoli Gardens.-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1610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Filoli Gardens.-x9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845783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Filoli Gardens.-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370052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Filoli Gardens.-x11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853868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Filoli Gardens.-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878850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Filoli Gardens.-x28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527773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Filoli Gardens.-xx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30702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TotalTime>
  <Words>1594</Words>
  <Application>Microsoft Office PowerPoint</Application>
  <PresentationFormat>Presentación en pantalla (4:3)</PresentationFormat>
  <Paragraphs>277</Paragraphs>
  <Slides>132</Slides>
  <Notes>115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132</vt:i4>
      </vt:variant>
    </vt:vector>
  </HeadingPairs>
  <TitlesOfParts>
    <vt:vector size="137" baseType="lpstr">
      <vt:lpstr>Calibri</vt:lpstr>
      <vt:lpstr>Century Schoolbook</vt:lpstr>
      <vt:lpstr>Wingdings</vt:lpstr>
      <vt:lpstr>Wingdings 2</vt:lpstr>
      <vt:lpstr>Default Theme</vt:lpstr>
      <vt:lpstr>ESTADOS UNIDOS.-LA VUELTA AL MUNDO EN 885 JARDINES.-CALIFORNIA.-Berkeley Botanical Gardens.-Filoli Gardens.-County Arboretum.-</vt:lpstr>
      <vt:lpstr>Berkeley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County Arboretum</vt:lpstr>
      <vt:lpstr>Presentación de PowerPoint</vt:lpstr>
      <vt:lpstr>Presentación de PowerPoint</vt:lpstr>
      <vt:lpstr>Presentación de PowerPoint</vt:lpstr>
      <vt:lpstr>Presentación de PowerPoint</vt:lpstr>
      <vt:lpstr>Presentación de PowerPoint</vt:lpstr>
      <vt:lpstr>Filoli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8</cp:revision>
  <dcterms:created xsi:type="dcterms:W3CDTF">2013-09-12T16:18:33Z</dcterms:created>
  <dcterms:modified xsi:type="dcterms:W3CDTF">2018-03-05T09:52:51Z</dcterms:modified>
</cp:coreProperties>
</file>