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BF6B5F-62BD-45D4-ACED-FC1BD1D8822F}"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34604D-21A1-4980-BFC0-F77109BE0BC7}" type="slidenum">
              <a:rPr lang="es-ES" smtClean="0"/>
              <a:t>‹Nº›</a:t>
            </a:fld>
            <a:endParaRPr lang="es-ES" dirty="0"/>
          </a:p>
        </p:txBody>
      </p:sp>
    </p:spTree>
    <p:extLst>
      <p:ext uri="{BB962C8B-B14F-4D97-AF65-F5344CB8AC3E}">
        <p14:creationId xmlns:p14="http://schemas.microsoft.com/office/powerpoint/2010/main" val="3066708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F3182D-AACB-4519-8080-B535B9914CF2}"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0E08F9-4B4C-441B-94AD-088DF8E5497E}"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D6198B-6701-450E-BA19-D5FF7E3143DD}"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59CFE6-C6D5-4F10-8727-151364D85DA2}"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8E1EC8-60DC-402D-B460-68C055CC3F64}"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A0FA2C-D87F-45BE-BF98-D3410357A1E0}"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39040C-ACAC-4D9B-90E4-90A50FA08914}"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A3CB24-1112-4D4E-A678-E13A7D5C20DE}"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582625-D39D-48B8-8F38-A680A8534285}"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A7F1E9-30D5-4099-8DA3-059A37E4AD50}"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971A7A-351E-497A-84D5-4BD8FBBEF09B}"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8274A9-059E-432D-B208-637985E0728A}"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583166-294F-4493-B5F3-42D3CA96C660}"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0496DE-7C1D-4001-AA03-EE582F28E74D}"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ACAA70-829A-477F-8FA3-ECF1E736DFDA}"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097D86-CF74-49E9-ADE8-34334DA1ED5E}"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4CA1BC-59A2-40EF-B83D-A9251D52F97B}"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BA7289-2544-4B64-880B-D24DB3340AFE}"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2430FE-E05B-4ED7-A87E-D988F6DABAA1}"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A0D6F4-B119-4D24-9A0A-2F4878B402B7}"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DF827F-A410-4DC1-AF7B-8AFB45E457A7}"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C2A36C-37C5-4587-9615-B5FB2F98E15F}"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1CC694-6C60-46F0-A06E-DE49A6B85394}"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2F27F8-5B72-4EDA-B25F-70D4E49016DF}"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84A440-85BB-4FEC-80B5-55507BC0C6D4}"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8C3046-A687-460B-920E-03EA297014D4}"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9AC39A-156B-4DD3-BB03-5DD39E17C295}"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85FD8D-E680-4E23-BE0A-2D6411BF47F4}"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F81653-255B-41A7-8217-22F4B30B7748}"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AC01D9-EE8E-436E-A4CE-194F2353D5D6}"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A24C7A-1315-463E-9B20-1B1B2D7A875D}"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7700B8-6D9A-4F1D-A849-465A34E14556}"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D9786C-C64E-453C-9407-99179A58F34C}"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25AC02-B518-43C4-A601-35E4834F5FB9}"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ECE075-59B5-4345-941D-B8E5B99B353D}"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2E40DF-0894-4C7B-8C3C-63CC06107FB9}"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1DFFE0-9B09-49CC-B4DE-A2D89A6F4CC2}"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353141-6361-4B6C-ABB6-DC92E5FABFC5}"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960C1E-45D7-4FDF-AAB2-21C1932A212E}"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5CE421-7E41-4914-A11D-B40D88B572F5}"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3C0258-437D-45FE-AE99-C6F51ACFAB49}"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C5D8D4-A7BA-4C8C-A0C4-BC9F00B714D1}"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2FC42E-BD30-4D43-B2A3-68FC5970E812}"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8C6FF4-4400-42D2-AE28-33F4E6622C6C}"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C79C7A-0895-45AE-83B3-17A3FA776BEE}"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AC9503-1968-4657-91C8-C4A6D55556DF}"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B265AF-06C0-48D3-AF72-EA3C5D5F3A4D}"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AA94E2-0FAE-4050-A04D-8E5BB3BC4FC9}"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7DAB7C-786A-4823-896D-AAFB0FBD9C2D}"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1B8FE0-E3C2-46CC-BB8D-472B5608A793}"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B7F839-B269-4CE4-B036-E286CA1313E7}"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A44AD8-9E8A-4986-BA03-219614EDD5AC}"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CC26A6-E8E0-4501-8D02-924108A666F4}"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62E370-50A8-48F8-ADE1-E2488254A4BE}"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D1F404-FAD8-4753-8227-744ED92CE266}"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FE1BEA-1059-4D9A-8C23-C34E6A952856}"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00B426-3488-40CA-BE62-5C7A8A016B8F}"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8D732A-A613-4F08-AE77-D294172CB2AB}"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8498A9-0CEE-4A30-8F0F-DC0BC3F1DF30}"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B710C4-0472-4987-B74F-3FBFDE464CAB}"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FCE0C7-D606-4CA0-B5C8-24EB75B79D1E}"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94847C-BB94-499B-8DAA-57130938537B}"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A34CCE-754C-4F6C-8B4B-54EA0E74B98A}"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D842B5-F385-4682-8C37-B3C3568A024F}"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24E340-6DAC-41D4-BDE8-96599F25F492}"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0AC233-233D-43A9-B59B-E32EB6FEFCB7}"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E705E1-47D2-4853-8029-9DF1C00B958F}"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CD4D60-2460-400A-BDCA-30F9310CC9BA}"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036B5E-8DD4-4829-8343-46C2E067425C}"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C9128F-D2BB-49DA-BE54-F728C95E4E57}"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A846A3-8F92-4393-9D89-A0A24B66FCF0}"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534BF9-AFA0-43A8-ADA3-55B078E8CEB0}"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B7230D-9A4C-40FD-A543-9FD05850168E}"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F292C7-529A-47E6-A6D2-EDB0D02FD4B9}"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23D902-ABD8-4CF1-A89A-5A4DDEAD7F0F}"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30C883-3661-45F7-88ED-658E825E2C23}"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32F514-15C6-4BC4-AB6B-43D424D03A15}"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17E8EB-D78A-4C5D-A5BC-0C24464C44C2}"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7EC54F-FC0C-4AC4-BA90-CFD316EADDA1}"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89E2DB-FBC4-45DC-BBC0-C1FB329F00CD}"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ABD336-E0D0-4FB3-AE28-C33F34D5B331}"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AB2718-09CA-45D6-A8A3-EFB8CBA24876}"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5534D5-1873-4085-AA44-AF615C862DEF}"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5CA78C-DC09-4B26-86B7-9F75860E5709}"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6D5CF3-1EC0-4369-9750-44E5061B06BB}"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B9AC77-B554-4144-A951-78758BA873D4}"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6F2B10-DC86-41FA-B223-6879E48321D6}"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178DBF-ACD6-4661-9F61-2DF559FB6EFF}"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251486-CD39-4354-B6EB-44BBEBE041E7}"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CA73B4-07EA-4690-949B-DC30DC044B97}"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DCA430-C28D-4C4C-AD05-AD62F5E195A3}"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511C0F-2E41-466F-B859-9D3755F86886}"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E62AE6-9365-4CF1-9378-D80D81EBEEFE}"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5909D1-BE6A-49FE-AB3B-C91BEC805613}"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C541AD-02A1-4ADC-B67C-BD2D25E3F1FF}"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A1E6E2-9ADB-45A7-88AB-EE88BC45BCB9}"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6A80AF-60FA-4F8A-837D-520633749814}"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CCB126-54DD-4B8B-9A6D-19381E8C833C}" type="slidenum">
              <a:rPr lang="es-ES">
                <a:solidFill>
                  <a:prstClr val="black"/>
                </a:solidFill>
              </a:rPr>
              <a:pPr>
                <a:defRPr/>
              </a:pPr>
              <a:t>112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8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8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98.jpeg"/></Relationships>
</file>

<file path=ppt/slides/_rels/slide10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10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10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0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390456" cy="2592288"/>
          </a:xfrm>
        </p:spPr>
        <p:txBody>
          <a:bodyPr>
            <a:noAutofit/>
          </a:bodyPr>
          <a:lstStyle/>
          <a:p>
            <a:r>
              <a:rPr lang="es-ES" sz="3200" dirty="0"/>
              <a:t>ESTADOS UNIDOS.-LA VUELTA AL MUNDO EN 885 JARDINES.-CALIFORNIA.-Getty Center.-Gilroy Gardens.-</a:t>
            </a:r>
          </a:p>
        </p:txBody>
      </p:sp>
      <p:sp>
        <p:nvSpPr>
          <p:cNvPr id="3" name="2 Subtítulo"/>
          <p:cNvSpPr>
            <a:spLocks noGrp="1"/>
          </p:cNvSpPr>
          <p:nvPr>
            <p:ph type="subTitle" idx="1"/>
          </p:nvPr>
        </p:nvSpPr>
        <p:spPr>
          <a:xfrm>
            <a:off x="2483768" y="5041527"/>
            <a:ext cx="4320480" cy="1371600"/>
          </a:xfrm>
        </p:spPr>
        <p:txBody>
          <a:bodyPr>
            <a:normAutofit fontScale="92500"/>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CALIFORNIA.-Getty Center</a:t>
            </a:r>
          </a:p>
        </p:txBody>
      </p:sp>
      <p:sp>
        <p:nvSpPr>
          <p:cNvPr id="7171" name="2 Marcador de contenido"/>
          <p:cNvSpPr>
            <a:spLocks noGrp="1"/>
          </p:cNvSpPr>
          <p:nvPr>
            <p:ph sz="quarter" idx="1"/>
          </p:nvPr>
        </p:nvSpPr>
        <p:spPr/>
        <p:txBody>
          <a:bodyPr/>
          <a:lstStyle/>
          <a:p>
            <a:pPr eaLnBrk="1" hangingPunct="1"/>
            <a:r>
              <a:rPr lang="es-ES" altLang="es-ES" dirty="0"/>
              <a:t>El </a:t>
            </a:r>
            <a:r>
              <a:rPr lang="es-ES" altLang="es-ES" b="1" dirty="0"/>
              <a:t>Centro Getty,</a:t>
            </a:r>
            <a:r>
              <a:rPr lang="es-ES" altLang="es-ES" dirty="0"/>
              <a:t> en Brentwood , Los Angeles , California , es un campus de las instituciones culturales fundadas por el petrolero J. Paul Getty . Paul Getty .</a:t>
            </a:r>
          </a:p>
          <a:p>
            <a:pPr eaLnBrk="1" hangingPunct="1"/>
            <a:r>
              <a:rPr lang="es-ES" altLang="es-ES" dirty="0"/>
              <a:t> El centro de $ 1.3 billones, que abrió sus puertas el 16 de diciembre de 1997, Es bien conocido por su arquitectura, jardines y vistas de Los Angeles. </a:t>
            </a:r>
          </a:p>
          <a:p>
            <a:pPr eaLnBrk="1" hangingPunct="1"/>
            <a:r>
              <a:rPr lang="es-ES" altLang="es-ES" dirty="0"/>
              <a:t>El centro se asienta sobre una colina conectada al estacionamiento de visitantes.. </a:t>
            </a:r>
          </a:p>
          <a:p>
            <a:pPr eaLnBrk="1" hangingPunct="1"/>
            <a:r>
              <a:rPr lang="es-ES" altLang="es-ES" dirty="0"/>
              <a:t>El centro atrae 1,3 millones de visitantes al año.</a:t>
            </a:r>
          </a:p>
        </p:txBody>
      </p:sp>
    </p:spTree>
    <p:extLst>
      <p:ext uri="{BB962C8B-B14F-4D97-AF65-F5344CB8AC3E}">
        <p14:creationId xmlns:p14="http://schemas.microsoft.com/office/powerpoint/2010/main" val="4243328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908720"/>
            <a:ext cx="7113984" cy="5949280"/>
          </a:xfrm>
        </p:spPr>
        <p:txBody>
          <a:bodyPr>
            <a:normAutofit fontScale="92500"/>
          </a:bodyPr>
          <a:lstStyle/>
          <a:p>
            <a:pPr eaLnBrk="1" hangingPunct="1"/>
            <a:r>
              <a:rPr lang="es-ES" altLang="es-ES" dirty="0"/>
              <a:t>Es uno de los dos lugares del J. Paul Getty Museum  . </a:t>
            </a:r>
          </a:p>
          <a:p>
            <a:pPr eaLnBrk="1" hangingPunct="1"/>
            <a:r>
              <a:rPr lang="es-ES" altLang="es-ES" dirty="0"/>
              <a:t>Esta rama del museo está especializado en el "pre-siglo XX de pinturas europeas, dibujos, manuscritos, esculturas y artes decorativas, y fotografías de América y Europa XIX y vigésimo siglo". </a:t>
            </a:r>
            <a:endParaRPr lang="es-ES" altLang="es-ES" baseline="30000" dirty="0"/>
          </a:p>
          <a:p>
            <a:pPr eaLnBrk="1" hangingPunct="1"/>
            <a:r>
              <a:rPr lang="es-ES" altLang="es-ES" dirty="0"/>
              <a:t> Entre las obras expuestas es el pintura </a:t>
            </a:r>
            <a:r>
              <a:rPr lang="es-ES" altLang="es-ES" i="1" dirty="0"/>
              <a:t>Lirios</a:t>
            </a:r>
            <a:r>
              <a:rPr lang="es-ES" altLang="es-ES" dirty="0"/>
              <a:t> de Vincent van Gogh . </a:t>
            </a:r>
          </a:p>
          <a:p>
            <a:pPr eaLnBrk="1" hangingPunct="1"/>
            <a:r>
              <a:rPr lang="es-ES" altLang="es-ES" dirty="0"/>
              <a:t>Además del museo, el centro de los edificios de la casa del Getty Research Institute (GRI), el Instituto Getty de Conservación , la Fundación Getty , y las oficinas administrativas de la Paul Getty Trust , que posee y opera en el centro.</a:t>
            </a:r>
          </a:p>
          <a:p>
            <a:pPr eaLnBrk="1" hangingPunct="1"/>
            <a:endParaRPr lang="es-ES" altLang="es-ES" dirty="0"/>
          </a:p>
          <a:p>
            <a:pPr eaLnBrk="1" hangingPunct="1"/>
            <a:r>
              <a:rPr lang="es-ES" altLang="es-ES" dirty="0"/>
              <a:t> </a:t>
            </a:r>
          </a:p>
        </p:txBody>
      </p:sp>
    </p:spTree>
    <p:extLst>
      <p:ext uri="{BB962C8B-B14F-4D97-AF65-F5344CB8AC3E}">
        <p14:creationId xmlns:p14="http://schemas.microsoft.com/office/powerpoint/2010/main" val="952206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7041976" cy="5543550"/>
          </a:xfrm>
        </p:spPr>
        <p:txBody>
          <a:bodyPr/>
          <a:lstStyle/>
          <a:p>
            <a:pPr eaLnBrk="1" hangingPunct="1"/>
            <a:r>
              <a:rPr lang="es-ES" altLang="es-ES" dirty="0"/>
              <a:t>El centro también dispone de esculturas al aire libre que aparecen en terrazas y jardines. </a:t>
            </a:r>
          </a:p>
          <a:p>
            <a:pPr eaLnBrk="1" hangingPunct="1"/>
            <a:r>
              <a:rPr lang="es-ES" altLang="es-ES" dirty="0"/>
              <a:t>Diseñado por el arquitecto Richard Meier , el campus incluye un jardín central. </a:t>
            </a:r>
          </a:p>
          <a:p>
            <a:pPr eaLnBrk="1" hangingPunct="1"/>
            <a:r>
              <a:rPr lang="es-ES" altLang="es-ES" dirty="0"/>
              <a:t>Los 12.400 m </a:t>
            </a:r>
            <a:r>
              <a:rPr lang="es-ES" altLang="es-ES" baseline="30000" dirty="0"/>
              <a:t>2</a:t>
            </a:r>
            <a:r>
              <a:rPr lang="es-ES" altLang="es-ES" dirty="0"/>
              <a:t> del Jardín Central en el Getty Center es la obra del artista Robert Irwin . </a:t>
            </a:r>
            <a:endParaRPr lang="es-ES" altLang="es-ES" baseline="30000" dirty="0"/>
          </a:p>
          <a:p>
            <a:pPr eaLnBrk="1" hangingPunct="1"/>
            <a:r>
              <a:rPr lang="es-ES" altLang="es-ES" dirty="0"/>
              <a:t>La planificación para el jardín comenzó en 1992, la construcción comenzó en 1996, y el jardín se completó en diciembre de 1997.</a:t>
            </a:r>
          </a:p>
          <a:p>
            <a:pPr eaLnBrk="1" hangingPunct="1"/>
            <a:r>
              <a:rPr lang="es-ES" altLang="es-ES" dirty="0"/>
              <a:t>Irwin fue citado diciendo que el Jardín Central "es una escultura en forma de un jardín, que pretende ser arte."  El agua juega un papel importante en el jardín. </a:t>
            </a:r>
          </a:p>
        </p:txBody>
      </p:sp>
    </p:spTree>
    <p:extLst>
      <p:ext uri="{BB962C8B-B14F-4D97-AF65-F5344CB8AC3E}">
        <p14:creationId xmlns:p14="http://schemas.microsoft.com/office/powerpoint/2010/main" val="1029841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692150"/>
            <a:ext cx="7113984" cy="5616575"/>
          </a:xfrm>
        </p:spPr>
        <p:txBody>
          <a:bodyPr/>
          <a:lstStyle/>
          <a:p>
            <a:pPr eaLnBrk="1" hangingPunct="1"/>
            <a:r>
              <a:rPr lang="es-ES" altLang="es-ES" dirty="0"/>
              <a:t>Una fuente cerca del restaurante se dirige hacia el jardín y parece que se encuentra en una gruta en la pared del jardín norte.</a:t>
            </a:r>
          </a:p>
          <a:p>
            <a:pPr eaLnBrk="1" hangingPunct="1"/>
            <a:r>
              <a:rPr lang="es-ES" altLang="es-ES" dirty="0"/>
              <a:t>El flujo resultante fluye por la ladera en las azaleas de la piscina. </a:t>
            </a:r>
          </a:p>
          <a:p>
            <a:pPr eaLnBrk="1" hangingPunct="1"/>
            <a:r>
              <a:rPr lang="es-ES" altLang="es-ES" dirty="0"/>
              <a:t>Los diseñadores colocan piedras y rocas de diferente tamaño en el lecho del río para variar el sonido del agua que fluye. </a:t>
            </a:r>
          </a:p>
          <a:p>
            <a:pPr eaLnBrk="1" hangingPunct="1"/>
            <a:r>
              <a:rPr lang="es-ES" altLang="es-ES" dirty="0"/>
              <a:t>Un río con árboles desciende a una plaza, mientras que el camino cruza el arroyo, que continúa a través de la plaza, y va sobre una cascada de piedra en una piscina redonda. </a:t>
            </a:r>
            <a:endParaRPr lang="es-ES" altLang="es-ES" baseline="30000" dirty="0"/>
          </a:p>
          <a:p>
            <a:pPr eaLnBrk="1" hangingPunct="1"/>
            <a:r>
              <a:rPr lang="es-ES" altLang="es-ES" dirty="0"/>
              <a:t> </a:t>
            </a:r>
          </a:p>
        </p:txBody>
      </p:sp>
    </p:spTree>
    <p:extLst>
      <p:ext uri="{BB962C8B-B14F-4D97-AF65-F5344CB8AC3E}">
        <p14:creationId xmlns:p14="http://schemas.microsoft.com/office/powerpoint/2010/main" val="115248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1125538"/>
            <a:ext cx="6681936" cy="4894262"/>
          </a:xfrm>
        </p:spPr>
        <p:txBody>
          <a:bodyPr/>
          <a:lstStyle/>
          <a:p>
            <a:r>
              <a:rPr lang="es-ES" altLang="es-ES" dirty="0"/>
              <a:t>Un laberinto de azaleas flota en la piscina, en torno al cual hay una serie de jardines especiales. </a:t>
            </a:r>
          </a:p>
          <a:p>
            <a:r>
              <a:rPr lang="es-ES" altLang="es-ES" dirty="0"/>
              <a:t> Más de 500 variedades de material vegetal se utilizan para el Jardín Central, pero la selección es "siempre cambiante, nunca dos veces el misma".</a:t>
            </a:r>
          </a:p>
          <a:p>
            <a:r>
              <a:rPr lang="es-ES" altLang="es-ES" dirty="0"/>
              <a:t>Después de el diseño original, un jardín de esculturas al aire libre, llamado el "Jardín  de la Terraza Baja" fue añadido en 2007 en el lado oeste del jardín central. </a:t>
            </a:r>
          </a:p>
          <a:p>
            <a:endParaRPr lang="es-ES" altLang="es-ES" dirty="0"/>
          </a:p>
          <a:p>
            <a:endParaRPr lang="es-ES" altLang="es-ES" dirty="0"/>
          </a:p>
        </p:txBody>
      </p:sp>
    </p:spTree>
    <p:extLst>
      <p:ext uri="{BB962C8B-B14F-4D97-AF65-F5344CB8AC3E}">
        <p14:creationId xmlns:p14="http://schemas.microsoft.com/office/powerpoint/2010/main" val="2885627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333375"/>
            <a:ext cx="6969968" cy="5903913"/>
          </a:xfrm>
        </p:spPr>
        <p:txBody>
          <a:bodyPr/>
          <a:lstStyle/>
          <a:p>
            <a:pPr eaLnBrk="1" hangingPunct="1"/>
            <a:r>
              <a:rPr lang="es-ES" altLang="es-ES" dirty="0"/>
              <a:t>Aunque el sitio del centro fue pensado para tener poco movimiento durante los terremotos, que son frecuentes en el área de Los Angeles, en 1994, ya que mientras el centro se estuvo construyendo, el terremoto de Northridge lo golpeó. </a:t>
            </a:r>
            <a:endParaRPr lang="es-ES" altLang="es-ES" baseline="30000" dirty="0"/>
          </a:p>
          <a:p>
            <a:pPr eaLnBrk="1" hangingPunct="1"/>
            <a:r>
              <a:rPr lang="es-ES" altLang="es-ES" dirty="0"/>
              <a:t>Esto causó "grietas finas y preocupantes ... en las soldaduras y las juntas plateadas de la estructura de acero. " </a:t>
            </a:r>
            <a:r>
              <a:rPr lang="es-ES" altLang="es-ES" baseline="30000" dirty="0"/>
              <a:t>.</a:t>
            </a:r>
          </a:p>
          <a:p>
            <a:pPr eaLnBrk="1" hangingPunct="1"/>
            <a:r>
              <a:rPr lang="es-ES" altLang="es-ES" dirty="0"/>
              <a:t> Como resultado, la estructura de acero a través del sitio fue reforzada, los edificios del Centro se cree que son capaces de sobrevivir a un terremoto de 7,5 grados en la escala de Richter.</a:t>
            </a:r>
          </a:p>
        </p:txBody>
      </p:sp>
    </p:spTree>
    <p:extLst>
      <p:ext uri="{BB962C8B-B14F-4D97-AF65-F5344CB8AC3E}">
        <p14:creationId xmlns:p14="http://schemas.microsoft.com/office/powerpoint/2010/main" val="1131633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California.-Getty Ce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593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California.-Getty_Center_-_Gardens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992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California.-Getty_Center_centra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8209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California.-Getty_Center_Central_Garden.-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8358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alifornia.-Getty-Center-Museum-Garden_Robert-Irw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4173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Getty Center.-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5510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alifornia.-GettyMuseum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2364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alifornia.-Getty Center central gardens in bloo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6619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Getty Center central gardens in bloo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8843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Getty Center Garden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147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Getty Center Gardens.-m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9142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Getty Garden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6658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Getty Museum.-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6175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Gett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2 Imagen" descr="Getty.-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5768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Getty.-DowntownLAfromGetty0319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1060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Getty Center.-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23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Getty Center.-1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31593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California.-Getty Ce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706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2 Imagen" descr="Getty Azal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31922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Getty Cente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36394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Getty Center.-Los Angeles .-California..-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2157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2 Imagen" descr="Getty Museum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363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3 Imagen" descr="California.-_Getty_Center_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1506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Getty Gardens.-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31407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Getty Center Gardens.-m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72830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California.-Getty_center_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06836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Getty Ce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8421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Getty Center.-Los Angeles .-Californ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75587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Getty Center.-Los Angeles .-Californi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1133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Getty Center.-Los Angeles .-Californ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57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Getty Center.-Los Angeles .-Californi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160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Getty Center.-Los Angeles .-Californi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359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Getty Center.-Los Angeles .-Californi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38313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Getty Center.-Los Angeles .-California..-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44149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Getty Center.-Los Angeles .-Californi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5072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Getty Center.-Los Angeles .-Californi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5412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Getty Center.-Los Angeles .-Californi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94255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Getty Center.-Los Angeles .-California..-1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76375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Getty Center.-Los Angeles .-California..-16.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56509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Getty Center.-Los Angeles .-Califor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6159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2 Imagen" descr="Getty Center  Gardens.-m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48694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Getty Center Gardens.-m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04498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Getty Center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27726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Getty Center.-Los Angeles .-California..-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10914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2 Imagen" descr="Getty Center Gardens.-m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1161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Getty Center Gardens.-m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98938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Getty Center Gardens.-m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21049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2 Imagen" descr="Getty Center Gardens.-m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6384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2 Imagen" descr="Getty Center Gardens.-m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46616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3 Imagen" descr="Getty Flowers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49515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Getty Garden.-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82845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Getty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36433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Getty Garden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57387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Getty Vill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81271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Getty Villa.-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81272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os_angeles_getty_cen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31271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Título"/>
          <p:cNvSpPr>
            <a:spLocks noGrp="1"/>
          </p:cNvSpPr>
          <p:nvPr>
            <p:ph type="title"/>
          </p:nvPr>
        </p:nvSpPr>
        <p:spPr/>
        <p:txBody>
          <a:bodyPr/>
          <a:lstStyle/>
          <a:p>
            <a:pPr eaLnBrk="1" hangingPunct="1"/>
            <a:r>
              <a:rPr lang="es-ES" altLang="es-ES" dirty="0"/>
              <a:t>CALIFORNIA.-Gilroy Gardens</a:t>
            </a:r>
          </a:p>
        </p:txBody>
      </p:sp>
      <p:sp>
        <p:nvSpPr>
          <p:cNvPr id="70659" name="2 Marcador de contenido"/>
          <p:cNvSpPr>
            <a:spLocks noGrp="1"/>
          </p:cNvSpPr>
          <p:nvPr>
            <p:ph sz="quarter" idx="1"/>
          </p:nvPr>
        </p:nvSpPr>
        <p:spPr>
          <a:xfrm>
            <a:off x="684213" y="1844675"/>
            <a:ext cx="7344171" cy="4608513"/>
          </a:xfrm>
        </p:spPr>
        <p:txBody>
          <a:bodyPr/>
          <a:lstStyle/>
          <a:p>
            <a:pPr eaLnBrk="1" hangingPunct="1"/>
            <a:r>
              <a:rPr lang="es-ES" altLang="es-ES" b="1" dirty="0"/>
              <a:t>Jardines Gilroy</a:t>
            </a:r>
            <a:r>
              <a:rPr lang="es-ES" altLang="es-ES" dirty="0"/>
              <a:t> es un jardín temático parque de atracciones en Gilroy, California y la ubicación actual del famoso Circo de los Arboles creado por Axel Erlandson . </a:t>
            </a:r>
            <a:endParaRPr lang="es-ES" altLang="es-ES" baseline="30000" dirty="0"/>
          </a:p>
          <a:p>
            <a:pPr eaLnBrk="1" hangingPunct="1"/>
            <a:r>
              <a:rPr lang="es-ES" altLang="es-ES" dirty="0"/>
              <a:t>Fue fundado por Michael y Bonfante Claudia después de vender su cadena de supermercados  Alimentos Nob Hill  para construir el parque. </a:t>
            </a:r>
          </a:p>
          <a:p>
            <a:pPr eaLnBrk="1" hangingPunct="1"/>
            <a:r>
              <a:rPr lang="es-ES" altLang="es-ES" dirty="0"/>
              <a:t>El parque fue construido gradualmente durante un período de 25 años. </a:t>
            </a:r>
          </a:p>
        </p:txBody>
      </p:sp>
    </p:spTree>
    <p:extLst>
      <p:ext uri="{BB962C8B-B14F-4D97-AF65-F5344CB8AC3E}">
        <p14:creationId xmlns:p14="http://schemas.microsoft.com/office/powerpoint/2010/main" val="30996900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914400" y="836613"/>
            <a:ext cx="6897960" cy="5183187"/>
          </a:xfrm>
        </p:spPr>
        <p:txBody>
          <a:bodyPr/>
          <a:lstStyle/>
          <a:p>
            <a:r>
              <a:rPr lang="es-ES" altLang="es-ES" dirty="0"/>
              <a:t>Antes de convertirse en un parque de atracciones abierto al público, era conocido como árbol de Haven, y fue un vivero  comercial  , así como un centro de recreación para los empleados de Alimentos Nob Hill.</a:t>
            </a:r>
          </a:p>
          <a:p>
            <a:r>
              <a:rPr lang="es-ES" altLang="es-ES" dirty="0"/>
              <a:t>El parque se abrió al público en junio de 2001 como Bonfante Gardens. </a:t>
            </a:r>
          </a:p>
          <a:p>
            <a:r>
              <a:rPr lang="es-ES" altLang="es-ES" dirty="0"/>
              <a:t>El nombre fue cambiado a los Jardines de Gilroy en febrero de 2007. </a:t>
            </a:r>
          </a:p>
          <a:p>
            <a:r>
              <a:rPr lang="es-ES" altLang="es-ES" dirty="0"/>
              <a:t>Cuenta con 19 atracciones, 27 atracciones y seis  jardines . </a:t>
            </a:r>
          </a:p>
          <a:p>
            <a:endParaRPr lang="es-ES" altLang="es-ES" dirty="0"/>
          </a:p>
          <a:p>
            <a:endParaRPr lang="es-ES" altLang="es-ES" dirty="0"/>
          </a:p>
        </p:txBody>
      </p:sp>
    </p:spTree>
    <p:extLst>
      <p:ext uri="{BB962C8B-B14F-4D97-AF65-F5344CB8AC3E}">
        <p14:creationId xmlns:p14="http://schemas.microsoft.com/office/powerpoint/2010/main" val="11139087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sz="quarter" idx="1"/>
          </p:nvPr>
        </p:nvSpPr>
        <p:spPr>
          <a:xfrm>
            <a:off x="914400" y="404813"/>
            <a:ext cx="6969968" cy="6048375"/>
          </a:xfrm>
        </p:spPr>
        <p:txBody>
          <a:bodyPr/>
          <a:lstStyle/>
          <a:p>
            <a:pPr marL="0" indent="0" eaLnBrk="1" hangingPunct="1">
              <a:buNone/>
            </a:pPr>
            <a:r>
              <a:rPr lang="es-ES" altLang="es-ES" dirty="0"/>
              <a:t> </a:t>
            </a:r>
          </a:p>
          <a:p>
            <a:pPr eaLnBrk="1" hangingPunct="1"/>
            <a:r>
              <a:rPr lang="es-ES" altLang="es-ES" dirty="0"/>
              <a:t> A partir de 2004, el parque se inició la celebración de su fiesta anual, Gilroy Luces de Navidad en los jardines. </a:t>
            </a:r>
          </a:p>
          <a:p>
            <a:pPr eaLnBrk="1" hangingPunct="1"/>
            <a:r>
              <a:rPr lang="es-ES" altLang="es-ES" dirty="0"/>
              <a:t>El parque luchó con dificultades financieras y la baja asistencia de los dos primeros años que estaba abierto. </a:t>
            </a:r>
          </a:p>
          <a:p>
            <a:pPr eaLnBrk="1" hangingPunct="1"/>
            <a:r>
              <a:rPr lang="es-ES" altLang="es-ES" dirty="0"/>
              <a:t>Se cerró a principios de sus dos primeras temporadas y el manejo del parque debatido la conveniencia de abrir a todos los de la tercera temporada. </a:t>
            </a:r>
          </a:p>
          <a:p>
            <a:pPr eaLnBrk="1" hangingPunct="1"/>
            <a:r>
              <a:rPr lang="es-ES" altLang="es-ES" dirty="0"/>
              <a:t>Paramount Parks comenzó a gestionar el parque en el contrato a partir de la temporada 2003.  </a:t>
            </a:r>
          </a:p>
        </p:txBody>
      </p:sp>
    </p:spTree>
    <p:extLst>
      <p:ext uri="{BB962C8B-B14F-4D97-AF65-F5344CB8AC3E}">
        <p14:creationId xmlns:p14="http://schemas.microsoft.com/office/powerpoint/2010/main" val="29829942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Título"/>
          <p:cNvSpPr>
            <a:spLocks noGrp="1"/>
          </p:cNvSpPr>
          <p:nvPr>
            <p:ph sz="quarter" idx="1"/>
          </p:nvPr>
        </p:nvSpPr>
        <p:spPr>
          <a:xfrm>
            <a:off x="914400" y="476250"/>
            <a:ext cx="6897960" cy="5543550"/>
          </a:xfrm>
        </p:spPr>
        <p:txBody>
          <a:bodyPr/>
          <a:lstStyle/>
          <a:p>
            <a:pPr eaLnBrk="1" hangingPunct="1"/>
            <a:r>
              <a:rPr lang="es-ES" altLang="es-ES" dirty="0"/>
              <a:t>Jardines Gilroy opera bajo la dirección de Cedar Fair Entertainment Company , que adquirió Paramount Parks de CBS Corporation el 30 de junio de 2006. </a:t>
            </a:r>
          </a:p>
          <a:p>
            <a:pPr eaLnBrk="1" hangingPunct="1"/>
            <a:r>
              <a:rPr lang="es-ES" altLang="es-ES" dirty="0"/>
              <a:t>La ciudad de Gilroy compró el 536 acres (incluyendo los paseos del parque temático) Marzo 5, 2008. </a:t>
            </a:r>
          </a:p>
          <a:p>
            <a:pPr eaLnBrk="1" hangingPunct="1"/>
            <a:r>
              <a:rPr lang="es-ES" altLang="es-ES" dirty="0"/>
              <a:t>Esta  compró la mitad de los actuales tenedores de bonos. </a:t>
            </a:r>
          </a:p>
          <a:p>
            <a:pPr eaLnBrk="1" hangingPunct="1">
              <a:buFont typeface="Wingdings 2" pitchFamily="18" charset="2"/>
              <a:buNone/>
            </a:pPr>
            <a:r>
              <a:rPr lang="es-ES" altLang="es-ES" dirty="0"/>
              <a:t>    La otra mitad está previsto que se comprara en 2010. </a:t>
            </a:r>
          </a:p>
          <a:p>
            <a:pPr eaLnBrk="1" hangingPunct="1">
              <a:buFont typeface="Wingdings 2" pitchFamily="18" charset="2"/>
              <a:buNone/>
            </a:pPr>
            <a:r>
              <a:rPr lang="es-ES" altLang="es-ES" dirty="0"/>
              <a:t>    Hasta que la Familia Jardines Gilroy parque temático arrienda la tierra a la ciudad.</a:t>
            </a:r>
          </a:p>
          <a:p>
            <a:pPr eaLnBrk="1" hangingPunct="1"/>
            <a:endParaRPr lang="es-ES" altLang="es-ES" dirty="0"/>
          </a:p>
        </p:txBody>
      </p:sp>
    </p:spTree>
    <p:extLst>
      <p:ext uri="{BB962C8B-B14F-4D97-AF65-F5344CB8AC3E}">
        <p14:creationId xmlns:p14="http://schemas.microsoft.com/office/powerpoint/2010/main" val="4053816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Bonfante Gardens.-Cartel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74831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alifornia.-Bonfante Gardens.-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4697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alifornia.-BonfanteGardens1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6623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California.-Gilroy Gardens.-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2 Imagen" descr="California.-Gilroy Gardens.-w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894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California.-Gilroy Gardens.-w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98088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California.-Gilroy Gardens.-w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9565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California.-Gilroy Gardens.-w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42888"/>
            <a:ext cx="4967288" cy="774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2 Imagen" descr="California.-Gilroy Gardens.-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4271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Bonfante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7938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Bonfante Gardens..-2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90345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Bonfante Gardens.-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94181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onfante Gardens.-2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30699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onfante Gardens.-2x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72700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Bonfante Gardens.-3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09761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Bonfante Gardens.-3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5319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Bonfante gardens.-4x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93607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Bonfante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5" name="2 Imagen" descr="Bonfante Gardens.-6 (2).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22412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Bonfante Gardens.-5x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21723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onfante Gardens.-6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31962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onfante Gardens.-7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7" name="2 Imagen" descr="Bonfante Gardens.-7.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89463" y="0"/>
            <a:ext cx="4554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1441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Bonfante Gardens.-9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98305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Bonfante Gardens.-4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10980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2 Imagen" descr="Bonfante Gardens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95192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Bonfante Gardens.-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4561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Bonfante Gardens.-20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88459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Bonfante Gardens.-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87766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Bonfante Gardens.-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0294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Bonfante Gardens.-19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95913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Bonfante Gardens.-1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1820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Bonfante Garden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14958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Bonfante Gardens.-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95546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Bonfante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18353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Bonfante Gardens.-12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08448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Bonfante Garden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612027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Bonfante Garden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65173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Bonfante Gardens.-17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700510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Bonfante Gardens.-2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5" name="2 Imagen" descr="Bonfante Gardens.-22_redimensionar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19829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Bonfante Gardens.-23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229826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Bonfante Gardens.-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3" name="3 Imagen" descr="Bonfante Gardens.-25_redimensionar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559865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Bonfante Gardens.-27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18274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Bonfante Gardens.-28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61108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Bonfante Gardens.-Californi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26646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Bonfante Gardens.-Ciscus Trees.-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60888"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39" name="2 Imagen" descr="Bonfante Gardens.-Ciscus Trees.-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060972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onfante Gardens.-Circus Trees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3" name="2 Imagen" descr="Bonfante Gardens.-Platano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236351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Bonfante Gardens.-Impatien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03285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Bonfante_ Gardens Ciscus Tre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1" name="2 Imagen" descr="Bonfante Gardens.Platano sinuoso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59887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TotalTime>
  <Words>1043</Words>
  <Application>Microsoft Office PowerPoint</Application>
  <PresentationFormat>Presentación en pantalla (4:3)</PresentationFormat>
  <Paragraphs>147</Paragraphs>
  <Slides>112</Slides>
  <Notes>98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112</vt:i4>
      </vt:variant>
    </vt:vector>
  </HeadingPairs>
  <TitlesOfParts>
    <vt:vector size="117" baseType="lpstr">
      <vt:lpstr>Calibri</vt:lpstr>
      <vt:lpstr>Century Schoolbook</vt:lpstr>
      <vt:lpstr>Wingdings</vt:lpstr>
      <vt:lpstr>Wingdings 2</vt:lpstr>
      <vt:lpstr>Default Theme</vt:lpstr>
      <vt:lpstr>ESTADOS UNIDOS.-LA VUELTA AL MUNDO EN 885 JARDINES.-CALIFORNIA.-Getty Center.-Gilroy Gardens.-</vt:lpstr>
      <vt:lpstr>CALIFORNIA.-Getty Center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CALIFORNIA.-Gilroy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2018-03-05T09:54:24Z</dcterms:modified>
</cp:coreProperties>
</file>