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7"/>
  </p:notesMasterIdLst>
  <p:sldIdLst>
    <p:sldId id="256" r:id="rId2"/>
    <p:sldId id="257" r:id="rId3"/>
    <p:sldId id="371"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F28928-0FC1-4044-83BB-632437E34BE5}"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2E54D9-CB34-4EFF-AD5A-F19D60065CAB}" type="slidenum">
              <a:rPr lang="es-ES" smtClean="0"/>
              <a:t>‹Nº›</a:t>
            </a:fld>
            <a:endParaRPr lang="es-ES" dirty="0"/>
          </a:p>
        </p:txBody>
      </p:sp>
    </p:spTree>
    <p:extLst>
      <p:ext uri="{BB962C8B-B14F-4D97-AF65-F5344CB8AC3E}">
        <p14:creationId xmlns:p14="http://schemas.microsoft.com/office/powerpoint/2010/main" val="848317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214C03-7B41-4A05-8287-36B760DB8D9C}"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1350E2-5C50-4724-9894-5BA0ECF5CF30}"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3A0761-2D7C-4C6A-9DD8-C58802CD86C4}"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B623DB-28BE-4658-9E24-745733B13537}"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3A29C4-CE10-4516-BE32-1E0DB6D57F30}"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8BD093-66B0-49B6-A85C-066DD5655D4F}"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Hakone House</a:t>
            </a:r>
          </a:p>
        </p:txBody>
      </p:sp>
      <p:sp>
        <p:nvSpPr>
          <p:cNvPr id="4" name="3 Marcador de número de diapositiva"/>
          <p:cNvSpPr>
            <a:spLocks noGrp="1"/>
          </p:cNvSpPr>
          <p:nvPr>
            <p:ph type="sldNum" sz="quarter" idx="5"/>
          </p:nvPr>
        </p:nvSpPr>
        <p:spPr/>
        <p:txBody>
          <a:bodyPr/>
          <a:lstStyle/>
          <a:p>
            <a:pPr>
              <a:defRPr/>
            </a:pPr>
            <a:fld id="{585DF397-92C2-4EDE-B255-CE7DA5478A63}"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BD72D5-4944-4EF9-822E-F1D2EC1211B8}"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35E4E3-550A-4DB3-A2C8-1F62F64C7B88}"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Hakone Grass</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2D8EB9-87B7-48AA-8CEB-A8CBEB5D7942}"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35ACC2-5E37-4B2A-A382-672480958432}"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8539FE-6505-4A4C-91E4-DFF72EC0BF89}"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A578AB-1485-44D6-845F-6AB4A0B89F11}"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07709F-EEA8-4910-BB27-92065A001332}"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272ADD-3CF9-4902-9125-C5A875928508}"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DCAD1E-1D0A-433C-B31A-56BEAED5676C}"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FC8C09-E48D-45E5-A7A4-F76C0F545336}"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5E5D97-B1BB-40F3-B98B-3F5B8472DD2D}"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D218CD-5F4A-4E7E-A4FB-105648BFC920}"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9B6483-472F-4634-8C32-5050891D8796}"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CEA539-32A2-4624-8BA2-37912FA573B9}"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30F1D4-32C0-4E0A-B7D8-BABC5A59ABB0}"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5250049-2B6A-403F-8227-8B429B9AFA96}"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D223B3-0F7B-4CB4-99AD-B943ED2FB1E7}"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ABC1AC-D59F-4F25-809C-74A6D25AEF2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06F94B-195E-4AD7-86EF-09C7059C9C73}"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28AFD5-1B79-4E02-BAA7-54A1AE052B8E}"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endParaRPr lang="es-ES" dirty="0"/>
          </a:p>
        </p:txBody>
      </p:sp>
      <p:sp>
        <p:nvSpPr>
          <p:cNvPr id="4" name="3 Marcador de número de diapositiva"/>
          <p:cNvSpPr>
            <a:spLocks noGrp="1"/>
          </p:cNvSpPr>
          <p:nvPr>
            <p:ph type="sldNum" sz="quarter" idx="10"/>
          </p:nvPr>
        </p:nvSpPr>
        <p:spPr/>
        <p:txBody>
          <a:bodyPr/>
          <a:lstStyle/>
          <a:p>
            <a:fld id="{CB2E54D9-CB34-4EFF-AD5A-F19D60065CAB}" type="slidenum">
              <a:rPr lang="es-ES" smtClean="0"/>
              <a:t>33</a:t>
            </a:fld>
            <a:endParaRPr lang="es-ES" dirty="0"/>
          </a:p>
        </p:txBody>
      </p:sp>
    </p:spTree>
    <p:extLst>
      <p:ext uri="{BB962C8B-B14F-4D97-AF65-F5344CB8AC3E}">
        <p14:creationId xmlns:p14="http://schemas.microsoft.com/office/powerpoint/2010/main" val="38936291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F3A9A8-233E-4E8F-8D43-65D11CA5A56F}"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223864-A27F-44DC-AF87-9DF7ACBC9FA5}"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60DE59-D043-4A5A-BEEA-67DC929990D4}"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B20672-4669-4794-9355-4B2556EA2D31}"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278FA6-E7E9-4128-A897-1F2F143C9E9A}"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11273C-E1CE-4E9E-88B2-DB586E1673AA}"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0F7B1B-1BE1-485B-9B35-D3CA18AC1031}"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B8967F-3A14-4B07-8468-268DE65E2546}"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A9D0C5-764E-43BB-8453-AAFDAC4795D5}"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6A1A62-CF70-4B3F-9F8E-F17D608F528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B4E64E-9587-4F87-B908-E1E00D015D2E}"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CC3AA9-549D-4B09-9535-386732192EFC}"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6CA91F-AE3F-43CF-994E-3EA1FB00BEF7}"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503C54-FD55-4ACA-815A-A5E790B7C33C}"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976193-52CD-4C82-B498-BBA6F10B1C94}"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8B6CE0-3240-44C7-8F7D-0060D2607CD6}"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C078EE-7BE7-4DB3-BF98-4214AE608EA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D156EF-8144-4402-8334-9CCB223204BA}"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9E09A0-0B64-4409-A6D1-7D98924FAD23}"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A8ADB5-D151-4679-92AB-FC6404E6D8B9}"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3D6CB4-A659-4975-8CBC-49671C24CBD5}"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A304B5-CC72-439C-8CC9-EB003DFFC8FF}"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75ADC0-B1B4-4CC6-B6F1-0D28A4F6927C}"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3F95D3-ABED-44CA-99C3-753B36D8DE56}"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Acer palmatum</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E7ADAB-EA91-42F3-AF82-11B9CEE062DA}"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E2E69B-186D-4829-A538-C835A3974C2B}"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342E06-A129-45F1-AACB-5E10B041B16D}"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0C3DA4-FD14-4AE4-8A81-736FFC815481}"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624A6D-479B-4BBE-9C3D-2C827AF339EE}"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25736F-A7D0-4CB1-8FF2-83A3886D449C}"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113E83-6A03-40FD-BFE0-D4769B700534}"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A4D2A1-5659-42D7-AC7D-FE10684E17A8}"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F2070E-326F-4347-9302-0B765EF790CE}"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B951DA-6EF7-41F0-8DC1-C9CE3B2355CF}"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CCED18-D1B9-410D-875F-0F44B9640B35}"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Begonias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129BEF-7C3F-436B-85E6-A1BDE097D7B1}"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Steptocarpus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C429D8-C743-48BF-8B73-CFFCF7BCDB4E}"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Begonias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B960B7-9E18-4A6A-87F7-AC96DD5AC7A6}"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3E9500-6503-4B7F-88C4-AF0ADA499B8B}"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DE5F78-F30F-4CE1-A96D-767A4572176D}"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3BCFEB-E47C-4F27-9C48-9100D44A478D}"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6CD8A06-8D8A-4A2F-B6DE-F548C4AD0425}"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5D2C95-930A-404F-8E30-99BEE17DEBB2}"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0F6E5F-FB19-4153-962F-AA92680542DF}"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D73DF7-D4DF-47A0-9E17-705712102F1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D3F5E6-FA3D-49B9-A40D-9A0C573ED61C}"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879270-FE6A-4F77-8C44-E29F3C1A7262}"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8D019C-94B5-4D5C-8773-5D3A021E5E1F}"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474FBD-18C9-4C38-90F6-1CE3A619B8CD}"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D99D44-3D7F-4D99-8BC0-D5E1244ACF0C}"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9087A2-F993-416E-8197-2F74BC446D7E}"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532D2A-6BAC-464B-BB10-9B848D344FD7}"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86D6EC-1619-4474-8904-6E7C6342879A}"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CA739D-21A6-4929-BE77-E86BEEFCFABB}"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3818A1-DDFA-4C65-8C46-296209CBBC77}"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9C28E6-B59A-496D-9CD4-6D8EF0C3D9F9}"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E44980-4E7E-46DE-8BAF-12C79682C166}"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EAD328-00D5-49B7-A762-062744EDB800}"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576486-8604-4FB7-B530-57A0B3F382BF}"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9479E6-8C16-456F-AF2C-58EBF77023CB}"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451B71-428B-45C8-A4FD-1CE984ED1A96}" type="slidenum">
              <a:rPr lang="es-ES">
                <a:solidFill>
                  <a:prstClr val="black"/>
                </a:solidFill>
              </a:rPr>
              <a:pPr>
                <a:defRPr/>
              </a:pPr>
              <a:t>114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upload.wikimedia.org/wikipedia/commons/c/cb/Hakone_Gardens_house.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upload.wikimedia.org/wikipedia/commons/0/03/Hakone_Gardens_Bridge.jpg"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upload.wikimedia.org/wikipedia/commons/c/cd/Descansogardens1.jpg"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hyperlink" Target="http://upload.wikimedia.org/wikipedia/commons/a/ae/RosarieDescansogardens1.jpg" TargetMode="Externa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90456" cy="2304256"/>
          </a:xfrm>
        </p:spPr>
        <p:txBody>
          <a:bodyPr>
            <a:normAutofit fontScale="90000"/>
          </a:bodyPr>
          <a:lstStyle/>
          <a:p>
            <a:r>
              <a:rPr lang="es-ES" sz="3600" dirty="0"/>
              <a:t>ESTADOS UNIDOS.-LA VUELTA AL MUNDO EN 885 JARDINES.-CALIFORNIA V</a:t>
            </a:r>
            <a:r>
              <a:rPr lang="es-ES" dirty="0"/>
              <a:t>.-Hakone Gardens.-Descanso Gardens.-</a:t>
            </a:r>
          </a:p>
        </p:txBody>
      </p:sp>
      <p:sp>
        <p:nvSpPr>
          <p:cNvPr id="3" name="2 Subtítulo"/>
          <p:cNvSpPr>
            <a:spLocks noGrp="1"/>
          </p:cNvSpPr>
          <p:nvPr>
            <p:ph type="subTitle" idx="1"/>
          </p:nvPr>
        </p:nvSpPr>
        <p:spPr>
          <a:xfrm>
            <a:off x="2699792" y="4954488"/>
            <a:ext cx="4334508"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CALIFORNIA.-Hakone Gardens</a:t>
            </a:r>
          </a:p>
        </p:txBody>
      </p:sp>
      <p:sp>
        <p:nvSpPr>
          <p:cNvPr id="7171" name="2 Marcador de contenido"/>
          <p:cNvSpPr>
            <a:spLocks noGrp="1"/>
          </p:cNvSpPr>
          <p:nvPr>
            <p:ph sz="quarter" idx="1"/>
          </p:nvPr>
        </p:nvSpPr>
        <p:spPr>
          <a:xfrm>
            <a:off x="914400" y="1447800"/>
            <a:ext cx="7041976" cy="4572000"/>
          </a:xfrm>
        </p:spPr>
        <p:txBody>
          <a:bodyPr>
            <a:normAutofit/>
          </a:bodyPr>
          <a:lstStyle/>
          <a:p>
            <a:pPr eaLnBrk="1" hangingPunct="1"/>
            <a:r>
              <a:rPr lang="es-ES" altLang="es-ES" b="1" dirty="0"/>
              <a:t>Los Jardines Hakone</a:t>
            </a:r>
            <a:r>
              <a:rPr lang="es-ES" altLang="es-ES" dirty="0"/>
              <a:t> son un tradicional jardín japonés en Saratoga, California , EE.UU. . </a:t>
            </a:r>
          </a:p>
          <a:p>
            <a:pPr eaLnBrk="1" hangingPunct="1"/>
            <a:r>
              <a:rPr lang="es-ES" altLang="es-ES" dirty="0"/>
              <a:t>Que dice ser el más antiguo jardín residencial de estilo japonés en el hemisferio occidental .</a:t>
            </a:r>
          </a:p>
          <a:p>
            <a:pPr eaLnBrk="1" hangingPunct="1"/>
            <a:r>
              <a:rPr lang="es-ES" altLang="es-ES" dirty="0"/>
              <a:t>Características notables incluyen un jardín de bambú, un jardín zen , un jardín de paseo (el Jardín de Colina y laguna), casas de té , y el Centro de Intercambio Cultural, una réplica de una casa del siglo XIX japonesa y una tienda virtual.</a:t>
            </a:r>
          </a:p>
        </p:txBody>
      </p:sp>
    </p:spTree>
    <p:extLst>
      <p:ext uri="{BB962C8B-B14F-4D97-AF65-F5344CB8AC3E}">
        <p14:creationId xmlns:p14="http://schemas.microsoft.com/office/powerpoint/2010/main" val="3221766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En 1916, en San Francisco, dos mecenas Oliver y Stine Isabel, con la intención de construir un lugar de veraneo, adquirieron  73.000 m 2 en el lugar que ahora se encuentra Hakone.</a:t>
            </a:r>
          </a:p>
          <a:p>
            <a:r>
              <a:rPr lang="es-ES" dirty="0"/>
              <a:t>Inspirado por sus viajes a Japón, Isabel Stine ha modelado los jardines (y los llamó después) Parque Fuji-Hakone-Izu .</a:t>
            </a:r>
          </a:p>
          <a:p>
            <a:r>
              <a:rPr lang="es-ES" dirty="0"/>
              <a:t>Ella contrató a artistas japoneses paisajistas y arquitectos para diseñar los jardines y la Cámara Alta "para ver la luna". </a:t>
            </a:r>
          </a:p>
          <a:p>
            <a:r>
              <a:rPr lang="es-ES" dirty="0"/>
              <a:t>Más edificios se han añadido en los últimos años por Stine y por los siguientes propietarios. </a:t>
            </a:r>
          </a:p>
          <a:p>
            <a:endParaRPr lang="es-ES" dirty="0"/>
          </a:p>
          <a:p>
            <a:endParaRPr lang="es-ES" dirty="0"/>
          </a:p>
          <a:p>
            <a:endParaRPr lang="es-ES" dirty="0"/>
          </a:p>
        </p:txBody>
      </p:sp>
    </p:spTree>
    <p:extLst>
      <p:ext uri="{BB962C8B-B14F-4D97-AF65-F5344CB8AC3E}">
        <p14:creationId xmlns:p14="http://schemas.microsoft.com/office/powerpoint/2010/main" val="395817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684213" y="404813"/>
            <a:ext cx="7056139" cy="5903912"/>
          </a:xfrm>
        </p:spPr>
        <p:txBody>
          <a:bodyPr/>
          <a:lstStyle/>
          <a:p>
            <a:pPr eaLnBrk="1" hangingPunct="1"/>
            <a:r>
              <a:rPr lang="es-ES" altLang="es-ES" dirty="0"/>
              <a:t>En 1966, la ciudad de Saratoga ha comprado Jardines Hakone, en mal estado, con el fin de protegerlos. </a:t>
            </a:r>
          </a:p>
          <a:p>
            <a:pPr eaLnBrk="1" hangingPunct="1"/>
            <a:r>
              <a:rPr lang="es-ES" altLang="es-ES" dirty="0"/>
              <a:t>La Fundación Hakone, una organización sin fines de lucro, fue creada en 1984 para restaurar y mejorar los jardines de forma independiente de los fondos públicos. </a:t>
            </a:r>
          </a:p>
          <a:p>
            <a:pPr eaLnBrk="1" hangingPunct="1"/>
            <a:r>
              <a:rPr lang="es-ES" altLang="es-ES" dirty="0"/>
              <a:t>Los jardines están abiertos al público y las instalaciones comunitarias diferentes, a menudo se utilizan para eventos culturales.</a:t>
            </a:r>
          </a:p>
          <a:p>
            <a:pPr eaLnBrk="1" hangingPunct="1"/>
            <a:endParaRPr lang="es-ES" altLang="es-ES" dirty="0"/>
          </a:p>
        </p:txBody>
      </p:sp>
    </p:spTree>
    <p:extLst>
      <p:ext uri="{BB962C8B-B14F-4D97-AF65-F5344CB8AC3E}">
        <p14:creationId xmlns:p14="http://schemas.microsoft.com/office/powerpoint/2010/main" val="183147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Hakon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647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Hako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320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Hakone Gardens.-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540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Hakone.-Japo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2229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Hakone Garden.-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9662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Hakone Gardens.-3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452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rchivo: Hakone Jardín Hous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0634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3 Imagen" descr="California.-Hakone Garden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383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alifornia.-Hakone Gardens.-w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559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alifornia.-Hakone Gras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506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alifornia.-Hakone_Gardens,_Sarato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322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alifornia.-Hakone_Gardens,_Saratoga,.-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143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alifornia.-Hakone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982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Hakone.-Japo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5196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Hakone Gardens..-Saratoga.-Califor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0308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Hakone Gardens.-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8607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Hakone Garden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514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Hakone Garden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879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Hakone Gardens.-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054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Hakone Garden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4034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Hakone Gardens.-2 (2).jpg"/>
          <p:cNvPicPr>
            <a:picLocks noChangeAspect="1"/>
          </p:cNvPicPr>
          <p:nvPr/>
        </p:nvPicPr>
        <p:blipFill rotWithShape="1">
          <a:blip r:embed="rId3">
            <a:extLst>
              <a:ext uri="{28A0092B-C50C-407E-A947-70E740481C1C}">
                <a14:useLocalDpi xmlns:a14="http://schemas.microsoft.com/office/drawing/2010/main" val="0"/>
              </a:ext>
            </a:extLst>
          </a:blip>
          <a:srcRect l="2276" t="1964" r="3204"/>
          <a:stretch/>
        </p:blipFill>
        <p:spPr bwMode="auto">
          <a:xfrm>
            <a:off x="1" y="0"/>
            <a:ext cx="9900592"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4656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Hakone Garden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933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Archivo: Hakone Jardín bridg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078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Hakone Gardens.-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7858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Hakone Garden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5100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Hakone Garden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4712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Hakone Garden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77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Hakone Gardens.-5 (2).jpg"/>
          <p:cNvPicPr>
            <a:picLocks noChangeAspect="1"/>
          </p:cNvPicPr>
          <p:nvPr/>
        </p:nvPicPr>
        <p:blipFill rotWithShape="1">
          <a:blip r:embed="rId2">
            <a:extLst>
              <a:ext uri="{28A0092B-C50C-407E-A947-70E740481C1C}">
                <a14:useLocalDpi xmlns:a14="http://schemas.microsoft.com/office/drawing/2010/main" val="0"/>
              </a:ext>
            </a:extLst>
          </a:blip>
          <a:srcRect l="2427" t="5292" r="2996"/>
          <a:stretch/>
        </p:blipFill>
        <p:spPr bwMode="auto">
          <a:xfrm>
            <a:off x="0" y="0"/>
            <a:ext cx="9789459" cy="738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55576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Hakone Gardens.-6 (2).jpg"/>
          <p:cNvPicPr>
            <a:picLocks noChangeAspect="1"/>
          </p:cNvPicPr>
          <p:nvPr/>
        </p:nvPicPr>
        <p:blipFill rotWithShape="1">
          <a:blip r:embed="rId3">
            <a:extLst>
              <a:ext uri="{28A0092B-C50C-407E-A947-70E740481C1C}">
                <a14:useLocalDpi xmlns:a14="http://schemas.microsoft.com/office/drawing/2010/main" val="0"/>
              </a:ext>
            </a:extLst>
          </a:blip>
          <a:srcRect l="1848" t="2143" r="3118"/>
          <a:stretch/>
        </p:blipFill>
        <p:spPr bwMode="auto">
          <a:xfrm>
            <a:off x="-1" y="161364"/>
            <a:ext cx="9305365" cy="7371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812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Hakone Gardens.-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672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Hakone Gardens.-7 (2).jpg"/>
          <p:cNvPicPr>
            <a:picLocks noChangeAspect="1"/>
          </p:cNvPicPr>
          <p:nvPr/>
        </p:nvPicPr>
        <p:blipFill rotWithShape="1">
          <a:blip r:embed="rId2">
            <a:extLst>
              <a:ext uri="{28A0092B-C50C-407E-A947-70E740481C1C}">
                <a14:useLocalDpi xmlns:a14="http://schemas.microsoft.com/office/drawing/2010/main" val="0"/>
              </a:ext>
            </a:extLst>
          </a:blip>
          <a:srcRect l="3469" t="2846" r="2621"/>
          <a:stretch/>
        </p:blipFill>
        <p:spPr bwMode="auto">
          <a:xfrm>
            <a:off x="0" y="0"/>
            <a:ext cx="9816353"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88254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Hakone Gardens.-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1937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Hakone Gardens.-8 (2).jpg"/>
          <p:cNvPicPr>
            <a:picLocks noChangeAspect="1"/>
          </p:cNvPicPr>
          <p:nvPr/>
        </p:nvPicPr>
        <p:blipFill rotWithShape="1">
          <a:blip r:embed="rId2">
            <a:extLst>
              <a:ext uri="{28A0092B-C50C-407E-A947-70E740481C1C}">
                <a14:useLocalDpi xmlns:a14="http://schemas.microsoft.com/office/drawing/2010/main" val="0"/>
              </a:ext>
            </a:extLst>
          </a:blip>
          <a:srcRect l="2410" t="2143" r="3204"/>
          <a:stretch/>
        </p:blipFill>
        <p:spPr bwMode="auto">
          <a:xfrm>
            <a:off x="0" y="0"/>
            <a:ext cx="9722225" cy="753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03652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Hakone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5178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Hakone Gardens.-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307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Hakone Garden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53315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Hakone Gardens.-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3332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Hakone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2078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Hakone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9307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Hakone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3968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Hakone Garden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04131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Hakone Garden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51543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Hakone Gardens.-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7815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Hakone Gardens.-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1083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akone 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3723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Hakone Gardens.-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1839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Hakone Gardens.-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39674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akone Gardens.-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17431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Hakone Gardens.-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2704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Hakone Gardens.-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298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Hakone Gardens.-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7908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Hakone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40038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Hakone Gardens.-Saratoga.-Californ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2 Imagen" descr="Hakone Japanese Garden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013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2 Imagen" descr="Hakone Gardens.-Koi 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9292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Hakone Garden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2202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Hakone Gardens.-Red Ma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3395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Hakone Gardens.-San Jos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772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Hakone Gardens.-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1638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Hakone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36496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Hakone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9062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Hakone Gardens (2).jpg"/>
          <p:cNvPicPr>
            <a:picLocks noChangeAspect="1"/>
          </p:cNvPicPr>
          <p:nvPr/>
        </p:nvPicPr>
        <p:blipFill rotWithShape="1">
          <a:blip r:embed="rId3">
            <a:extLst>
              <a:ext uri="{28A0092B-C50C-407E-A947-70E740481C1C}">
                <a14:useLocalDpi xmlns:a14="http://schemas.microsoft.com/office/drawing/2010/main" val="0"/>
              </a:ext>
            </a:extLst>
          </a:blip>
          <a:srcRect l="2098" t="2852" r="2489"/>
          <a:stretch/>
        </p:blipFill>
        <p:spPr bwMode="auto">
          <a:xfrm>
            <a:off x="107504" y="0"/>
            <a:ext cx="9897109" cy="754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4320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Hakone Gardens.-Begon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1343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Hakone Gardens.-Begonia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650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Hakone Gardens.-Begonias.-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33003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Hakone Gardens.-Begonias.-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7941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Hakone Gardens.-Begonias.-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7780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Hakone Gardens.-Begonias bulbos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8379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Hakone Gardens.-Begonias colgant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9777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Hakone Gardens.-Californi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4763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Hakone Gardens.-Californ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56900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akone Gardens.-California.-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84166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akone Gardens.-California.-Kamo Nurser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3070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akone Gardens.-x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9998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p:txBody>
          <a:bodyPr/>
          <a:lstStyle/>
          <a:p>
            <a:pPr eaLnBrk="1" hangingPunct="1"/>
            <a:r>
              <a:rPr lang="es-ES" altLang="es-ES" sz="3600" dirty="0"/>
              <a:t>CALIFORNIA</a:t>
            </a:r>
            <a:r>
              <a:rPr lang="es-ES" altLang="es-ES" dirty="0"/>
              <a:t>.-Descanso Gardens</a:t>
            </a:r>
          </a:p>
        </p:txBody>
      </p:sp>
      <p:sp>
        <p:nvSpPr>
          <p:cNvPr id="84995" name="2 Marcador de contenido"/>
          <p:cNvSpPr>
            <a:spLocks noGrp="1"/>
          </p:cNvSpPr>
          <p:nvPr>
            <p:ph sz="quarter" idx="1"/>
          </p:nvPr>
        </p:nvSpPr>
        <p:spPr>
          <a:xfrm>
            <a:off x="684213" y="1447800"/>
            <a:ext cx="7416179" cy="4572000"/>
          </a:xfrm>
        </p:spPr>
        <p:txBody>
          <a:bodyPr>
            <a:normAutofit lnSpcReduction="10000"/>
          </a:bodyPr>
          <a:lstStyle/>
          <a:p>
            <a:pPr eaLnBrk="1" hangingPunct="1"/>
            <a:r>
              <a:rPr lang="es-ES" altLang="es-ES" dirty="0"/>
              <a:t> </a:t>
            </a:r>
            <a:r>
              <a:rPr lang="es-ES" altLang="es-ES" b="1" dirty="0"/>
              <a:t>Descanso Gardens</a:t>
            </a:r>
            <a:r>
              <a:rPr lang="es-ES" altLang="es-ES" dirty="0"/>
              <a:t> es un jardín botánico de  10 hectáreas de extensión, en La Cañada Flintridge, California, Estados Unidos.</a:t>
            </a:r>
          </a:p>
          <a:p>
            <a:pPr eaLnBrk="1" hangingPunct="1"/>
            <a:r>
              <a:rPr lang="es-ES" altLang="es-ES" dirty="0"/>
              <a:t>Durante un tiempo esta finca perteneció al magnate de los periódicos E. Manchester Boddy, que editó el periódico </a:t>
            </a:r>
            <a:r>
              <a:rPr lang="es-ES" altLang="es-ES" i="1" dirty="0"/>
              <a:t>Los Angeles Daily News</a:t>
            </a:r>
            <a:r>
              <a:rPr lang="es-ES" altLang="es-ES" dirty="0"/>
              <a:t>. </a:t>
            </a:r>
          </a:p>
          <a:p>
            <a:pPr eaLnBrk="1" hangingPunct="1"/>
            <a:r>
              <a:rPr lang="es-ES" altLang="es-ES" dirty="0"/>
              <a:t>Trabajó el jardín como un jardín comercial de producción de flores de camelia como flor cortada, para suministros de guirnaldas para bailes de fin de curso, por ejemplo, hasta que cediera la finca al condado de Los Ángeles en 1953.</a:t>
            </a:r>
          </a:p>
        </p:txBody>
      </p:sp>
    </p:spTree>
    <p:extLst>
      <p:ext uri="{BB962C8B-B14F-4D97-AF65-F5344CB8AC3E}">
        <p14:creationId xmlns:p14="http://schemas.microsoft.com/office/powerpoint/2010/main" val="40870342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755650" y="404813"/>
            <a:ext cx="7416750" cy="6192837"/>
          </a:xfrm>
        </p:spPr>
        <p:txBody>
          <a:bodyPr>
            <a:normAutofit lnSpcReduction="10000"/>
          </a:bodyPr>
          <a:lstStyle/>
          <a:p>
            <a:pPr eaLnBrk="1" hangingPunct="1"/>
            <a:r>
              <a:rPr lang="es-ES" altLang="es-ES" dirty="0"/>
              <a:t>El condado ha desarrollado la finca para incluir una rosaleda, además de una casa de té japonesa, jardín de lilas, un santuario de pájaros, un jardín  xeriscape, y por supuesto una tienda de regalos.</a:t>
            </a:r>
          </a:p>
          <a:p>
            <a:pPr eaLnBrk="1" hangingPunct="1"/>
            <a:r>
              <a:rPr lang="es-ES" altLang="es-ES" dirty="0"/>
              <a:t>También reciben regularmente exhibiciones de la camelia, conciertos al aire libre de música, y celebraciones de bodas. Están  más ocupados sin embargo en el fin de semana de Pascua, cuando los tulipanes están en la floración y los huevos de pascua se ocultan en el césped central de 4 000 m2  de extensión.</a:t>
            </a:r>
          </a:p>
          <a:p>
            <a:pPr eaLnBrk="1" hangingPunct="1"/>
            <a:r>
              <a:rPr lang="es-ES" altLang="es-ES" dirty="0"/>
              <a:t>Entre las colecciones de plantas que alberga </a:t>
            </a:r>
            <a:r>
              <a:rPr lang="es-ES" altLang="es-ES" i="1" dirty="0"/>
              <a:t>Descanso Gardens</a:t>
            </a:r>
            <a:r>
              <a:rPr lang="es-ES" altLang="es-ES" dirty="0"/>
              <a:t>, son de destacar:</a:t>
            </a:r>
          </a:p>
          <a:p>
            <a:pPr eaLnBrk="1" hangingPunct="1"/>
            <a:r>
              <a:rPr lang="es-ES" altLang="es-ES" dirty="0"/>
              <a:t>Bosque de las camelias, antes de que la finca fuera abierta al público como "Descanso Gardens" esta era un bosque de robles.</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4059044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827088" y="620713"/>
            <a:ext cx="7201296" cy="5472112"/>
          </a:xfrm>
        </p:spPr>
        <p:txBody>
          <a:bodyPr/>
          <a:lstStyle/>
          <a:p>
            <a:r>
              <a:rPr lang="es-ES" altLang="es-ES" dirty="0"/>
              <a:t>Entre las colecciones de plantas que alberga Descanso Gardens, son de destacar:</a:t>
            </a:r>
          </a:p>
          <a:p>
            <a:r>
              <a:rPr lang="es-ES" altLang="es-ES" dirty="0"/>
              <a:t>Bosque de las camelias, antes de que la finca fuera abierta al público como "Descanso Gardens" esta era un bosque de robles.</a:t>
            </a:r>
          </a:p>
          <a:p>
            <a:endParaRPr lang="es-ES" altLang="es-ES" dirty="0"/>
          </a:p>
          <a:p>
            <a:r>
              <a:rPr lang="es-ES" altLang="es-ES" dirty="0"/>
              <a:t>Entre las décadas de 1930 y 1940, cuando el editor de periódicos E. Manchester Boddy estaba reacondicionando su finca llamada "Rancho del Descanso", plantó miles de camelias a la sombra de los robles para suministrar flores a la industria de la flor cortada. </a:t>
            </a:r>
          </a:p>
          <a:p>
            <a:endParaRPr lang="es-ES" altLang="es-ES" dirty="0"/>
          </a:p>
          <a:p>
            <a:endParaRPr lang="es-ES" altLang="es-ES" dirty="0"/>
          </a:p>
        </p:txBody>
      </p:sp>
    </p:spTree>
    <p:extLst>
      <p:ext uri="{BB962C8B-B14F-4D97-AF65-F5344CB8AC3E}">
        <p14:creationId xmlns:p14="http://schemas.microsoft.com/office/powerpoint/2010/main" val="41089940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765175"/>
            <a:ext cx="7041976" cy="5254625"/>
          </a:xfrm>
        </p:spPr>
        <p:txBody>
          <a:bodyPr/>
          <a:lstStyle/>
          <a:p>
            <a:pPr eaLnBrk="1" hangingPunct="1"/>
            <a:r>
              <a:rPr lang="es-ES" altLang="es-ES" dirty="0"/>
              <a:t>Estas camelias y las añadidas en los últimos años conforman la mayor colección de camelias del Norte de América con más de 34,000 plantas y más de 700 taxones de camelias, que incluyen especies, variedades, cultivares e híbridos, ocupando unos 20 acres de extensión. </a:t>
            </a:r>
          </a:p>
          <a:p>
            <a:pPr eaLnBrk="1" hangingPunct="1"/>
            <a:r>
              <a:rPr lang="es-ES" altLang="es-ES" dirty="0"/>
              <a:t>Muchos de estos ejemplares alcanzan una altura de más de 20 pies de altura. </a:t>
            </a:r>
          </a:p>
          <a:p>
            <a:pPr eaLnBrk="1" hangingPunct="1"/>
            <a:r>
              <a:rPr lang="es-ES" altLang="es-ES" dirty="0"/>
              <a:t>Aquí se encuentran camelias tan conocidas como raras y ha sido designado como « International Camellia Garden of Excellence » por la International Camellia Society.</a:t>
            </a:r>
          </a:p>
          <a:p>
            <a:pPr eaLnBrk="1" hangingPunct="1"/>
            <a:endParaRPr lang="es-ES" altLang="es-ES" dirty="0"/>
          </a:p>
        </p:txBody>
      </p:sp>
    </p:spTree>
    <p:extLst>
      <p:ext uri="{BB962C8B-B14F-4D97-AF65-F5344CB8AC3E}">
        <p14:creationId xmlns:p14="http://schemas.microsoft.com/office/powerpoint/2010/main" val="2519207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476250"/>
            <a:ext cx="7041976" cy="5543550"/>
          </a:xfrm>
        </p:spPr>
        <p:txBody>
          <a:bodyPr/>
          <a:lstStyle/>
          <a:p>
            <a:pPr eaLnBrk="1" hangingPunct="1"/>
            <a:r>
              <a:rPr lang="es-ES" altLang="es-ES" dirty="0"/>
              <a:t>Jardín de Lilas, con más de 500 lilas que entre abril y junio despliegan sus perfumes, entre ellas la 'Lavender Lady' que fue desarrollada y cultivada por los horticultores de </a:t>
            </a:r>
            <a:r>
              <a:rPr lang="es-ES" altLang="es-ES" i="1" dirty="0"/>
              <a:t>Descanso Gardens</a:t>
            </a:r>
            <a:r>
              <a:rPr lang="es-ES" altLang="es-ES" dirty="0"/>
              <a:t>. </a:t>
            </a:r>
          </a:p>
          <a:p>
            <a:pPr eaLnBrk="1" hangingPunct="1"/>
            <a:r>
              <a:rPr lang="es-ES" altLang="es-ES" dirty="0"/>
              <a:t>En 1999, los Descanso Gardens celebraron el 50º cumpleaños de la 'Lavender Lady.‘</a:t>
            </a:r>
          </a:p>
          <a:p>
            <a:pPr eaLnBrk="1" hangingPunct="1"/>
            <a:r>
              <a:rPr lang="es-ES" altLang="es-ES" dirty="0"/>
              <a:t>Jardín de plantas silvestres de California, el jardín original de 8 acres de extensión fue diseñado en 1959 por el renombrado horticultor </a:t>
            </a:r>
            <a:r>
              <a:rPr lang="es-ES" altLang="es-ES" i="1" dirty="0"/>
              <a:t>Theodore Payne</a:t>
            </a:r>
            <a:r>
              <a:rPr lang="es-ES" altLang="es-ES" dirty="0"/>
              <a:t>, y ha sido incrementado en estos últimos años.</a:t>
            </a:r>
          </a:p>
        </p:txBody>
      </p:sp>
    </p:spTree>
    <p:extLst>
      <p:ext uri="{BB962C8B-B14F-4D97-AF65-F5344CB8AC3E}">
        <p14:creationId xmlns:p14="http://schemas.microsoft.com/office/powerpoint/2010/main" val="20428466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620713"/>
            <a:ext cx="7041976" cy="5832623"/>
          </a:xfrm>
        </p:spPr>
        <p:txBody>
          <a:bodyPr>
            <a:normAutofit/>
          </a:bodyPr>
          <a:lstStyle/>
          <a:p>
            <a:pPr eaLnBrk="1" hangingPunct="1"/>
            <a:r>
              <a:rPr lang="es-ES" altLang="es-ES" dirty="0"/>
              <a:t>Entre sus colecciones más impactantes se encuentran las amapolas de California, manzanitas, y especies silvestres de floraciones espectaculares.</a:t>
            </a:r>
          </a:p>
          <a:p>
            <a:pPr eaLnBrk="1" hangingPunct="1"/>
            <a:r>
              <a:rPr lang="es-ES" altLang="es-ES" dirty="0"/>
              <a:t>Rosaleda, con más de 3,000 rosales que representan centurias de historia hortícultura y docenas de regiones a lo largo del mundo.</a:t>
            </a:r>
          </a:p>
          <a:p>
            <a:pPr eaLnBrk="1" hangingPunct="1"/>
            <a:r>
              <a:rPr lang="es-ES" altLang="es-ES" dirty="0"/>
              <a:t> Importantes colecciones de especies, de rosas antiguas y modernas distribuidas junto a plantas acompañantes, que están adaptadas al clima del sur de California.</a:t>
            </a:r>
          </a:p>
          <a:p>
            <a:pPr eaLnBrk="1" hangingPunct="1"/>
            <a:r>
              <a:rPr lang="es-ES" altLang="es-ES" dirty="0"/>
              <a:t>Jardín japonés, con una casa de té, The « </a:t>
            </a:r>
            <a:r>
              <a:rPr lang="es-ES" altLang="es-ES" i="1" dirty="0"/>
              <a:t>Full Moon Tea House</a:t>
            </a:r>
            <a:r>
              <a:rPr lang="es-ES" altLang="es-ES" dirty="0"/>
              <a:t> » (</a:t>
            </a:r>
            <a:r>
              <a:rPr lang="es-ES" altLang="es-ES" i="1" dirty="0"/>
              <a:t>casa de té de la luna llena</a:t>
            </a:r>
            <a:r>
              <a:rPr lang="es-ES" altLang="es-ES" dirty="0"/>
              <a:t>) con un tejado de tejas azules importadas de Japón. </a:t>
            </a:r>
          </a:p>
        </p:txBody>
      </p:sp>
    </p:spTree>
    <p:extLst>
      <p:ext uri="{BB962C8B-B14F-4D97-AF65-F5344CB8AC3E}">
        <p14:creationId xmlns:p14="http://schemas.microsoft.com/office/powerpoint/2010/main" val="39313055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914400" y="620713"/>
            <a:ext cx="6969968" cy="5688012"/>
          </a:xfrm>
        </p:spPr>
        <p:txBody>
          <a:bodyPr/>
          <a:lstStyle/>
          <a:p>
            <a:pPr eaLnBrk="1" hangingPunct="1"/>
            <a:r>
              <a:rPr lang="es-ES" altLang="es-ES" dirty="0"/>
              <a:t>Jardín japonés, con una casa de té, The « Full Moon Tea House » (casa de té de la luna llena) con un tejado de tejas azules importadas de Japón. </a:t>
            </a:r>
          </a:p>
          <a:p>
            <a:pPr eaLnBrk="1" hangingPunct="1"/>
            <a:r>
              <a:rPr lang="es-ES" altLang="es-ES" dirty="0"/>
              <a:t>A lo largo de un puente Shinto se encuentra una estructura que recuerda a una granja japonesa.</a:t>
            </a:r>
          </a:p>
          <a:p>
            <a:pPr eaLnBrk="1" hangingPunct="1"/>
            <a:r>
              <a:rPr lang="es-ES" altLang="es-ES" dirty="0"/>
              <a:t> Esta estructura denominada el "Minka", fue diseñada y donada por </a:t>
            </a:r>
            <a:r>
              <a:rPr lang="es-ES" altLang="es-ES" i="1" dirty="0"/>
              <a:t>Robert H. Kawashima</a:t>
            </a:r>
            <a:r>
              <a:rPr lang="es-ES" altLang="es-ES" dirty="0"/>
              <a:t> en 1969.</a:t>
            </a:r>
          </a:p>
          <a:p>
            <a:pPr eaLnBrk="1" hangingPunct="1"/>
            <a:r>
              <a:rPr lang="es-ES" altLang="es-ES" dirty="0"/>
              <a:t> Otra estructura de jardín seco está modelada según un jardín Zen de Kioto.</a:t>
            </a:r>
          </a:p>
        </p:txBody>
      </p:sp>
    </p:spTree>
    <p:extLst>
      <p:ext uri="{BB962C8B-B14F-4D97-AF65-F5344CB8AC3E}">
        <p14:creationId xmlns:p14="http://schemas.microsoft.com/office/powerpoint/2010/main" val="34097243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914400" y="981075"/>
            <a:ext cx="6969968" cy="5038725"/>
          </a:xfrm>
        </p:spPr>
        <p:txBody>
          <a:bodyPr/>
          <a:lstStyle/>
          <a:p>
            <a:r>
              <a:rPr lang="es-ES" altLang="es-ES" dirty="0"/>
              <a:t>Entre sus atracciones se encuentran,</a:t>
            </a:r>
          </a:p>
          <a:p>
            <a:r>
              <a:rPr lang="es-ES" altLang="es-ES" dirty="0"/>
              <a:t>El ferrocarril « Descanso Gardens Enchanted Railroad », réplica a escala x8 de un tren de diesel, que transporta viajeros a lo largo de una sección del parque.</a:t>
            </a:r>
          </a:p>
          <a:p>
            <a:r>
              <a:rPr lang="es-ES" altLang="es-ES" dirty="0"/>
              <a:t>La Boddy House es la casa original de 22 habitaciones de E. Manchester Boddy, que fue diseñada por James E. Dolena en el estilo arquitectónico "Hollywood Regency" en 1937.</a:t>
            </a:r>
          </a:p>
          <a:p>
            <a:endParaRPr lang="es-ES" altLang="es-ES" dirty="0"/>
          </a:p>
        </p:txBody>
      </p:sp>
    </p:spTree>
    <p:extLst>
      <p:ext uri="{BB962C8B-B14F-4D97-AF65-F5344CB8AC3E}">
        <p14:creationId xmlns:p14="http://schemas.microsoft.com/office/powerpoint/2010/main" val="38632743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rchivo:Descansogardens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72360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2 Imagen" descr="Descanso Gardens.-Californ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0309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alifornia.-Descanso Gardens.-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2874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Archivo:RosarieDescansogardens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099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Descanso Botanic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5150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Descanso Gardens.-California.-5.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4832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Descanso Garden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95421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Descanso Garden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62089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Descanso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22181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Descanso Gardens.-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14350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Descanso Gardens.-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32421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Descanso Gardens.-m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60232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Descanso Gardens.-Spring.-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76017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Descanso Gardens.-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3812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Descanso Garden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4970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Descanso Garden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1957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Descanso Garden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4433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Descanso Gardens.-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7542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Descanso Garden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54232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Descanso Gardens.-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6683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Descanso Garden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53515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Descanso Gardens.-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1554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Descanso Gardens.-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77672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Descanso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31414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Descanso Gardens.-Californ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2232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Descanso Gardens.-m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2360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Descanso Gardens.-m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0118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Descanso Gardens.-Spring.-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6661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Descanso Gardens.-Spr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39557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Descanso Gardens.-Spring.-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7136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TotalTime>
  <Words>1147</Words>
  <Application>Microsoft Office PowerPoint</Application>
  <PresentationFormat>Presentación en pantalla (4:3)</PresentationFormat>
  <Paragraphs>141</Paragraphs>
  <Slides>115</Slides>
  <Notes>89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115</vt:i4>
      </vt:variant>
    </vt:vector>
  </HeadingPairs>
  <TitlesOfParts>
    <vt:vector size="120" baseType="lpstr">
      <vt:lpstr>Calibri</vt:lpstr>
      <vt:lpstr>Century Schoolbook</vt:lpstr>
      <vt:lpstr>Wingdings</vt:lpstr>
      <vt:lpstr>Wingdings 2</vt:lpstr>
      <vt:lpstr>Default Theme</vt:lpstr>
      <vt:lpstr>ESTADOS UNIDOS.-LA VUELTA AL MUNDO EN 885 JARDINES.-CALIFORNIA V.-Hakone Gardens.-Descanso Gardens.-</vt:lpstr>
      <vt:lpstr>CALIFORNIA.-Hakone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CALIFORNIA.-Descanso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2018-03-05T09:50:31Z</dcterms:modified>
</cp:coreProperties>
</file>