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957C7A-F2CF-41A5-B6F5-83AC09D5ABB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5FCCE2-DB4E-45D7-9FA8-4DE55B58A594}" type="slidenum">
              <a:rPr lang="es-ES" smtClean="0"/>
              <a:t>‹Nº›</a:t>
            </a:fld>
            <a:endParaRPr lang="es-ES" dirty="0"/>
          </a:p>
        </p:txBody>
      </p:sp>
    </p:spTree>
    <p:extLst>
      <p:ext uri="{BB962C8B-B14F-4D97-AF65-F5344CB8AC3E}">
        <p14:creationId xmlns:p14="http://schemas.microsoft.com/office/powerpoint/2010/main" val="998670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FA8F70-2C87-4EB2-AD8E-E3F316C9405F}"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A02263-2341-44C8-903B-A81CFC1D82A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96AB61-E2C7-47AA-BD3C-5377986E6D3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BA7105-AFC3-4B5A-876E-C2F267DA3C71}"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C2BE5E-CE24-45CB-B024-7BBF6D95199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Poppies</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C586EE-D4F7-4851-B368-2934195071C3}"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05261F-D64E-4DA7-832F-DDA80EDAC8A9}"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1404D7-4EB0-4B57-8077-B90AC4B5D30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CE24CC-0C5E-46C9-ADB4-34EB82712E63}"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F9F4DD-5454-48E7-8925-F75C19FFF90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AA51C3-6DCE-45C3-A963-2B714DFC7FB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632EFB-7E19-4CB2-B8FC-F88EEC0B3E1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0A977-34C1-4546-8943-5707F9F1263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713B16-207E-458D-BB18-DAB0D489110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EA9B08-3BC9-46CA-9115-E5E4E5C3522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0EEC2E-E6AC-445D-958C-38F06999D3B3}"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36355E-1671-46FA-96FC-B2CEF2EA0436}"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7FFDEF-289C-428E-B516-029741B41DC9}"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A83646-1EAA-40BD-92C5-0FA502FB4E60}"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798CE1-325B-464E-AF79-1B9970418676}"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F17BDE-67D6-4B77-BE1F-87E70E1DE83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854E3C4-48AD-4041-8F70-E1AFD3D5D50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2F5727-97E3-4A80-830D-1D1102EAD484}"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EACD41-0CB3-440E-BE6F-312497981B2D}"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CCE3F7-18CC-41F7-AEE7-5DEC477666CC}"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FB93FA-DD6C-4F43-9C4A-F5A4867296B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793D72-83F2-4B91-8CB2-388A89AC3FB3}"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B3B741-D10E-457E-8928-550BEF991DFB}"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8D0FA2-7607-47E8-B162-9EF1A8068DA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C5E592-8CAB-4B94-B5AE-507A609050C2}"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3A6C1D-5473-434D-B293-FAE5FDDB850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876BF4-F2C7-4975-8484-99F52F8DE12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Camelias Path</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0C472E-CB72-4A90-A12E-FAC69719FB2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D7FE29-5BC8-4802-90A5-B58108F87F7C}"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4B611C-4045-45C2-89A0-17614087485D}"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1732D0-36E7-4A7C-81A4-C581AE7A127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5A03EF-E9E3-444F-AF92-53E4431A569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B2E99C-EA43-4DC3-BD04-4FDD0D03EA8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B6F636-8362-4412-A754-67DA64445C75}"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5FE4C2-B2C0-46E4-9367-AC245F035904}"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8A7A96-380D-424C-BFF5-A7000263E5A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9BCF9D-9720-4FF2-8E23-00F75CD676C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D4F3B5-AFDC-4BCD-9401-B40E267BA19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0760F8-A203-4D41-A6CB-0E00F44A695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8AF2C0-754E-417C-B75A-F6428961E39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7AD320-B6B6-481A-ABF8-9CDB223830DF}"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2CFD55-9573-4173-A32D-3D0459CABFE8}"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06BD6D-8D00-4863-8FA1-CA60BAB8F68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A0A7C8-69FB-40A3-B02D-12D6539A882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8AEB7D-7AB2-4DA0-B5B5-7BBBD1EECEA4}"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FE9F97-5415-426E-8650-99BCB2E573A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9153EF-EF98-4E2F-9226-E279492F0D7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21AB90-ADEC-4563-BD29-C7E24AE7DA9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B3FA6D-AC07-486E-990A-4FC9CB7C2FF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1A9FC0-CB40-4CD7-8DD5-C5CB6E9E49DA}"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10DF7F-99DA-4A11-9132-B7A1E847B2FC}"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4412EB-1E3B-45D7-AFCE-80AEB6442F48}"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94D2FD2-F9C3-4BB7-B8CB-0EAB9BD35222}"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68BE434-27E7-4695-9598-113115D9A2D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9D34100-C906-4C83-81CC-C632CF84E90F}"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157D77E-8AC3-4590-95FF-A1FB26E8F807}"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64C5C7-0A2B-4CD9-83DB-DA78291C8BA2}"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71A0DC-9ED9-42B8-B2C8-85BEE39BBED3}"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8E64C3-26B2-4E0E-8266-26AF0E50477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23AAE0-D09F-43E8-AAE1-4B3DA527D8A2}"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C10F5D-E034-4C98-A51B-74D239F6870E}"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1FC2AB-03AB-4497-8A37-ADC65F41C595}"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EA5770-AEEB-406A-8A1F-067DE55AFAB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D5517B-BF5F-41C1-83C4-48EE45B9DD84}"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7A8E25-1AE3-445E-9E26-77851D1E88D7}"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588C3B8-7650-4CA0-842D-5DE56FE316F5}"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A9DB762-C49D-461E-8FC4-4B1FE1E1E19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5E8F71-BAF5-448C-92F2-24EEFE9F810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45EC557-5432-47F5-A932-0030633E2D71}"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CA8EBFA-6A16-4EED-9835-DC923C027117}"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68CB635-2FAD-4E5F-B17A-1F832E81D3D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6834AE0-8BD2-4680-8535-E18002C7D3E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281422D-CFD9-410A-8B30-05D0E1A03087}"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D129FC3-BD3C-418B-8CB7-631F59531C7B}"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2A92311-8461-40A3-B37C-6C25E65AEA6D}"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F7A0588-6839-4292-B29A-C660FAD515F4}"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72728CF-99C0-430C-A447-9198A84045E8}"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14CBF6B-37A9-45ED-8267-78C5FB266B35}"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63849B4-C7E3-464C-8BF0-2B62B627B28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1D6B089-2050-435A-BA0F-D0A5DF233258}"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5FABB9B-171B-49B3-A175-9EA2DCF6BAB6}"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EC15DAF-6393-4000-9A53-2B7D9140E065}"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593B642-79A1-455C-A726-4FC8BB7C8B7B}"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8E60C3B-C7CF-4F76-BB98-20626670017A}"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95E8CB-3CF3-4013-9E9C-ED4D0B1D41CA}"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C6CB2B-1A35-46A1-A01F-542C06724E5B}"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F46B407-7A56-4590-B970-F6EE1F43AA9E}"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F1C00B2-44D0-4AE2-B70E-F93B147811AF}"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FE92E00-D672-4B9D-9865-A9A4792A97C9}"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D162FD3-E682-47B5-BD79-077AB5F23E85}"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9C6145-9650-4322-8FEB-1489E54279AE}"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2288BD-5EAD-4AFA-A383-B9975C7D1B69}"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53928D-3B3F-432D-8049-F876D1A0D6C6}"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8E5E53-92C9-456D-A474-19FD018FA3EF}" type="slidenum">
              <a:rPr lang="es-ES">
                <a:solidFill>
                  <a:prstClr val="black"/>
                </a:solidFill>
              </a:rPr>
              <a:pPr>
                <a:defRPr/>
              </a:pPr>
              <a:t>126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11760" y="1412776"/>
            <a:ext cx="6480720" cy="2232248"/>
          </a:xfrm>
        </p:spPr>
        <p:txBody>
          <a:bodyPr>
            <a:normAutofit fontScale="90000"/>
          </a:bodyPr>
          <a:lstStyle/>
          <a:p>
            <a:r>
              <a:rPr lang="es-ES" sz="3600" dirty="0"/>
              <a:t>ESTADOS UNIDOS.-LA VUELTA AL MUNDO EN 885 JARDINES.-Chanticleer Gardens.-Longwood Gardens.-</a:t>
            </a:r>
            <a:br>
              <a:rPr lang="es-ES" sz="3600" dirty="0"/>
            </a:br>
            <a:endParaRPr lang="es-ES" sz="3600" dirty="0"/>
          </a:p>
        </p:txBody>
      </p:sp>
      <p:sp>
        <p:nvSpPr>
          <p:cNvPr id="3" name="2 Subtítulo"/>
          <p:cNvSpPr>
            <a:spLocks noGrp="1"/>
          </p:cNvSpPr>
          <p:nvPr>
            <p:ph type="subTitle" idx="1"/>
          </p:nvPr>
        </p:nvSpPr>
        <p:spPr>
          <a:xfrm>
            <a:off x="2627785" y="4581128"/>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1498600"/>
          </a:xfrm>
        </p:spPr>
        <p:txBody>
          <a:bodyPr/>
          <a:lstStyle/>
          <a:p>
            <a:pPr eaLnBrk="1" hangingPunct="1"/>
            <a:r>
              <a:rPr lang="es-ES" altLang="es-ES" sz="3600" dirty="0"/>
              <a:t>PENNSYLVANIA</a:t>
            </a:r>
            <a:r>
              <a:rPr lang="es-ES" altLang="es-ES" dirty="0"/>
              <a:t>.-Chanticleer Gardens</a:t>
            </a:r>
          </a:p>
        </p:txBody>
      </p:sp>
      <p:sp>
        <p:nvSpPr>
          <p:cNvPr id="7171" name="2 Marcador de contenido"/>
          <p:cNvSpPr>
            <a:spLocks noGrp="1"/>
          </p:cNvSpPr>
          <p:nvPr>
            <p:ph sz="quarter" idx="1"/>
          </p:nvPr>
        </p:nvSpPr>
        <p:spPr>
          <a:xfrm>
            <a:off x="539751" y="2276871"/>
            <a:ext cx="7560642" cy="4897041"/>
          </a:xfrm>
        </p:spPr>
        <p:txBody>
          <a:bodyPr/>
          <a:lstStyle/>
          <a:p>
            <a:pPr eaLnBrk="1" hangingPunct="1"/>
            <a:r>
              <a:rPr lang="es-ES" altLang="es-ES" b="1" dirty="0"/>
              <a:t>Chanticleer Garden</a:t>
            </a:r>
            <a:r>
              <a:rPr lang="es-ES" altLang="es-ES" dirty="0"/>
              <a:t> es una finca y jardín botánico de (35 acres). </a:t>
            </a:r>
          </a:p>
          <a:p>
            <a:r>
              <a:rPr lang="es-ES" altLang="es-ES" dirty="0"/>
              <a:t>La finca de Chanticleer se creó como el hogar de Christine y Adolph Rosengarten, presidente de la compañía farmacéutica « Rosengarten and Sons ».</a:t>
            </a:r>
          </a:p>
          <a:p>
            <a:r>
              <a:rPr lang="es-ES" altLang="es-ES" dirty="0"/>
              <a:t>La propiedad fue abierta al público por el hijo del matrimonio fundador, Adolph, Jr., en 1993.</a:t>
            </a:r>
          </a:p>
          <a:p>
            <a:r>
              <a:rPr lang="es-ES" altLang="es-ES" dirty="0"/>
              <a:t>Sus colecciones de plantas se encuentran agrupadas en diferentes secciones :</a:t>
            </a:r>
          </a:p>
        </p:txBody>
      </p:sp>
    </p:spTree>
    <p:extLst>
      <p:ext uri="{BB962C8B-B14F-4D97-AF65-F5344CB8AC3E}">
        <p14:creationId xmlns:p14="http://schemas.microsoft.com/office/powerpoint/2010/main" val="3083797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113984" cy="5254625"/>
          </a:xfrm>
        </p:spPr>
        <p:txBody>
          <a:bodyPr>
            <a:normAutofit lnSpcReduction="10000"/>
          </a:bodyPr>
          <a:lstStyle/>
          <a:p>
            <a:r>
              <a:rPr lang="es-ES" altLang="es-ES" dirty="0"/>
              <a:t>Asian woods », árboles de la zona templada de Asia, Aceres Sorbus, Platanus, Prunus, Malus y plantas herbaceas acompañantes Begonia, Clematis, Hemerocallis, Hosta, Hydrangea, Lilium, </a:t>
            </a:r>
          </a:p>
          <a:p>
            <a:r>
              <a:rPr lang="es-ES" altLang="es-ES" b="1" dirty="0"/>
              <a:t>Primula Pond garden </a:t>
            </a:r>
            <a:r>
              <a:rPr lang="es-ES" altLang="es-ES" dirty="0"/>
              <a:t>», plantas acuáticas, y en sus alrededores plantas herbaceas Campanula, Clematis, Dianthus, Delphinium, Equisetum, Penstemon, Allium, Rosa, Tulipa, Papaver,</a:t>
            </a:r>
          </a:p>
          <a:p>
            <a:r>
              <a:rPr lang="es-ES" altLang="es-ES" dirty="0"/>
              <a:t>« </a:t>
            </a:r>
            <a:r>
              <a:rPr lang="es-ES" altLang="es-ES" b="1" dirty="0"/>
              <a:t>ruin and gravel garden </a:t>
            </a:r>
            <a:r>
              <a:rPr lang="es-ES" altLang="es-ES" dirty="0"/>
              <a:t>», Hedera, Cercis, Quercus, Salix, Carex, Ulmus, Juncus, Euphorbia, Agave,</a:t>
            </a:r>
          </a:p>
          <a:p>
            <a:r>
              <a:rPr lang="es-ES" altLang="es-ES" dirty="0"/>
              <a:t>,</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867480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684213" y="765175"/>
            <a:ext cx="7344171" cy="5759450"/>
          </a:xfrm>
        </p:spPr>
        <p:txBody>
          <a:bodyPr/>
          <a:lstStyle/>
          <a:p>
            <a:r>
              <a:rPr lang="es-ES" altLang="es-ES" b="1" dirty="0"/>
              <a:t>« teacup garden </a:t>
            </a:r>
            <a:r>
              <a:rPr lang="es-ES" altLang="es-ES" dirty="0"/>
              <a:t>», Arum, Digitalis, Syringa, Vitis,</a:t>
            </a:r>
          </a:p>
          <a:p>
            <a:r>
              <a:rPr lang="es-ES" altLang="es-ES" dirty="0"/>
              <a:t>« tennis court garden », con lechos florales de Lilium, Allium, Filipendula, Geranium, Paeonia, Dahlia, Iris, Tulipa,</a:t>
            </a:r>
          </a:p>
          <a:p>
            <a:r>
              <a:rPr lang="es-ES" altLang="es-ES" dirty="0"/>
              <a:t>«</a:t>
            </a:r>
            <a:r>
              <a:rPr lang="es-ES" altLang="es-ES" b="1" dirty="0"/>
              <a:t> woodlands </a:t>
            </a:r>
            <a:r>
              <a:rPr lang="es-ES" altLang="es-ES" dirty="0"/>
              <a:t>», Rhododendron, Quercus, Aceres, Cornus, Corydalis, Pinus, Abies, Picea, Prunus, Viburnum, Magnolia.</a:t>
            </a:r>
          </a:p>
          <a:p>
            <a:endParaRPr lang="es-ES" altLang="es-ES" dirty="0"/>
          </a:p>
        </p:txBody>
      </p:sp>
    </p:spTree>
    <p:extLst>
      <p:ext uri="{BB962C8B-B14F-4D97-AF65-F5344CB8AC3E}">
        <p14:creationId xmlns:p14="http://schemas.microsoft.com/office/powerpoint/2010/main" val="342828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Pennsilvania.-Chanticleer_Gardens_Main_House_Spr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705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Chantycleer Gardens.-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112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Chanticleer Garden.-Pennsylva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36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hanticleer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22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Chanticleer-garden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87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ennsilvania.-Chanticleer poppi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57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ennsilvania.-Chanticleer-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887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anticleer.-Dry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791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anticleer.-Pennsylvan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947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hanticleer.-Pennsylvania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016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hanticleer Garden.-Pennsylva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1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hanticleer Garden.-Pennsylva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382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hanticleer Garden.-Pennsylvania.-5.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487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anticleer Garden.-Pennsylvania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541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anticleer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183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hanticleer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295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ennsilvania.-Chanticleer Garden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749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hantycleer Gardens.-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8771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PENNSYLVANIA.-Longwood Gardens</a:t>
            </a:r>
          </a:p>
        </p:txBody>
      </p:sp>
      <p:sp>
        <p:nvSpPr>
          <p:cNvPr id="28675" name="2 Marcador de contenido"/>
          <p:cNvSpPr>
            <a:spLocks noGrp="1"/>
          </p:cNvSpPr>
          <p:nvPr>
            <p:ph sz="quarter" idx="1"/>
          </p:nvPr>
        </p:nvSpPr>
        <p:spPr>
          <a:xfrm>
            <a:off x="914400" y="1916113"/>
            <a:ext cx="7113984" cy="4103687"/>
          </a:xfrm>
        </p:spPr>
        <p:txBody>
          <a:bodyPr/>
          <a:lstStyle/>
          <a:p>
            <a:pPr eaLnBrk="1" hangingPunct="1"/>
            <a:r>
              <a:rPr lang="es-ES" altLang="es-ES" dirty="0"/>
              <a:t>El Jardín botánico de Longwood o </a:t>
            </a:r>
            <a:r>
              <a:rPr lang="es-ES" altLang="es-ES" b="1" dirty="0"/>
              <a:t>Longwood Gardens</a:t>
            </a:r>
            <a:r>
              <a:rPr lang="es-ES" altLang="es-ES" dirty="0"/>
              <a:t> es uno de los jardines botánicos más importantes de los Estados Unidos de América. </a:t>
            </a:r>
          </a:p>
          <a:p>
            <a:pPr eaLnBrk="1" hangingPunct="1"/>
            <a:r>
              <a:rPr lang="es-ES" altLang="es-ES" dirty="0"/>
              <a:t>Este jardín botánico tiene unos 4,2 km² de jardines, bosques, y prados en Kennett Square, Pennsylvania, en el </a:t>
            </a:r>
            <a:r>
              <a:rPr lang="es-ES" altLang="es-ES" i="1" dirty="0"/>
              <a:t>Valle de las Parras de Brandy</a:t>
            </a:r>
            <a:r>
              <a:rPr lang="es-ES" altLang="es-ES" dirty="0"/>
              <a:t> (Brandywine Valley). </a:t>
            </a:r>
          </a:p>
          <a:p>
            <a:pPr eaLnBrk="1" hangingPunct="1"/>
            <a:r>
              <a:rPr lang="es-ES" altLang="es-ES" dirty="0"/>
              <a:t>Es miembro del BGCI. Su código de identificación internacional es </a:t>
            </a:r>
            <a:r>
              <a:rPr lang="es-ES" altLang="es-ES" b="1" dirty="0"/>
              <a:t>KEN.</a:t>
            </a:r>
          </a:p>
          <a:p>
            <a:pPr eaLnBrk="1" hangingPunct="1"/>
            <a:endParaRPr lang="es-ES" altLang="es-ES" dirty="0"/>
          </a:p>
        </p:txBody>
      </p:sp>
    </p:spTree>
    <p:extLst>
      <p:ext uri="{BB962C8B-B14F-4D97-AF65-F5344CB8AC3E}">
        <p14:creationId xmlns:p14="http://schemas.microsoft.com/office/powerpoint/2010/main" val="4103375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404813"/>
            <a:ext cx="7185992" cy="5761037"/>
          </a:xfrm>
        </p:spPr>
        <p:txBody>
          <a:bodyPr/>
          <a:lstStyle/>
          <a:p>
            <a:r>
              <a:rPr lang="es-ES" altLang="es-ES" dirty="0"/>
              <a:t>Longwoods Gardens es de administración privada y se cobra una tarifa de entrada. El Jardín botánico de Longwood fue creado por el industrial Pierre S. du Pont, (1870–1954) en 1906.</a:t>
            </a:r>
          </a:p>
          <a:p>
            <a:r>
              <a:rPr lang="es-ES" altLang="es-ES" dirty="0"/>
              <a:t>Ofrece 20 jardines al exterior y 20 jardines en interiores, con 16,000 m² de invernaderos con temperaturas controladas, conocidos como </a:t>
            </a:r>
            <a:r>
              <a:rPr lang="es-ES" altLang="es-ES" i="1" dirty="0"/>
              <a:t>conservatories</a:t>
            </a:r>
            <a:r>
              <a:rPr lang="es-ES" altLang="es-ES" dirty="0"/>
              <a:t>. </a:t>
            </a:r>
          </a:p>
          <a:p>
            <a:r>
              <a:rPr lang="es-ES" altLang="es-ES" dirty="0"/>
              <a:t>Aquí nos encontramos con 11,000 tipos diferentes de plantas agrupadas, con puntos de información explicativos y numerosas fuentes.</a:t>
            </a:r>
          </a:p>
          <a:p>
            <a:endParaRPr lang="es-ES" altLang="es-ES" dirty="0"/>
          </a:p>
        </p:txBody>
      </p:sp>
    </p:spTree>
    <p:extLst>
      <p:ext uri="{BB962C8B-B14F-4D97-AF65-F5344CB8AC3E}">
        <p14:creationId xmlns:p14="http://schemas.microsoft.com/office/powerpoint/2010/main" val="937394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765175"/>
            <a:ext cx="7185992" cy="5254625"/>
          </a:xfrm>
        </p:spPr>
        <p:txBody>
          <a:bodyPr/>
          <a:lstStyle/>
          <a:p>
            <a:r>
              <a:rPr lang="es-ES" altLang="es-ES" dirty="0"/>
              <a:t>Entre las familias de plantas representadas, destacan:</a:t>
            </a:r>
          </a:p>
          <a:p>
            <a:r>
              <a:rPr lang="es-ES" altLang="es-ES" dirty="0"/>
              <a:t>Bromeliaceae, con 219 taxones,</a:t>
            </a:r>
          </a:p>
          <a:p>
            <a:r>
              <a:rPr lang="es-ES" altLang="es-ES" dirty="0"/>
              <a:t>Cactaceae, con 282 taxones,</a:t>
            </a:r>
          </a:p>
          <a:p>
            <a:r>
              <a:rPr lang="es-ES" altLang="es-ES" dirty="0"/>
              <a:t>Crassulaceae  con 141 taxones,</a:t>
            </a:r>
          </a:p>
          <a:p>
            <a:r>
              <a:rPr lang="es-ES" altLang="es-ES" dirty="0"/>
              <a:t>Cycadaceae, con 23 taxones</a:t>
            </a:r>
          </a:p>
          <a:p>
            <a:r>
              <a:rPr lang="es-ES" altLang="es-ES" dirty="0"/>
              <a:t>Los géneros más ampliamente representados:</a:t>
            </a:r>
          </a:p>
          <a:p>
            <a:r>
              <a:rPr lang="es-ES" altLang="es-ES" dirty="0"/>
              <a:t>Abies, con 30 taxones,</a:t>
            </a:r>
          </a:p>
          <a:p>
            <a:r>
              <a:rPr lang="es-ES" altLang="es-ES" dirty="0"/>
              <a:t>Acacia, con 25 taxones,</a:t>
            </a:r>
          </a:p>
          <a:p>
            <a:r>
              <a:rPr lang="es-ES" altLang="es-ES" dirty="0"/>
              <a:t>Acer, 74 taxones,</a:t>
            </a:r>
          </a:p>
          <a:p>
            <a:r>
              <a:rPr lang="es-ES" altLang="es-ES" dirty="0"/>
              <a:t>Anthurium, con 35 taxones</a:t>
            </a:r>
          </a:p>
          <a:p>
            <a:endParaRPr lang="es-ES" altLang="es-ES" dirty="0"/>
          </a:p>
        </p:txBody>
      </p:sp>
    </p:spTree>
    <p:extLst>
      <p:ext uri="{BB962C8B-B14F-4D97-AF65-F5344CB8AC3E}">
        <p14:creationId xmlns:p14="http://schemas.microsoft.com/office/powerpoint/2010/main" val="3335416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827088" y="1052736"/>
            <a:ext cx="7129288" cy="5038502"/>
          </a:xfrm>
        </p:spPr>
        <p:txBody>
          <a:bodyPr/>
          <a:lstStyle/>
          <a:p>
            <a:r>
              <a:rPr lang="es-ES" altLang="es-ES" dirty="0"/>
              <a:t>Buxus, con 46 taxones,</a:t>
            </a:r>
          </a:p>
          <a:p>
            <a:r>
              <a:rPr lang="es-ES" altLang="es-ES" dirty="0"/>
              <a:t>Camellia cvs, con 134 taxones,</a:t>
            </a:r>
          </a:p>
          <a:p>
            <a:r>
              <a:rPr lang="es-ES" altLang="es-ES" dirty="0"/>
              <a:t>Chamaecyparis, con 60 taxones,</a:t>
            </a:r>
          </a:p>
          <a:p>
            <a:r>
              <a:rPr lang="es-ES" altLang="es-ES" dirty="0"/>
              <a:t>Euphorbia, con 49 taxones</a:t>
            </a:r>
          </a:p>
          <a:p>
            <a:r>
              <a:rPr lang="es-ES" altLang="es-ES" dirty="0"/>
              <a:t>En este jardín botánico desarrolla un extenso programa educativo, en el que se incluyen estudios de Horticultura e intercambios educativos. </a:t>
            </a:r>
          </a:p>
          <a:p>
            <a:r>
              <a:rPr lang="es-ES" altLang="es-ES" dirty="0"/>
              <a:t>Lo que hoy es Jardines de Longwood se compró a William Penn en 1700 por un hombre llamado George Quaker Peirce (1.646-1.734). </a:t>
            </a:r>
          </a:p>
          <a:p>
            <a:endParaRPr lang="es-ES" altLang="es-ES" dirty="0"/>
          </a:p>
          <a:p>
            <a:endParaRPr lang="es-ES" altLang="es-ES" dirty="0"/>
          </a:p>
        </p:txBody>
      </p:sp>
    </p:spTree>
    <p:extLst>
      <p:ext uri="{BB962C8B-B14F-4D97-AF65-F5344CB8AC3E}">
        <p14:creationId xmlns:p14="http://schemas.microsoft.com/office/powerpoint/2010/main" val="1719118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476250"/>
            <a:ext cx="6969968" cy="5543550"/>
          </a:xfrm>
        </p:spPr>
        <p:txBody>
          <a:bodyPr/>
          <a:lstStyle/>
          <a:p>
            <a:r>
              <a:rPr lang="es-ES" altLang="es-ES" dirty="0"/>
              <a:t>A pesar de que comenzó como una granja de trabajo, en 1798, dos hermanos gemelos Josué y Samuel Peirce plantó los primeros ejemplares de un jardín botánico , originalmente llamado Parque de Peirce y se ha abierto al público de manera casi continua desde entonces.</a:t>
            </a:r>
          </a:p>
          <a:p>
            <a:r>
              <a:rPr lang="es-ES" altLang="es-ES" dirty="0"/>
              <a:t> En 1850 se había acumulado una de las mejores colecciones de árboles en el país.  </a:t>
            </a:r>
          </a:p>
          <a:p>
            <a:r>
              <a:rPr lang="es-ES" altLang="es-ES" dirty="0"/>
              <a:t>El industrial Pierre S. du Pont (1870-1954) compró la propiedad de la familia de Peirce en 1906 para salvar al arboretum de ser vendidos para obtener madera. </a:t>
            </a:r>
          </a:p>
        </p:txBody>
      </p:sp>
    </p:spTree>
    <p:extLst>
      <p:ext uri="{BB962C8B-B14F-4D97-AF65-F5344CB8AC3E}">
        <p14:creationId xmlns:p14="http://schemas.microsoft.com/office/powerpoint/2010/main" val="3336137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404813"/>
            <a:ext cx="6969968" cy="5903912"/>
          </a:xfrm>
        </p:spPr>
        <p:txBody>
          <a:bodyPr/>
          <a:lstStyle/>
          <a:p>
            <a:r>
              <a:rPr lang="es-ES" altLang="es-ES" dirty="0"/>
              <a:t>Se convirtió en su finca privada, y desde 1906 hasta la década de 1930, du Pont amplio la propiedad.</a:t>
            </a:r>
          </a:p>
          <a:p>
            <a:r>
              <a:rPr lang="es-ES" altLang="es-ES" dirty="0"/>
              <a:t>Un viajero del mundo desde una edad temprana, Du Pont se inspiró en añadir características al jardín después de asistir a las ferias del mundo, las adiciones más notables son el conservatorio masivo, con un enorme órgano de tubos , y el amplio sistema de fuentes.</a:t>
            </a:r>
          </a:p>
          <a:p>
            <a:r>
              <a:rPr lang="es-ES" altLang="es-ES" dirty="0"/>
              <a:t>Tras la finalización de las fuentes, du Pont comenzó a planificar la vida sostenida de los jardines de Longwood después de su muerte. </a:t>
            </a:r>
          </a:p>
        </p:txBody>
      </p:sp>
    </p:spTree>
    <p:extLst>
      <p:ext uri="{BB962C8B-B14F-4D97-AF65-F5344CB8AC3E}">
        <p14:creationId xmlns:p14="http://schemas.microsoft.com/office/powerpoint/2010/main" val="1923090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765175"/>
            <a:ext cx="7041976" cy="5254625"/>
          </a:xfrm>
        </p:spPr>
        <p:txBody>
          <a:bodyPr/>
          <a:lstStyle/>
          <a:p>
            <a:r>
              <a:rPr lang="es-ES" altLang="es-ES" dirty="0"/>
              <a:t>De acuerdo a su voluntad, presentada en Delaware y 21 de marzo de 1946, fundó Longwood Foundation Inc. y dejó la mayor parte de su patrimonio "para el mantenimiento y mejora de los jardines." </a:t>
            </a:r>
          </a:p>
          <a:p>
            <a:r>
              <a:rPr lang="es-ES" altLang="es-ES" dirty="0"/>
              <a:t>A su muerte inesperada du Pont de 05 de abril 1954 , Henry B. du Pont, presidente de la Fundación Longwood, anunció: "No habrá ningún cambio en nuestra política de larga data de la apertura de los jardines y el invernadero al público todos los días de la semana." </a:t>
            </a:r>
          </a:p>
          <a:p>
            <a:endParaRPr lang="es-ES" altLang="es-ES" dirty="0"/>
          </a:p>
          <a:p>
            <a:endParaRPr lang="es-ES" altLang="es-ES" dirty="0"/>
          </a:p>
        </p:txBody>
      </p:sp>
    </p:spTree>
    <p:extLst>
      <p:ext uri="{BB962C8B-B14F-4D97-AF65-F5344CB8AC3E}">
        <p14:creationId xmlns:p14="http://schemas.microsoft.com/office/powerpoint/2010/main" val="858202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765175"/>
            <a:ext cx="7041976" cy="5254625"/>
          </a:xfrm>
        </p:spPr>
        <p:txBody>
          <a:bodyPr/>
          <a:lstStyle/>
          <a:p>
            <a:r>
              <a:rPr lang="es-ES" altLang="es-ES" dirty="0"/>
              <a:t>Hoy en día  más de las 1077 hectáreas los  jardines de Longwood se componen de 20 jardines al aire libre y 20 jardines interiores dentro de 18.200 m² de invernaderos, conocida como invernaderos. </a:t>
            </a:r>
            <a:endParaRPr lang="es-ES" altLang="es-ES" baseline="30000" dirty="0"/>
          </a:p>
          <a:p>
            <a:r>
              <a:rPr lang="es-ES" altLang="es-ES" dirty="0"/>
              <a:t> Contiene 11.000 tipos diferentes de plantas y árboles , así como las fuentes. </a:t>
            </a:r>
          </a:p>
          <a:p>
            <a:r>
              <a:rPr lang="es-ES" altLang="es-ES" dirty="0"/>
              <a:t>Los jardines también tiene amplios programas educativos que incluyen una matrícula gratuita de dos años de la escuela de la horticultura profesional , un programa de postgrado, pasantías y extensa.</a:t>
            </a:r>
          </a:p>
          <a:p>
            <a:endParaRPr lang="es-ES" altLang="es-ES" dirty="0"/>
          </a:p>
        </p:txBody>
      </p:sp>
    </p:spTree>
    <p:extLst>
      <p:ext uri="{BB962C8B-B14F-4D97-AF65-F5344CB8AC3E}">
        <p14:creationId xmlns:p14="http://schemas.microsoft.com/office/powerpoint/2010/main" val="2260861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549275"/>
            <a:ext cx="6969968" cy="5470525"/>
          </a:xfrm>
        </p:spPr>
        <p:txBody>
          <a:bodyPr/>
          <a:lstStyle/>
          <a:p>
            <a:r>
              <a:rPr lang="es-ES" altLang="es-ES" dirty="0"/>
              <a:t>Alberga 800 eventos  hortícolas y eventos de artes escénicas de cada año, desde exposiciones de flores, demostraciones de jardinería, cursos y programas para niños a conciertos, recitales de órgano y el carillón, el teatro musical, muestra una fuente, y los fuegos artificiales. </a:t>
            </a:r>
          </a:p>
          <a:p>
            <a:r>
              <a:rPr lang="es-ES" altLang="es-ES" dirty="0"/>
              <a:t>También alberga una amplia exhibición de luces en Navidad   durante la temporada de vacaciones.</a:t>
            </a:r>
          </a:p>
          <a:p>
            <a:r>
              <a:rPr lang="es-ES" altLang="es-ES" dirty="0"/>
              <a:t>Conservatorio de Longwood es una de las estructuras más grandes del mundo de efecto invernadero.</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901906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914400" y="692150"/>
            <a:ext cx="7041976" cy="5327650"/>
          </a:xfrm>
        </p:spPr>
        <p:txBody>
          <a:bodyPr/>
          <a:lstStyle/>
          <a:p>
            <a:r>
              <a:rPr lang="es-ES" altLang="es-ES" dirty="0"/>
              <a:t> El conservatorio es el único hogar de 5.500 especies de plantas. </a:t>
            </a:r>
          </a:p>
          <a:p>
            <a:r>
              <a:rPr lang="es-ES" altLang="es-ES" dirty="0"/>
              <a:t> Una exploración de los 20 jardines de interior que abarca una milla y media que dura una hora y media. </a:t>
            </a:r>
          </a:p>
          <a:p>
            <a:r>
              <a:rPr lang="es-ES" altLang="es-ES" dirty="0"/>
              <a:t>Jardines del conservatorio, cada uno con su propia muestra exquisita de las plantas, incluyen el invernadero, Jardín de Plata, el Pasaje de Acacia, orquideario, jardín con cascada, Casa de las Palmeras, Jardín Mediterráneo, Terraza Tropical y la pantalla de agua al aire libre Jardín.</a:t>
            </a:r>
          </a:p>
        </p:txBody>
      </p:sp>
    </p:spTree>
    <p:extLst>
      <p:ext uri="{BB962C8B-B14F-4D97-AF65-F5344CB8AC3E}">
        <p14:creationId xmlns:p14="http://schemas.microsoft.com/office/powerpoint/2010/main" val="2242030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476250"/>
            <a:ext cx="7113984" cy="5543550"/>
          </a:xfrm>
        </p:spPr>
        <p:txBody>
          <a:bodyPr/>
          <a:lstStyle/>
          <a:p>
            <a:r>
              <a:rPr lang="es-ES" altLang="es-ES" dirty="0"/>
              <a:t>Desde su fecha de construcción original en 1919, ha sufrido ampliaciones y renovaciones. </a:t>
            </a:r>
            <a:endParaRPr lang="es-ES" altLang="es-ES" baseline="30000" dirty="0"/>
          </a:p>
          <a:p>
            <a:r>
              <a:rPr lang="es-ES" altLang="es-ES" dirty="0"/>
              <a:t>En enero de 2003, el Conservatorio de Oriente estaba cerrado por un proyecto de renovación, con la previsión de su reapertura al público el 29 de octubre de 2005.</a:t>
            </a:r>
          </a:p>
          <a:p>
            <a:endParaRPr lang="es-ES" altLang="es-ES" dirty="0"/>
          </a:p>
        </p:txBody>
      </p:sp>
    </p:spTree>
    <p:extLst>
      <p:ext uri="{BB962C8B-B14F-4D97-AF65-F5344CB8AC3E}">
        <p14:creationId xmlns:p14="http://schemas.microsoft.com/office/powerpoint/2010/main" val="2784493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ennsilvania.-Longwood Garden.-Christm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309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ennsilvania.-Longwood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687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ennsilvania.-Longwood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439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Fountain en Longwood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751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Longwood.-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950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ongwood.-5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031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ongwood.-5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094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ongwood Gardens.-7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063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ongwood.-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814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ongwood.-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1741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ennsilvania.-Longwood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9114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ennsilvania.-Longwood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1133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ennsilvania.-Longwood Gardens.-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817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8445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ennsilvania.-Longwood_Gardens_Fountain_Garde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447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ennsilvania.-Longwood_Gardens_Fountain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29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ennsilvania.-Longwood-Salem-Nashville-4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8487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2 Imagen" descr="Longwood.-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866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Longwood.-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6898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Longwood.-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639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Longwood.-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1659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ongwood.-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607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ongwood.-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432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ongwood.-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549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ongwood.-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9116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ongwood.-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797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ongwood.-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9090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ongwood.-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822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ongwood.-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495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ngwood.-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3833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ngwood.-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2649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Longwood.-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3208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ngwood.-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8068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ongwood.-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9081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ongwood.-4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31450" cy="774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9948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ongwood.-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144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ongwood.-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238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ongwood.-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7036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ongwood.-4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8173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ongwood.-4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1294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ongwood.-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2379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ongwood.-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671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ongwood.-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8905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ongwood.-5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9513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ongwood.-5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9756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ongwood.-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711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ongwood.-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404475" cy="780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9992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ongwood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9973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ongwood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4161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ongwood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4354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ongwood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9507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ongwood.-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1153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ongwood.-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7402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ongwood.-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5177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ongwood.-3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3675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ongwood.-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4160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ongwood.-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8283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ongwood.-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0176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ongwood.-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9888"/>
            <a:ext cx="9144000" cy="648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500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2 Imagen" descr="Longwood.-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3450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ongwood.-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9542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ongwood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7882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ongwood Gardens.-2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5200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ongwood.-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0084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ongwood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1475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ongwood Gardens.-3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3805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ongwood Gardens.-4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3045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Longwood Gardens.-5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4235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ongwood Gardens.-6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6873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ongwood.-6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5064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ongwood Gardens.-Chistm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634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Longwood gardens.-ñ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2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585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Longwood Gardens.-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39323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Longwood Gardens.-s2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5721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Longwood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1477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Longwood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6875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Longwood Gardens.-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584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Longwood Gardens.-p.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4153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Longwoold.-Mums.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426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Longwood Gardens.-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3758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Longwood Gardens.-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3729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Longwood Gardens.-p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8399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Longwood Gardens.-p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8151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Longwood Gardens.-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5458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ennsilvania.-longwood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7966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ennsilvania.-Longwood Gardens.-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8562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Longwood Gardens.-s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4339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Longwood Gardens.-s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6452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Longwood_gardens_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7452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Longwood Gardens.-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8662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Longwood.-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39679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Pennsilvania.-Longwood Gardens.-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4526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Pennsilvania.-longwood-apr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16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Pennsylvania.-Longwood gardens.-lilytopia-tow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2 Imagen" descr="Pennsilvania.-Longwood Gardens.-w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4046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1229</Words>
  <Application>Microsoft Office PowerPoint</Application>
  <PresentationFormat>Presentación en pantalla (4:3)</PresentationFormat>
  <Paragraphs>163</Paragraphs>
  <Slides>126</Slides>
  <Notes>99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126</vt:i4>
      </vt:variant>
    </vt:vector>
  </HeadingPairs>
  <TitlesOfParts>
    <vt:vector size="131" baseType="lpstr">
      <vt:lpstr>Calibri</vt:lpstr>
      <vt:lpstr>Century Schoolbook</vt:lpstr>
      <vt:lpstr>Wingdings</vt:lpstr>
      <vt:lpstr>Wingdings 2</vt:lpstr>
      <vt:lpstr>Default Theme</vt:lpstr>
      <vt:lpstr>ESTADOS UNIDOS.-LA VUELTA AL MUNDO EN 885 JARDINES.-Chanticleer Gardens.-Longwood Gardens.- </vt:lpstr>
      <vt:lpstr>PENNSYLVANIA.-Chanticleer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PENNSYLVANIA.-Longwood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2018-03-05T10:07:43Z</dcterms:modified>
</cp:coreProperties>
</file>