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4"/>
  </p:notesMasterIdLst>
  <p:sldIdLst>
    <p:sldId id="256" r:id="rId2"/>
    <p:sldId id="257" r:id="rId3"/>
    <p:sldId id="258" r:id="rId4"/>
    <p:sldId id="259" r:id="rId5"/>
    <p:sldId id="260" r:id="rId6"/>
    <p:sldId id="261" r:id="rId7"/>
    <p:sldId id="262" r:id="rId8"/>
    <p:sldId id="263" r:id="rId9"/>
    <p:sldId id="389"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4" autoAdjust="0"/>
    <p:restoredTop sz="89828" autoAdjust="0"/>
  </p:normalViewPr>
  <p:slideViewPr>
    <p:cSldViewPr>
      <p:cViewPr varScale="1">
        <p:scale>
          <a:sx n="103" d="100"/>
          <a:sy n="103" d="100"/>
        </p:scale>
        <p:origin x="183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A1CBF7-4E25-4F17-9A89-B46119F94885}"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4A2A2D-4228-4142-B901-D2A9E8F8EA73}" type="slidenum">
              <a:rPr lang="es-ES" smtClean="0"/>
              <a:t>‹Nº›</a:t>
            </a:fld>
            <a:endParaRPr lang="es-ES" dirty="0"/>
          </a:p>
        </p:txBody>
      </p:sp>
    </p:spTree>
    <p:extLst>
      <p:ext uri="{BB962C8B-B14F-4D97-AF65-F5344CB8AC3E}">
        <p14:creationId xmlns:p14="http://schemas.microsoft.com/office/powerpoint/2010/main" val="1994905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6853A0-C8BC-4053-BFA9-DC73BE993768}"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B79100-0FF6-4ADA-8AC1-62128A44D85B}"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19798A-B06E-4CB5-95D4-0BF76B34EDFA}"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A80F45-D615-4A08-A737-74E3C9F726B5}"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3F8A6E-9E37-4D10-BEB4-68383F2F0E2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F16A07-2982-4FCC-B387-69646CF1622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4BAE68-8F7A-4BC9-9FF5-CECCD1253DB6}"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AE4C84-FE07-4F3C-99EC-A60748C973FD}"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57D06A-F9E0-4323-B68E-22C1C4044B04}"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E8E1FA-4E0D-4C9F-8FEB-02E3467206E2}"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DD362-B48E-467F-BC38-7E98A2DC98E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BB7848-B428-47D6-8EFB-51546449C638}"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CF5565-2C3A-4EE3-AE3A-D7BEEF2A9DE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E9F268-8969-4F14-A758-B5BFFA2C53CD}"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436465-706E-44A2-8D67-8BCC464B49A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A43EDE-E4A9-4702-922B-2AF69501A23C}"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BEFED4-D87C-4F2E-A824-6EF7B4D28AB0}"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D143C2-7660-4010-ABFB-37A277D1953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FD58CC-B4E3-4D2D-B3FB-2E2B6ABD007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3E241C-D477-4B67-BD8C-EA5002CF05BF}"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22F574-AF49-4DA6-AB58-7C6CB9B58862}"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25D5B3-515A-41ED-B21B-F7C225301D6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4A488B-C72E-4484-B5C2-C7AD03E00EA2}"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3DC71D-4FCD-4EC0-8EEC-DE9175F61BA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C11824-C1D3-4110-95D5-63F5DAD19696}"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EFE81B-6466-472C-A02E-D879B42C24E6}"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66E34D-E7BA-46FA-9C48-FB335DF3759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B8FDDF-169C-4B8B-ACF6-2B9869FDF31E}"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904886-4239-4FFD-BB35-98289113010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CD3100-1004-4E48-9D47-D06D928A801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D10251-100C-44EA-B9EB-77990D5C1FF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0C3F35-8A10-4682-95B1-4820CC9106C4}"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46CCDB-0DFB-4D73-ABEB-B1E912BB72F8}"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602498-569A-46C1-BC07-844EAD2B7627}"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21C9B3-03B7-4A33-958D-BD5AA6F2EBD9}"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CBC589-BCB9-4566-9298-A1228E4B4D21}"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F57ED4-881D-4BB2-B957-22F338045789}"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08B30F-1BEF-4E63-9C84-FC747D8B1570}"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A3ABEA-F4F0-468F-9CF7-C406CD986171}"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Exelon Center</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CAFAD4-31C3-43D0-9E69-40706E3845E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4F9112-5913-407A-B9A4-65DF0D0CF247}"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B4BF5A-1FF8-4B14-9CBE-2A419712D0BF}"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8643C9-DDF7-417E-B9FC-02B1CC40B0A6}"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DB3848-C2E9-4A7F-BBD6-329BFE1F7180}"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B989E9-28D4-45C6-9566-F2E6F4D1429E}"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23E8EC-072C-48CC-BEF3-B03A1FFDBD8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8B092B-6CB3-485A-94DB-73F2BB67304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EFDEBF-3C37-4402-ABFE-20F44F43F431}"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A72182-98DE-4EAE-AA06-3F38EE59F230}"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AAC29C-9800-4D94-8342-783B5F01879F}"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64C644-D557-4CEF-8185-A630CC3F0DB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08573F-C3F6-4882-A001-3656A17AD45E}"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35DF72-1AA3-4177-87E4-816C6D5487B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5DC95E-631F-405D-8427-F0D2098177CB}"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CAF8CC-F039-4995-BD19-50DFFCEF720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CC588C-47FD-42F1-A377-99AAB2D779CB}"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EB8D47-C18E-4011-936D-11DA0DBC3B3A}"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542EF4-368B-49E5-ADC5-419A6B623D88}"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7622F5-5113-4A04-94D0-0C6BC37FA8E9}"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0FDEAD-00D8-4D37-B05E-6C958F25AA76}"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0A1698-248B-4E92-8331-00AC5A689438}"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Abraham Lincoln y Goethe</a:t>
            </a:r>
          </a:p>
        </p:txBody>
      </p:sp>
      <p:sp>
        <p:nvSpPr>
          <p:cNvPr id="4" name="3 Marcador de número de diapositiva"/>
          <p:cNvSpPr>
            <a:spLocks noGrp="1"/>
          </p:cNvSpPr>
          <p:nvPr>
            <p:ph type="sldNum" sz="quarter" idx="5"/>
          </p:nvPr>
        </p:nvSpPr>
        <p:spPr/>
        <p:txBody>
          <a:bodyPr/>
          <a:lstStyle/>
          <a:p>
            <a:pPr>
              <a:defRPr/>
            </a:pPr>
            <a:fld id="{33BEEF9F-8EB9-4552-9241-B724E1E1306B}"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Corean War Memorial</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35F672-0890-4FD1-A8E3-75CA3E73280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E54610-DF48-4E84-877E-9A294712C3F1}"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A273A5-75FA-4A39-9228-B2AE687B9A40}"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21E505-B026-4DBB-AF46-1B987157735C}"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A427E5-3064-49F7-87F9-589C82AB7BC1}"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5DB791-81F9-41B7-A036-C73B924D5F91}"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006937-D617-4489-86FA-8E026306C42B}"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B36340-0BF9-4E2B-B59F-D8AA6ADE129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CF76E5-CF28-44B2-9D22-11180A84689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DF68E5-7E2F-4973-A888-C5B08D2C98E4}"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66644D-2FF2-4C11-91AB-0643B053CED5}"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F34ADF-C8B8-456F-85EA-9DB693F0154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8F8AD8-F12C-4778-A7EE-579EF4A663E9}"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821775-4AB7-462D-B518-C5F3C24E41D9}"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508925-2F39-46A0-B536-5430A66AA3F2}"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A43DA1-9720-4D40-A68C-2EDAD919614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5CABDB-D3EB-4B13-9003-6E039EA67517}"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01FEDA-A5D5-4158-A654-A5807C27368A}"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99ADAF-335F-4216-901F-DFD53E465151}"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8F6B5B-D1B2-469E-8B73-338E27644023}"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47EAF8-D376-4AD9-8CFD-A4BB0E9727BE}"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27C137-FEFD-491C-945E-D13F404CE55D}"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D7A8DE-681A-4CD0-A931-9D18F336B837}"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A5212-1254-4757-9A18-89E4D74AA2A5}"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C84376-8241-43E2-AB5C-CB6C3EE3F8DF}"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F7ED1D-6963-4082-8672-BEEEE7F9A22A}"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44DCAB-0503-4F56-B7EB-3E7FA50FA31D}"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9062DA-7CDB-4664-B16F-028C765CAFB4}"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0E6729-4184-4A4A-87B5-7998A8965D30}"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5A4BC5-150C-4962-AF9C-F78A21C62C09}"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353C74-8022-4C80-BFDC-95755523A752}" type="slidenum">
              <a:rPr lang="es-ES">
                <a:solidFill>
                  <a:prstClr val="black"/>
                </a:solidFill>
              </a:rPr>
              <a:pPr>
                <a:defRPr/>
              </a:pPr>
              <a:t>132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upload.wikimedia.org/wikipedia/commons/9/9d/Lurie_Garden_west_shoulder_hedge_and_armature.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upload.wikimedia.org/wikipedia/commons/8/85/Lurie_Garden_view_with_Michigan_and_Randolf_streetwalls.jp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7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upload.wikimedia.org/wikipedia/commons/3/3d/Standing_Lincoln.JPG"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hyperlink" Target="http://upload.wikimedia.org/wikipedia/commons/1/11/Goethe_Monument_Chicago,_by_Hermann_Hahn.jpg" TargetMode="External"/><Relationship Id="rId4" Type="http://schemas.openxmlformats.org/officeDocument/2006/relationships/image" Target="../media/image70.jpeg"/></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3096344"/>
          </a:xfrm>
        </p:spPr>
        <p:txBody>
          <a:bodyPr>
            <a:noAutofit/>
          </a:bodyPr>
          <a:lstStyle/>
          <a:p>
            <a:r>
              <a:rPr lang="es-ES" sz="3200" dirty="0"/>
              <a:t>ESTADOS UNIDOS.-LA VUELTA AL MUNDO EN 885 JARDINES.-</a:t>
            </a:r>
            <a:r>
              <a:rPr lang="es-ES" sz="2800" dirty="0"/>
              <a:t>Chicago.-Lurie Gardens.-Chicago.-Millenium Park.-Chicago.-Lincoln Park.-Garfield Park</a:t>
            </a:r>
          </a:p>
        </p:txBody>
      </p:sp>
      <p:sp>
        <p:nvSpPr>
          <p:cNvPr id="3" name="2 Subtítulo"/>
          <p:cNvSpPr>
            <a:spLocks noGrp="1"/>
          </p:cNvSpPr>
          <p:nvPr>
            <p:ph type="subTitle" idx="1"/>
          </p:nvPr>
        </p:nvSpPr>
        <p:spPr>
          <a:xfrm>
            <a:off x="2555776" y="530120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1714500"/>
          </a:xfrm>
        </p:spPr>
        <p:txBody>
          <a:bodyPr/>
          <a:lstStyle/>
          <a:p>
            <a:pPr eaLnBrk="1" hangingPunct="1"/>
            <a:r>
              <a:rPr lang="es-ES" altLang="es-ES" sz="3600" dirty="0"/>
              <a:t>ILLINOIS</a:t>
            </a:r>
            <a:r>
              <a:rPr lang="es-ES" altLang="es-ES" dirty="0"/>
              <a:t>..-Chicago.-Lurie Gardens</a:t>
            </a:r>
          </a:p>
        </p:txBody>
      </p:sp>
      <p:sp>
        <p:nvSpPr>
          <p:cNvPr id="7171" name="2 Marcador de contenido"/>
          <p:cNvSpPr>
            <a:spLocks noGrp="1"/>
          </p:cNvSpPr>
          <p:nvPr>
            <p:ph sz="quarter" idx="1"/>
          </p:nvPr>
        </p:nvSpPr>
        <p:spPr>
          <a:xfrm>
            <a:off x="914400" y="2276475"/>
            <a:ext cx="7185992" cy="3960813"/>
          </a:xfrm>
        </p:spPr>
        <p:txBody>
          <a:bodyPr>
            <a:normAutofit lnSpcReduction="10000"/>
          </a:bodyPr>
          <a:lstStyle/>
          <a:p>
            <a:pPr eaLnBrk="1" hangingPunct="1"/>
            <a:r>
              <a:rPr lang="es-ES" altLang="es-ES" b="1" dirty="0"/>
              <a:t>Lurie Garden</a:t>
            </a:r>
            <a:r>
              <a:rPr lang="es-ES" altLang="es-ES" dirty="0"/>
              <a:t> es un jardín de 10.000 m </a:t>
            </a:r>
            <a:r>
              <a:rPr lang="es-ES" altLang="es-ES" baseline="30000" dirty="0"/>
              <a:t>2</a:t>
            </a:r>
            <a:r>
              <a:rPr lang="es-ES" altLang="es-ES" dirty="0"/>
              <a:t> situado en el extremo sur del Parque del Milenio en el bucle de Chicago en el condado de Cook, Illinois , Estados Unidos. </a:t>
            </a:r>
          </a:p>
          <a:p>
            <a:pPr eaLnBrk="1" hangingPunct="1"/>
            <a:r>
              <a:rPr lang="es-ES" altLang="es-ES" dirty="0"/>
              <a:t>Diseñado por Kathryn Gustafson , Piet Oudolf , y Robert Israel , que se abrió el 16 de julio de 2004.</a:t>
            </a:r>
          </a:p>
          <a:p>
            <a:pPr eaLnBrk="1" hangingPunct="1"/>
            <a:r>
              <a:rPr lang="es-ES" altLang="es-ES" dirty="0"/>
              <a:t>El jardín es una combinación de plantas perennes , bulbos , hierbas, arbustos y árboles. </a:t>
            </a:r>
            <a:endParaRPr lang="es-ES" altLang="es-ES" baseline="30000" dirty="0"/>
          </a:p>
          <a:p>
            <a:pPr eaLnBrk="1" hangingPunct="1"/>
            <a:r>
              <a:rPr lang="es-ES" altLang="es-ES" dirty="0"/>
              <a:t>. </a:t>
            </a:r>
          </a:p>
        </p:txBody>
      </p:sp>
    </p:spTree>
    <p:extLst>
      <p:ext uri="{BB962C8B-B14F-4D97-AF65-F5344CB8AC3E}">
        <p14:creationId xmlns:p14="http://schemas.microsoft.com/office/powerpoint/2010/main" val="669784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92150"/>
            <a:ext cx="7185992" cy="5327650"/>
          </a:xfrm>
        </p:spPr>
        <p:txBody>
          <a:bodyPr/>
          <a:lstStyle/>
          <a:p>
            <a:r>
              <a:rPr lang="es-ES" altLang="es-ES" dirty="0"/>
              <a:t>Es el componente de la naturaleza que aparece en el techo verde más grandes del mundo.</a:t>
            </a:r>
          </a:p>
          <a:p>
            <a:r>
              <a:rPr lang="es-ES" altLang="es-ES" dirty="0"/>
              <a:t>El jardín costo $ 13,2 millones y tiene 10 millones de dólares de dotación para su mantenimiento y conservación. </a:t>
            </a:r>
          </a:p>
          <a:p>
            <a:r>
              <a:rPr lang="es-ES" altLang="es-ES" dirty="0"/>
              <a:t>Tiene el nombre de Ann Lurie , quien donó la dotación de $ 10 millones. </a:t>
            </a:r>
          </a:p>
          <a:p>
            <a:r>
              <a:rPr lang="es-ES" altLang="es-ES" dirty="0"/>
              <a:t>Para los visitantes, el jardín cuenta con paseos guiados , conferencias, demostraciones interactivas, fiestas familiares y comidas campestres. </a:t>
            </a:r>
          </a:p>
          <a:p>
            <a:endParaRPr lang="es-ES" altLang="es-ES" dirty="0"/>
          </a:p>
        </p:txBody>
      </p:sp>
    </p:spTree>
    <p:extLst>
      <p:ext uri="{BB962C8B-B14F-4D97-AF65-F5344CB8AC3E}">
        <p14:creationId xmlns:p14="http://schemas.microsoft.com/office/powerpoint/2010/main" val="2413490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7041976" cy="5976937"/>
          </a:xfrm>
        </p:spPr>
        <p:txBody>
          <a:bodyPr/>
          <a:lstStyle/>
          <a:p>
            <a:pPr marL="0" indent="0" eaLnBrk="1" hangingPunct="1">
              <a:buFont typeface="Wingdings 2" pitchFamily="18" charset="2"/>
              <a:buNone/>
              <a:defRPr/>
            </a:pPr>
            <a:endParaRPr lang="es-ES" dirty="0"/>
          </a:p>
          <a:p>
            <a:pPr eaLnBrk="1" hangingPunct="1">
              <a:defRPr/>
            </a:pPr>
            <a:r>
              <a:rPr lang="es-ES" dirty="0"/>
              <a:t>El jardín se compone de dos "placas" protegidas ambos lados por grandes setos . </a:t>
            </a:r>
          </a:p>
          <a:p>
            <a:pPr eaLnBrk="1" hangingPunct="1">
              <a:defRPr/>
            </a:pPr>
            <a:r>
              <a:rPr lang="es-ES" dirty="0"/>
              <a:t>La placa oscura representa la historia de Chicago mediante la presentación de la sombra amorosa del material vegetal. </a:t>
            </a:r>
          </a:p>
          <a:p>
            <a:pPr eaLnBrk="1" hangingPunct="1">
              <a:defRPr/>
            </a:pPr>
            <a:r>
              <a:rPr lang="es-ES" dirty="0"/>
              <a:t> La placa oscura tiene una combinación de árboles que proporcionan una sombra en dosel de estas plantas .</a:t>
            </a:r>
          </a:p>
          <a:p>
            <a:pPr eaLnBrk="1" hangingPunct="1">
              <a:defRPr/>
            </a:pPr>
            <a:r>
              <a:rPr lang="es-ES" dirty="0"/>
              <a:t> La placa de la luz, que no incluye los árboles, representa el futuro de la ciudad para los amantes de las plantas perennes que prosperan en el calor y el sol.</a:t>
            </a:r>
          </a:p>
          <a:p>
            <a:pPr eaLnBrk="1" hangingPunct="1">
              <a:defRPr/>
            </a:pPr>
            <a:endParaRPr lang="es-ES" dirty="0"/>
          </a:p>
        </p:txBody>
      </p:sp>
    </p:spTree>
    <p:extLst>
      <p:ext uri="{BB962C8B-B14F-4D97-AF65-F5344CB8AC3E}">
        <p14:creationId xmlns:p14="http://schemas.microsoft.com/office/powerpoint/2010/main" val="3169533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333375"/>
            <a:ext cx="7041976" cy="5686425"/>
          </a:xfrm>
        </p:spPr>
        <p:txBody>
          <a:bodyPr>
            <a:normAutofit lnSpcReduction="10000"/>
          </a:bodyPr>
          <a:lstStyle/>
          <a:p>
            <a:pPr eaLnBrk="1" hangingPunct="1"/>
            <a:r>
              <a:rPr lang="es-ES" altLang="es-ES" dirty="0"/>
              <a:t>El jardín Lurie constantemente muestra la dinámica de la naturaleza, pero tiene más colorido a partir de junio hasta el otoño. </a:t>
            </a:r>
          </a:p>
          <a:p>
            <a:pPr eaLnBrk="1" hangingPunct="1"/>
            <a:r>
              <a:rPr lang="es-ES" altLang="es-ES" dirty="0"/>
              <a:t>No es un jardín botánico con una finalidad científica, sino  un jardín público. </a:t>
            </a:r>
          </a:p>
          <a:p>
            <a:pPr eaLnBrk="1" hangingPunct="1"/>
            <a:r>
              <a:rPr lang="es-ES" altLang="es-ES" dirty="0"/>
              <a:t>Por lo tanto, no utiliza un sistema de etiquetado de la plantas. La vida de las plantas del jardín se compone enteramente de las plantas perennes . </a:t>
            </a:r>
          </a:p>
          <a:p>
            <a:pPr eaLnBrk="1" hangingPunct="1"/>
            <a:r>
              <a:rPr lang="es-ES" altLang="es-ES" dirty="0"/>
              <a:t>No se tiene la intención de incorporar anuales , ya  que rara vez sobreviven los inviernos de Chicago. </a:t>
            </a:r>
          </a:p>
          <a:p>
            <a:pPr eaLnBrk="1" hangingPunct="1"/>
            <a:r>
              <a:rPr lang="es-ES" altLang="es-ES" dirty="0"/>
              <a:t>Aproximadamente el 60% de la vida de las plantas en las placas de la luz y la oscuridad son las plantas que son nativas de Illinois. </a:t>
            </a:r>
            <a:endParaRPr lang="es-ES" altLang="es-ES" baseline="30000" dirty="0"/>
          </a:p>
        </p:txBody>
      </p:sp>
    </p:spTree>
    <p:extLst>
      <p:ext uri="{BB962C8B-B14F-4D97-AF65-F5344CB8AC3E}">
        <p14:creationId xmlns:p14="http://schemas.microsoft.com/office/powerpoint/2010/main" val="335993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539750" y="549275"/>
            <a:ext cx="7488634" cy="5832475"/>
          </a:xfrm>
        </p:spPr>
        <p:txBody>
          <a:bodyPr>
            <a:normAutofit lnSpcReduction="10000"/>
          </a:bodyPr>
          <a:lstStyle/>
          <a:p>
            <a:pPr eaLnBrk="1" hangingPunct="1"/>
            <a:r>
              <a:rPr lang="es-ES" altLang="es-ES" dirty="0"/>
              <a:t>Se encuentra cruzando la calle desde el Instituto de Arte de Chicago en la moderna  ala nueva, y dentro del parque que está al sur de Jay Pritzker Pavilion , al este del sur de Paseo de Chase y el suroeste Exilan Pabellón , así como la futura sede de la Bridgeway Nichols , al oeste del Pabellón Sudeste Exelon, al suroeste del puente peatonal BP .</a:t>
            </a:r>
          </a:p>
          <a:p>
            <a:pPr eaLnBrk="1" hangingPunct="1"/>
            <a:r>
              <a:rPr lang="es-ES" altLang="es-ES" dirty="0"/>
              <a:t>Kathryn Gustafson, conocido generalmente por los parques de esculturas y obras hidráulicas, animado y específicamente por su princesa Diana de Gales Memorial Fountain  de Israel, un iluminador de renombre y escenógrafo, determino los conceptos temáticos, tales como la colocación de los caminos, y las formas de los arriates permanentes. </a:t>
            </a:r>
            <a:endParaRPr lang="es-ES" altLang="es-ES" baseline="30000" dirty="0"/>
          </a:p>
        </p:txBody>
      </p:sp>
    </p:spTree>
    <p:extLst>
      <p:ext uri="{BB962C8B-B14F-4D97-AF65-F5344CB8AC3E}">
        <p14:creationId xmlns:p14="http://schemas.microsoft.com/office/powerpoint/2010/main" val="800699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7041976" cy="5976938"/>
          </a:xfrm>
        </p:spPr>
        <p:txBody>
          <a:bodyPr/>
          <a:lstStyle/>
          <a:p>
            <a:pPr eaLnBrk="1" hangingPunct="1"/>
            <a:r>
              <a:rPr lang="es-ES" altLang="es-ES" dirty="0"/>
              <a:t>Pier Oudolf, un maestro holandés sobre plantas perennes,  diseñó el colorido de las flores que contienen 26.000 plantas perennes en 250 variedades nativas en la pradera . </a:t>
            </a:r>
            <a:endParaRPr lang="es-ES" altLang="es-ES" baseline="30000" dirty="0"/>
          </a:p>
          <a:p>
            <a:pPr eaLnBrk="1" hangingPunct="1"/>
            <a:r>
              <a:rPr lang="es-ES" altLang="es-ES" dirty="0"/>
              <a:t> El jardín está diseñado con cuatro componentes principales:. la cobertura del suelo, la placa de la luz, la placa oscura y el paseo marítimo de costura. </a:t>
            </a:r>
          </a:p>
          <a:p>
            <a:pPr eaLnBrk="1" hangingPunct="1"/>
            <a:r>
              <a:rPr lang="es-ES" altLang="es-ES" dirty="0"/>
              <a:t>El jardín es un diseño sostenible basado en una ligera capa de Geoespuma bajo el suelo. </a:t>
            </a:r>
          </a:p>
          <a:p>
            <a:pPr eaLnBrk="1" hangingPunct="1"/>
            <a:r>
              <a:rPr lang="es-ES" altLang="es-ES" dirty="0"/>
              <a:t>Todos los suelos , piedra de  escaleras , rellanos de las escaleras, las paredes , y el muro de revestimiento en el interior del Jardín del uso del medio oeste son  de piedra caliza. </a:t>
            </a:r>
          </a:p>
        </p:txBody>
      </p:sp>
    </p:spTree>
    <p:extLst>
      <p:ext uri="{BB962C8B-B14F-4D97-AF65-F5344CB8AC3E}">
        <p14:creationId xmlns:p14="http://schemas.microsoft.com/office/powerpoint/2010/main" val="1772620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04813"/>
            <a:ext cx="7185992" cy="5761037"/>
          </a:xfrm>
        </p:spPr>
        <p:txBody>
          <a:bodyPr>
            <a:normAutofit lnSpcReduction="10000"/>
          </a:bodyPr>
          <a:lstStyle/>
          <a:p>
            <a:pPr eaLnBrk="1" hangingPunct="1"/>
            <a:r>
              <a:rPr lang="es-ES" altLang="es-ES" dirty="0"/>
              <a:t>El jardín usa  granito para pavimentar y el enchapado de las paredes  . </a:t>
            </a:r>
          </a:p>
          <a:p>
            <a:pPr eaLnBrk="1" hangingPunct="1"/>
            <a:r>
              <a:rPr lang="es-ES" altLang="es-ES" dirty="0"/>
              <a:t>Donde se expone, las superficies tienen un acabado de granito flameado.</a:t>
            </a:r>
          </a:p>
          <a:p>
            <a:pPr eaLnBrk="1" hangingPunct="1"/>
            <a:r>
              <a:rPr lang="es-ES" altLang="es-ES" dirty="0"/>
              <a:t>El paseo marítimo y bancos de madera en el jardín se fabrican con certificación FSC de Ipe . </a:t>
            </a:r>
          </a:p>
          <a:p>
            <a:pPr eaLnBrk="1" hangingPunct="1"/>
            <a:r>
              <a:rPr lang="es-ES" altLang="es-ES" dirty="0"/>
              <a:t>El jardín utiliza principalmente patinized Naval de bronce (todas las placas de metal en la costura), patinized arquitectura de bronce (todos los pasamanos), y la pintura en polvo de acero (la armadura).</a:t>
            </a:r>
          </a:p>
          <a:p>
            <a:pPr eaLnBrk="1" hangingPunct="1"/>
            <a:r>
              <a:rPr lang="es-ES" altLang="es-ES" dirty="0"/>
              <a:t>El jardín cuenta con docenas de tipos de plantas perennes y bulbos con hierbas ornamentales y praderas.</a:t>
            </a:r>
          </a:p>
          <a:p>
            <a:pPr eaLnBrk="1" hangingPunct="1"/>
            <a:r>
              <a:rPr lang="es-ES" altLang="es-ES" dirty="0"/>
              <a:t> Incluye arbustos de hoja perenne y de hoja caduca</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111261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fontScale="92500"/>
          </a:bodyPr>
          <a:lstStyle/>
          <a:p>
            <a:r>
              <a:rPr lang="es-ES" dirty="0"/>
              <a:t> Sus árboles sirven como base.</a:t>
            </a:r>
          </a:p>
          <a:p>
            <a:r>
              <a:rPr lang="es-ES" dirty="0"/>
              <a:t>La gran variedad de vida vegetal ha atraído a decenas de conejos de rabo blanco para el jardín y el parque que lo rodea. El jardín no utiliza pesticidas. </a:t>
            </a:r>
          </a:p>
          <a:p>
            <a:r>
              <a:rPr lang="es-ES" dirty="0"/>
              <a:t>El jardín cuenta con docenas de tipos de plantas perennes y bulbos con hierbas ornamentales y praderas. Incluye arbustos de hoja perenne y de hoja caduca. </a:t>
            </a:r>
          </a:p>
          <a:p>
            <a:r>
              <a:rPr lang="es-ES" dirty="0"/>
              <a:t>Sus árboles sirven como base. La gran variedad de vida vegetal ha atraído a decenas de conejos de rabo blanco para el jardín y el parque que lo rodea. </a:t>
            </a:r>
          </a:p>
          <a:p>
            <a:r>
              <a:rPr lang="es-ES" dirty="0"/>
              <a:t>El jardín no utiliza pesticidas.  </a:t>
            </a:r>
          </a:p>
          <a:p>
            <a:r>
              <a:rPr lang="es-ES" dirty="0"/>
              <a:t>60.000 y 42.000 bulbos se han plantado en 2006 y 2008, respectivamente. </a:t>
            </a:r>
          </a:p>
          <a:p>
            <a:endParaRPr lang="es-ES" dirty="0"/>
          </a:p>
        </p:txBody>
      </p:sp>
    </p:spTree>
    <p:extLst>
      <p:ext uri="{BB962C8B-B14F-4D97-AF65-F5344CB8AC3E}">
        <p14:creationId xmlns:p14="http://schemas.microsoft.com/office/powerpoint/2010/main" val="3598531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611188" y="476250"/>
            <a:ext cx="7772400" cy="5905500"/>
          </a:xfrm>
        </p:spPr>
        <p:txBody>
          <a:bodyPr/>
          <a:lstStyle/>
          <a:p>
            <a:pPr marL="0" indent="0" eaLnBrk="1" hangingPunct="1">
              <a:buFont typeface="Wingdings 2" pitchFamily="18" charset="2"/>
              <a:buNone/>
              <a:defRPr/>
            </a:pPr>
            <a:endParaRPr lang="es-ES" baseline="30000" dirty="0"/>
          </a:p>
          <a:p>
            <a:pPr eaLnBrk="1" hangingPunct="1">
              <a:defRPr/>
            </a:pPr>
            <a:r>
              <a:rPr lang="es-ES" dirty="0"/>
              <a:t> En 2009, 20.000 tulipanes adicionales fueron plantados, llevando el total a 120.000  para  extender la temporada de florecimiento temprano.  </a:t>
            </a:r>
          </a:p>
          <a:p>
            <a:pPr eaLnBrk="1" hangingPunct="1">
              <a:defRPr/>
            </a:pPr>
            <a:r>
              <a:rPr lang="es-ES" dirty="0"/>
              <a:t>El jardín incluye 35.000 especies perennes de 240 variedades y 5.200 "Woody" plantas en 14 variedades. </a:t>
            </a:r>
          </a:p>
          <a:p>
            <a:pPr eaLnBrk="1" hangingPunct="1">
              <a:defRPr/>
            </a:pPr>
            <a:r>
              <a:rPr lang="es-ES" dirty="0"/>
              <a:t>Las perennes de la placa oscura incluyen helechos, Angélica y otras especies de hoja ancha, con una dispersión de los árboles que brotan de los macizos de flores.</a:t>
            </a:r>
          </a:p>
          <a:p>
            <a:pPr>
              <a:defRPr/>
            </a:pPr>
            <a:r>
              <a:rPr lang="es-ES" dirty="0"/>
              <a:t>Estas plantas crecen con la sombra de los árboles. </a:t>
            </a:r>
          </a:p>
          <a:p>
            <a:pPr>
              <a:defRPr/>
            </a:pPr>
            <a:r>
              <a:rPr lang="es-ES" dirty="0"/>
              <a:t>La exuberante vegetación de esta placa fue seleccionada por Oudolf como un homenaje a los inicios pantanosos de Chicago. </a:t>
            </a:r>
          </a:p>
          <a:p>
            <a:pPr eaLnBrk="1" hangingPunct="1">
              <a:defRPr/>
            </a:pPr>
            <a:endParaRPr lang="es-ES" dirty="0"/>
          </a:p>
          <a:p>
            <a:pPr eaLnBrk="1" hangingPunct="1">
              <a:defRPr/>
            </a:pPr>
            <a:endParaRPr lang="es-ES" dirty="0"/>
          </a:p>
          <a:p>
            <a:pPr eaLnBrk="1" hangingPunct="1">
              <a:defRPr/>
            </a:pPr>
            <a:endParaRPr lang="es-ES" dirty="0"/>
          </a:p>
          <a:p>
            <a:pPr eaLnBrk="1" hangingPunct="1">
              <a:defRPr/>
            </a:pPr>
            <a:endParaRPr lang="es-ES" dirty="0"/>
          </a:p>
          <a:p>
            <a:pPr eaLnBrk="1" hangingPunct="1">
              <a:defRPr/>
            </a:pPr>
            <a:endParaRPr lang="es-ES" dirty="0"/>
          </a:p>
          <a:p>
            <a:pPr eaLnBrk="1" hangingPunct="1">
              <a:defRPr/>
            </a:pPr>
            <a:endParaRPr lang="es-ES" dirty="0"/>
          </a:p>
        </p:txBody>
      </p:sp>
    </p:spTree>
    <p:extLst>
      <p:ext uri="{BB962C8B-B14F-4D97-AF65-F5344CB8AC3E}">
        <p14:creationId xmlns:p14="http://schemas.microsoft.com/office/powerpoint/2010/main" val="1704887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rchivo: Lurie Jardín oeste de cobertura hombro y armatur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013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rchivo: Lurie Garden view con Michigan y streetwalls.jpg Randol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127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Illinois.-Chicago.-Lurie Garden.-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339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Millenium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363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Millenium Park.-5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888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3 Imagen" descr="Millenium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903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Millenium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356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Millenium Garden.-Plymoutj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267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illenium Lurie_Garden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810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Millenium.-Lurie_Garden_Path_facing_nor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8719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Millenium.-Lurie Garden_view_with_Michigan_and_Randolf_streetwall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1592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Millenium.-Lurie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622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Milpark.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271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illennium Park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094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Millennium Park, Chicago, I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881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illenium Park.-m.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086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illenium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039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Illinois.-Chicago.-Lurie Garden.-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94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illenium.-Lurie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647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hicago.-Millenium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595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illenium.-Lurie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305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Illinois.-Chicago.-Lurie Gardens.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221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hica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380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Illinois.-Chicago.-Lurie Gardens.-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210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Illinois.-Chicago.--Lurie_Garden_in_su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219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Illinois.-Chicago.-luri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134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Illinois.-Lurie-garden-chic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884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Illinois Chicago.-Luri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767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Illinois Chicago Laurie Garden.-w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426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Illinois Chicago Lurie Gardens.-w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202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hicago.-Schwab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442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altLang="es-ES" sz="3600" dirty="0"/>
              <a:t>ILLINOIS.-</a:t>
            </a:r>
            <a:r>
              <a:rPr lang="es-ES" altLang="es-ES" dirty="0"/>
              <a:t>Chicago.-Millenium Park</a:t>
            </a:r>
          </a:p>
        </p:txBody>
      </p:sp>
      <p:sp>
        <p:nvSpPr>
          <p:cNvPr id="49155" name="2 Marcador de contenido"/>
          <p:cNvSpPr>
            <a:spLocks noGrp="1"/>
          </p:cNvSpPr>
          <p:nvPr>
            <p:ph sz="quarter" idx="1"/>
          </p:nvPr>
        </p:nvSpPr>
        <p:spPr>
          <a:xfrm>
            <a:off x="914400" y="1447800"/>
            <a:ext cx="7113984" cy="4860925"/>
          </a:xfrm>
        </p:spPr>
        <p:txBody>
          <a:bodyPr>
            <a:normAutofit lnSpcReduction="10000"/>
          </a:bodyPr>
          <a:lstStyle/>
          <a:p>
            <a:pPr eaLnBrk="1" hangingPunct="1"/>
            <a:r>
              <a:rPr lang="es-ES" altLang="es-ES" b="1" dirty="0"/>
              <a:t>Millennium Park</a:t>
            </a:r>
            <a:r>
              <a:rPr lang="es-ES" altLang="es-ES" dirty="0"/>
              <a:t> es un parque  público ubicado en el bucle área de la comunidad de Chicago , en Illinois, EE.UU. Es un destacado centro cívico , cerca de la ciudad del lago Michigan costa que cubre 99.000 m </a:t>
            </a:r>
            <a:r>
              <a:rPr lang="es-ES" altLang="es-ES" baseline="30000" dirty="0"/>
              <a:t>2</a:t>
            </a:r>
            <a:r>
              <a:rPr lang="es-ES" altLang="es-ES" dirty="0"/>
              <a:t> en la sección del noroeste de Grant Park . </a:t>
            </a:r>
          </a:p>
          <a:p>
            <a:pPr eaLnBrk="1" hangingPunct="1"/>
            <a:r>
              <a:rPr lang="es-ES" altLang="es-ES" dirty="0"/>
              <a:t>El área fue ocupada anteriormente por una zona verde, la central del carril de Illinois, y los estacionamientos.</a:t>
            </a:r>
          </a:p>
          <a:p>
            <a:pPr eaLnBrk="1" hangingPunct="1"/>
            <a:r>
              <a:rPr lang="es-ES" altLang="es-ES" dirty="0"/>
              <a:t>  El parque, está delimitado por la avenida Michigan , la calle Randolph , Columbus Drive y East Monroe Drive, ofrece una variedad de arte público.</a:t>
            </a:r>
          </a:p>
          <a:p>
            <a:pPr marL="0" indent="0" eaLnBrk="1" hangingPunct="1">
              <a:buNone/>
            </a:pPr>
            <a:endParaRPr lang="es-ES" altLang="es-ES" dirty="0"/>
          </a:p>
        </p:txBody>
      </p:sp>
    </p:spTree>
    <p:extLst>
      <p:ext uri="{BB962C8B-B14F-4D97-AF65-F5344CB8AC3E}">
        <p14:creationId xmlns:p14="http://schemas.microsoft.com/office/powerpoint/2010/main" val="34133641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sz="quarter" idx="1"/>
          </p:nvPr>
        </p:nvSpPr>
        <p:spPr>
          <a:xfrm>
            <a:off x="914400" y="692150"/>
            <a:ext cx="7113984" cy="5327650"/>
          </a:xfrm>
        </p:spPr>
        <p:txBody>
          <a:bodyPr/>
          <a:lstStyle/>
          <a:p>
            <a:r>
              <a:rPr lang="es-ES" altLang="es-ES" dirty="0"/>
              <a:t>A partir de 2009, el Millennium Park ya era sólo una atracción turística.</a:t>
            </a:r>
          </a:p>
          <a:p>
            <a:r>
              <a:rPr lang="es-ES" altLang="es-ES" dirty="0"/>
              <a:t>La planificación del parque se inició en octubre de 1997. </a:t>
            </a:r>
          </a:p>
          <a:p>
            <a:r>
              <a:rPr lang="es-ES" altLang="es-ES" dirty="0"/>
              <a:t>La construcción comenzó en octubre de 1998, y el Parque del Milenio se inauguró en una ceremonia el 16 de julio de 2004, cuatro años de retraso. </a:t>
            </a:r>
          </a:p>
          <a:p>
            <a:r>
              <a:rPr lang="es-ES" altLang="es-ES" dirty="0"/>
              <a:t>La ceremonia de inauguración de tres días asistieron unas 300.000 personas e incluyó un concierto inaugural de la Orquesta Grant Park y el Coro. </a:t>
            </a:r>
          </a:p>
          <a:p>
            <a:endParaRPr lang="es-ES" altLang="es-ES" dirty="0"/>
          </a:p>
          <a:p>
            <a:endParaRPr lang="es-ES" altLang="es-ES" dirty="0"/>
          </a:p>
        </p:txBody>
      </p:sp>
    </p:spTree>
    <p:extLst>
      <p:ext uri="{BB962C8B-B14F-4D97-AF65-F5344CB8AC3E}">
        <p14:creationId xmlns:p14="http://schemas.microsoft.com/office/powerpoint/2010/main" val="20426256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914400" y="476250"/>
            <a:ext cx="7185992" cy="5543550"/>
          </a:xfrm>
        </p:spPr>
        <p:txBody>
          <a:bodyPr/>
          <a:lstStyle/>
          <a:p>
            <a:pPr eaLnBrk="1" hangingPunct="1"/>
            <a:r>
              <a:rPr lang="es-ES" altLang="es-ES" dirty="0"/>
              <a:t>El parque ha recibido premios por su accesibilidad y diseño ecológico. </a:t>
            </a:r>
            <a:endParaRPr lang="es-ES" altLang="es-ES" baseline="30000" dirty="0"/>
          </a:p>
          <a:p>
            <a:pPr eaLnBrk="1" hangingPunct="1"/>
            <a:r>
              <a:rPr lang="es-ES" altLang="es-ES" dirty="0"/>
              <a:t> Millennium Park tiene entrada gratuita y cuenta con el Jay Pritzker Pavilion , </a:t>
            </a:r>
            <a:r>
              <a:rPr lang="es-ES" altLang="es-ES" i="1" dirty="0"/>
              <a:t>Cloud Gate</a:t>
            </a:r>
            <a:r>
              <a:rPr lang="es-ES" altLang="es-ES" dirty="0"/>
              <a:t> , la </a:t>
            </a:r>
            <a:r>
              <a:rPr lang="es-ES" altLang="es-ES" i="1" dirty="0"/>
              <a:t>Fuente de la Corona</a:t>
            </a:r>
            <a:r>
              <a:rPr lang="es-ES" altLang="es-ES" dirty="0"/>
              <a:t>, el Lurie Garden , y varios otros lugares de interés.</a:t>
            </a:r>
          </a:p>
          <a:p>
            <a:pPr eaLnBrk="1" hangingPunct="1"/>
            <a:r>
              <a:rPr lang="es-ES" altLang="es-ES" dirty="0"/>
              <a:t>Algunos observadores consideran que el Parque del Milenio es uno de los proyectos más importantes de la ciudad desde la Exposición Colombina Mundial de 1893. </a:t>
            </a:r>
          </a:p>
          <a:p>
            <a:pPr eaLnBrk="1" hangingPunct="1"/>
            <a:r>
              <a:rPr lang="es-ES" altLang="es-ES" dirty="0"/>
              <a:t> Se superó con creces el presupuesto inicialmente propuesto de $ 150 millones.</a:t>
            </a:r>
          </a:p>
          <a:p>
            <a:pPr eaLnBrk="1" hangingPunct="1"/>
            <a:endParaRPr lang="es-ES" altLang="es-ES" dirty="0"/>
          </a:p>
        </p:txBody>
      </p:sp>
    </p:spTree>
    <p:extLst>
      <p:ext uri="{BB962C8B-B14F-4D97-AF65-F5344CB8AC3E}">
        <p14:creationId xmlns:p14="http://schemas.microsoft.com/office/powerpoint/2010/main" val="98581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sz="quarter" idx="1"/>
          </p:nvPr>
        </p:nvSpPr>
        <p:spPr>
          <a:xfrm>
            <a:off x="914400" y="549275"/>
            <a:ext cx="7113984" cy="5832475"/>
          </a:xfrm>
        </p:spPr>
        <p:txBody>
          <a:bodyPr/>
          <a:lstStyle/>
          <a:p>
            <a:pPr eaLnBrk="1" hangingPunct="1"/>
            <a:r>
              <a:rPr lang="es-ES" altLang="es-ES" dirty="0"/>
              <a:t>El costo final de $ 475 millones fue sufragado por los contribuyentes de Chicago y donantes privados. </a:t>
            </a:r>
          </a:p>
          <a:p>
            <a:pPr eaLnBrk="1" hangingPunct="1"/>
            <a:r>
              <a:rPr lang="es-ES" altLang="es-ES" dirty="0"/>
              <a:t>La ciudad pagó $ 270 millones, los donantes privados pagaron el resto, y supone aproximadamente la mitad de la responsabilidad  financiera por el exceso de gastos. </a:t>
            </a:r>
          </a:p>
          <a:p>
            <a:pPr eaLnBrk="1" hangingPunct="1"/>
            <a:r>
              <a:rPr lang="es-ES" altLang="es-ES" dirty="0"/>
              <a:t> Los retrasos en la construcción y los sobrecostos se atribuyen a una mala planificación, muchos cambios de diseño, y al amiguismo. </a:t>
            </a:r>
          </a:p>
          <a:p>
            <a:pPr eaLnBrk="1" hangingPunct="1"/>
            <a:r>
              <a:rPr lang="es-ES" altLang="es-ES" dirty="0"/>
              <a:t>Muchos críticos han alabado el parque completo. </a:t>
            </a:r>
          </a:p>
        </p:txBody>
      </p:sp>
    </p:spTree>
    <p:extLst>
      <p:ext uri="{BB962C8B-B14F-4D97-AF65-F5344CB8AC3E}">
        <p14:creationId xmlns:p14="http://schemas.microsoft.com/office/powerpoint/2010/main" val="31472315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914400" y="908050"/>
            <a:ext cx="7185992" cy="5111750"/>
          </a:xfrm>
        </p:spPr>
        <p:txBody>
          <a:bodyPr/>
          <a:lstStyle/>
          <a:p>
            <a:pPr eaLnBrk="1" hangingPunct="1"/>
            <a:r>
              <a:rPr lang="es-ES" altLang="es-ES" dirty="0"/>
              <a:t>La pieza central del Parque del Milenio es el Jay Pritzker Pavilion,  una concha acústica diseñada por Frank Gehry. </a:t>
            </a:r>
          </a:p>
          <a:p>
            <a:pPr eaLnBrk="1" hangingPunct="1"/>
            <a:r>
              <a:rPr lang="es-ES" altLang="es-ES" dirty="0"/>
              <a:t>El pabellón cuenta con 4.000 asientos fijos, además de asientos en césped adicionales para 7000,  el escenario está enmarcado por placas curvas  de acero inoxidable, característica de Gehry.</a:t>
            </a:r>
          </a:p>
          <a:p>
            <a:pPr eaLnBrk="1" hangingPunct="1"/>
            <a:r>
              <a:rPr lang="es-ES" altLang="es-ES" dirty="0"/>
              <a:t>Fue nombrado de Jay Pritzker , cuya familia es conocida por ser dueña de los hoteles Hyatt y porque fue uno de los principales donantes. </a:t>
            </a:r>
          </a:p>
        </p:txBody>
      </p:sp>
    </p:spTree>
    <p:extLst>
      <p:ext uri="{BB962C8B-B14F-4D97-AF65-F5344CB8AC3E}">
        <p14:creationId xmlns:p14="http://schemas.microsoft.com/office/powerpoint/2010/main" val="29879006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620713"/>
            <a:ext cx="7113984" cy="5399087"/>
          </a:xfrm>
        </p:spPr>
        <p:txBody>
          <a:bodyPr/>
          <a:lstStyle/>
          <a:p>
            <a:r>
              <a:rPr lang="es-ES" altLang="es-ES" dirty="0"/>
              <a:t>El Pabellón Pritzker es al aire libre Grant Park el lugar de las artes escénicas para pequeños eventos, y se complementa con el Petrillo Music Shell , la concha acústica del parque más antiguo y más grande. </a:t>
            </a:r>
          </a:p>
          <a:p>
            <a:r>
              <a:rPr lang="es-ES" altLang="es-ES" dirty="0"/>
              <a:t>Cloud Gate es una escultura de acero de reflexión que se inspira en el mercurio líquido, la superficie de la escultura refleja y distorsiona el horizonte de la ciudad. </a:t>
            </a:r>
          </a:p>
          <a:p>
            <a:r>
              <a:rPr lang="es-ES" altLang="es-ES" dirty="0"/>
              <a:t>La curva, como un espejo la superficie de la escultura ofrece reflexiones a los visitantes, y del horizonte de la ciudad (en especial la histórica Michigan Avenue "streetwall" ) y el cielo.</a:t>
            </a:r>
          </a:p>
          <a:p>
            <a:endParaRPr lang="es-ES" altLang="es-ES" dirty="0"/>
          </a:p>
          <a:p>
            <a:endParaRPr lang="es-ES" altLang="es-ES" dirty="0"/>
          </a:p>
        </p:txBody>
      </p:sp>
    </p:spTree>
    <p:extLst>
      <p:ext uri="{BB962C8B-B14F-4D97-AF65-F5344CB8AC3E}">
        <p14:creationId xmlns:p14="http://schemas.microsoft.com/office/powerpoint/2010/main" val="20425433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1" y="476250"/>
            <a:ext cx="7185992" cy="5905500"/>
          </a:xfrm>
        </p:spPr>
        <p:txBody>
          <a:bodyPr/>
          <a:lstStyle/>
          <a:p>
            <a:pPr eaLnBrk="1" hangingPunct="1"/>
            <a:r>
              <a:rPr lang="es-ES" altLang="es-ES" dirty="0"/>
              <a:t>Los visitantes pueden caminar alrededor y debajo de </a:t>
            </a:r>
            <a:r>
              <a:rPr lang="es-ES" altLang="es-ES" i="1" dirty="0"/>
              <a:t>Cloud Gate 's</a:t>
            </a:r>
            <a:r>
              <a:rPr lang="es-ES" altLang="es-ES" dirty="0"/>
              <a:t> de 3,7 m arco alto. </a:t>
            </a:r>
          </a:p>
          <a:p>
            <a:pPr eaLnBrk="1" hangingPunct="1"/>
            <a:r>
              <a:rPr lang="es-ES" altLang="es-ES" dirty="0"/>
              <a:t>En la parte inferior es el "omphalos" (del griego "ombligo"), una cámara cóncava que multiplica las reflexiones urdimbres. </a:t>
            </a:r>
          </a:p>
          <a:p>
            <a:pPr eaLnBrk="1" hangingPunct="1"/>
            <a:r>
              <a:rPr lang="es-ES" altLang="es-ES" dirty="0"/>
              <a:t>La escultura se basa en muchos de los temas artísticos Kapoor y es popular entre los turistas como una oportunidad de toma de fotografías por sus propiedades de reflexión única. </a:t>
            </a:r>
          </a:p>
          <a:p>
            <a:pPr eaLnBrk="1" hangingPunct="1"/>
            <a:r>
              <a:rPr lang="es-ES" altLang="es-ES" dirty="0"/>
              <a:t>La Fuente de la Corona es una obra interactiva de arte público y la escultura de vídeo , llamado así en honor de Chicago de la familia Corona y diseñado por el artista catalán  conceptual Jaume Plensa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1149399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333375"/>
            <a:ext cx="6969968" cy="5686425"/>
          </a:xfrm>
        </p:spPr>
        <p:txBody>
          <a:bodyPr/>
          <a:lstStyle/>
          <a:p>
            <a:pPr marL="0" indent="0" eaLnBrk="1" hangingPunct="1">
              <a:buNone/>
            </a:pPr>
            <a:endParaRPr lang="es-ES" altLang="es-ES" dirty="0"/>
          </a:p>
          <a:p>
            <a:pPr eaLnBrk="1" hangingPunct="1"/>
            <a:r>
              <a:rPr lang="es-ES" altLang="es-ES" dirty="0"/>
              <a:t> Se abrió en julio de 2004 </a:t>
            </a:r>
            <a:r>
              <a:rPr lang="es-ES" altLang="es-ES" baseline="30000" dirty="0"/>
              <a:t>.</a:t>
            </a:r>
          </a:p>
          <a:p>
            <a:pPr eaLnBrk="1" hangingPunct="1"/>
            <a:r>
              <a:rPr lang="es-ES" altLang="es-ES" dirty="0"/>
              <a:t> La fuente se compone de un espejo de agua de granito negro  situado entre una pared de transparente cristal de ladrillo . </a:t>
            </a:r>
          </a:p>
          <a:p>
            <a:pPr eaLnBrk="1" hangingPunct="1"/>
            <a:r>
              <a:rPr lang="es-ES" altLang="es-ES" dirty="0"/>
              <a:t>Las torres tienen 15 m de altura,  y  usa de diodos emisores de luz detrás de los ladrillos para mostrar videos digitales en sus rostros hacia el interior.</a:t>
            </a:r>
          </a:p>
          <a:p>
            <a:pPr eaLnBrk="1" hangingPunct="1"/>
            <a:r>
              <a:rPr lang="es-ES" altLang="es-ES" dirty="0"/>
              <a:t>Construcción y el diseño de la Fuente de la Corona un costo de $ 17 millones. </a:t>
            </a:r>
          </a:p>
          <a:p>
            <a:pPr eaLnBrk="1" hangingPunct="1"/>
            <a:endParaRPr lang="es-ES" altLang="es-ES" dirty="0"/>
          </a:p>
        </p:txBody>
      </p:sp>
    </p:spTree>
    <p:extLst>
      <p:ext uri="{BB962C8B-B14F-4D97-AF65-F5344CB8AC3E}">
        <p14:creationId xmlns:p14="http://schemas.microsoft.com/office/powerpoint/2010/main" val="7033093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404813"/>
            <a:ext cx="7772400" cy="5903912"/>
          </a:xfrm>
        </p:spPr>
        <p:txBody>
          <a:bodyPr/>
          <a:lstStyle/>
          <a:p>
            <a:pPr eaLnBrk="1" hangingPunct="1"/>
            <a:r>
              <a:rPr lang="es-ES" altLang="es-ES" dirty="0"/>
              <a:t>El Jardín Lurie es de 10.000 m </a:t>
            </a:r>
            <a:r>
              <a:rPr lang="es-ES" altLang="es-ES" baseline="30000" dirty="0"/>
              <a:t>2</a:t>
            </a:r>
            <a:r>
              <a:rPr lang="es-ES" altLang="es-ES" dirty="0"/>
              <a:t> de jardín público situado en el extremo sur del Parque del Milenio, diseñado por Kathryn Gustafson , Piet Oudolf , y Robert Israel  se inauguró el 16 de julio 2004. </a:t>
            </a:r>
            <a:r>
              <a:rPr lang="es-ES" altLang="es-ES" baseline="30000" dirty="0"/>
              <a:t>.</a:t>
            </a:r>
          </a:p>
          <a:p>
            <a:pPr eaLnBrk="1" hangingPunct="1"/>
            <a:r>
              <a:rPr lang="es-ES" altLang="es-ES" dirty="0"/>
              <a:t> El jardín es una combinación de plantas perennes, bulbos, hierbas, arbustos y árboles. </a:t>
            </a:r>
            <a:endParaRPr lang="es-ES" altLang="es-ES" baseline="30000" dirty="0"/>
          </a:p>
          <a:p>
            <a:pPr eaLnBrk="1" hangingPunct="1"/>
            <a:r>
              <a:rPr lang="es-ES" altLang="es-ES" dirty="0"/>
              <a:t>El jardín costo $ 13,2 millones y tiene 10 millones de dólares de dotación financiera para el mantenimiento y conservación. </a:t>
            </a:r>
          </a:p>
          <a:p>
            <a:pPr eaLnBrk="1" hangingPunct="1"/>
            <a:r>
              <a:rPr lang="es-ES" altLang="es-ES" dirty="0"/>
              <a:t>Fue nombrado después de filántropo Ann Lurie, quien donó la dotación de $ 10 millones. El jardín es un homenaje a la ciudad, cuyo lema es </a:t>
            </a:r>
            <a:r>
              <a:rPr lang="es-ES" altLang="es-ES" i="1" dirty="0"/>
              <a:t>"Urbs en Horto",</a:t>
            </a:r>
            <a:r>
              <a:rPr lang="es-ES" altLang="es-ES" dirty="0"/>
              <a:t> en latín significa "Ciudad en un jardín.”</a:t>
            </a:r>
          </a:p>
          <a:p>
            <a:pPr eaLnBrk="1" hangingPunct="1"/>
            <a:endParaRPr lang="es-ES" altLang="es-ES" dirty="0"/>
          </a:p>
        </p:txBody>
      </p:sp>
    </p:spTree>
    <p:extLst>
      <p:ext uri="{BB962C8B-B14F-4D97-AF65-F5344CB8AC3E}">
        <p14:creationId xmlns:p14="http://schemas.microsoft.com/office/powerpoint/2010/main" val="2813042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illenium Park.-Plan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768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illennium_Park_Map_label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7643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illenium Park.-x2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357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illenium.-Chicago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0067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ilenium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1378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hicago_above_millennium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4831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illenium.-Lurie_garden_and_bridgew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0934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illenium Park.-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6388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illenium.-JayPritzkerPavillionSP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73441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3 Imagen" descr="Millenium Park.-Chicag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4095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illenium.-Pritzker Pavilion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549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illenium.-Pritzker_Pavilion_on_Beethoven's_9th_D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2461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illenium.-The Be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9682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hicago.-Millenium Park-Bea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6162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Millenium.-chicago trip 049 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0385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Northwest_ExelonPavil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3355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2 Imagen" descr="Milenium.-Nichols_Bridgeway_Sou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1168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ilenium.--Pavilion_projec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8313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illeniuim Park.-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8831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illenium.-_Harris_Theater_and_Herit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7030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illenium.-Bp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6482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illenium.-Chase Promenade Revealing_Chic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5320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illenium.-Chicag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6317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2 Imagen" descr="Millenium.-Crown_Fountain_towers_from_overhe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2184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hicago.-Millenium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5700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illenioum..-Crown_Fountain_Spout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13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1" name="2 Imagen" descr="Millenioum.-Wrigley_Squar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886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illenium.-Chicago_Near_Millenium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5593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illenium.-Crown 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1872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illenium Park.-6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5339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illenium.-Cycle_center_w_bikes_in_fro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83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illenium.-Front_of_Mcdonalds_Bike_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9648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Millenium Park.-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6976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4 Imagen" descr="Millenium Park.-Chicag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1851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Millenium_Park.-x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8002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milleniumn_park.-p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8725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Millennium_Park_Ice_Skat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0271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illennium-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8483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p:txBody>
          <a:bodyPr/>
          <a:lstStyle/>
          <a:p>
            <a:pPr eaLnBrk="1" hangingPunct="1"/>
            <a:r>
              <a:rPr lang="es-ES" altLang="es-ES" sz="3600" dirty="0"/>
              <a:t>ILLINOIS</a:t>
            </a:r>
            <a:r>
              <a:rPr lang="es-ES" altLang="es-ES" dirty="0"/>
              <a:t> .-Chicago.-Lincoln Park</a:t>
            </a:r>
          </a:p>
        </p:txBody>
      </p:sp>
      <p:sp>
        <p:nvSpPr>
          <p:cNvPr id="96259" name="2 Marcador de contenido"/>
          <p:cNvSpPr>
            <a:spLocks noGrp="1"/>
          </p:cNvSpPr>
          <p:nvPr>
            <p:ph sz="quarter" idx="1"/>
          </p:nvPr>
        </p:nvSpPr>
        <p:spPr>
          <a:xfrm>
            <a:off x="914400" y="2060575"/>
            <a:ext cx="7113984" cy="3959225"/>
          </a:xfrm>
        </p:spPr>
        <p:txBody>
          <a:bodyPr/>
          <a:lstStyle/>
          <a:p>
            <a:pPr eaLnBrk="1" hangingPunct="1"/>
            <a:r>
              <a:rPr lang="es-ES" altLang="es-ES" b="1" dirty="0"/>
              <a:t>Lincoln Park</a:t>
            </a:r>
            <a:r>
              <a:rPr lang="es-ES" altLang="es-ES" dirty="0"/>
              <a:t> es un parque de 4,9 km ², 488,86 ha  a lo largo de la orilla del lago de Chicago , Illinois lado "del Norte, frente al lago Michigan .</a:t>
            </a:r>
          </a:p>
          <a:p>
            <a:pPr eaLnBrk="1" hangingPunct="1"/>
            <a:r>
              <a:rPr lang="es-ES" altLang="es-ES" dirty="0"/>
              <a:t>Lincoln Park es el mayor parque público de Chicago. </a:t>
            </a:r>
          </a:p>
          <a:p>
            <a:pPr eaLnBrk="1" hangingPunct="1"/>
            <a:r>
              <a:rPr lang="es-ES" altLang="es-ES" dirty="0"/>
              <a:t>El parque, nombrado después de Abraham Lincoln , se extiende por 11 kilómetros desde Ohio Street .</a:t>
            </a:r>
          </a:p>
        </p:txBody>
      </p:sp>
    </p:spTree>
    <p:extLst>
      <p:ext uri="{BB962C8B-B14F-4D97-AF65-F5344CB8AC3E}">
        <p14:creationId xmlns:p14="http://schemas.microsoft.com/office/powerpoint/2010/main" val="9708887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sz="quarter" idx="1"/>
          </p:nvPr>
        </p:nvSpPr>
        <p:spPr>
          <a:xfrm>
            <a:off x="914400" y="549275"/>
            <a:ext cx="7113984" cy="5470525"/>
          </a:xfrm>
        </p:spPr>
        <p:txBody>
          <a:bodyPr/>
          <a:lstStyle/>
          <a:p>
            <a:r>
              <a:rPr lang="es-ES" altLang="es-ES" dirty="0"/>
              <a:t>El Lincoln Park Zoo y los museos están ubicados entre la avenida del norte (1600 N) y Diversey Parkway (2800 N) en el barrio que lleva su nombre del parque, Lincoln Park .</a:t>
            </a:r>
          </a:p>
          <a:p>
            <a:r>
              <a:rPr lang="es-ES" altLang="es-ES" dirty="0"/>
              <a:t>Lincoln Park, con 20 millones de visitantes al año, es el segundo parque más visitado de los Estados Unidos. </a:t>
            </a:r>
          </a:p>
          <a:p>
            <a:r>
              <a:rPr lang="es-ES" altLang="es-ES" dirty="0"/>
              <a:t>Las instalaciones recreativas del parque incluyen 15 áreas de béisbol, 6 canchas de baloncesto, campos de béisbol, campos de fútbol, ​​35 canchas de tenis, 163 canchas de voleibol, casas de campo, un campo de práctica y campo de golf.</a:t>
            </a:r>
          </a:p>
          <a:p>
            <a:endParaRPr lang="es-ES" altLang="es-ES" dirty="0"/>
          </a:p>
          <a:p>
            <a:endParaRPr lang="es-ES" altLang="es-ES" dirty="0"/>
          </a:p>
        </p:txBody>
      </p:sp>
    </p:spTree>
    <p:extLst>
      <p:ext uri="{BB962C8B-B14F-4D97-AF65-F5344CB8AC3E}">
        <p14:creationId xmlns:p14="http://schemas.microsoft.com/office/powerpoint/2010/main" val="10524691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914400" y="476250"/>
            <a:ext cx="6897960" cy="5543550"/>
          </a:xfrm>
        </p:spPr>
        <p:txBody>
          <a:bodyPr/>
          <a:lstStyle/>
          <a:p>
            <a:pPr eaLnBrk="1" hangingPunct="1"/>
            <a:r>
              <a:rPr lang="es-ES" altLang="es-ES" dirty="0"/>
              <a:t>El parque también incluye un número de puertos con instalaciones de navegación, así como las playas públicas . </a:t>
            </a:r>
          </a:p>
          <a:p>
            <a:pPr eaLnBrk="1" hangingPunct="1"/>
            <a:r>
              <a:rPr lang="es-ES" altLang="es-ES" dirty="0"/>
              <a:t>Hay jardines, aves refugios, un </a:t>
            </a:r>
            <a:r>
              <a:rPr lang="es-ES" altLang="es-ES" b="1" dirty="0"/>
              <a:t>zoológico</a:t>
            </a:r>
            <a:r>
              <a:rPr lang="es-ES" altLang="es-ES" dirty="0"/>
              <a:t> , el Conservatorio de Lincoln Park , el Museo de Historia de Chicago , el Peggy Notebaert Nature Museum , la piscina Alfred Caldwell Lily, y un teatro en el lago con regulares actuaciones al aire libre durante el verano.</a:t>
            </a:r>
          </a:p>
        </p:txBody>
      </p:sp>
    </p:spTree>
    <p:extLst>
      <p:ext uri="{BB962C8B-B14F-4D97-AF65-F5344CB8AC3E}">
        <p14:creationId xmlns:p14="http://schemas.microsoft.com/office/powerpoint/2010/main" val="9296889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Archivo: De pie Lincol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37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1" name="Picture 4" descr="Archivo: Goethe Monumento Chicago, por Hermann Hahn.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5583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incoln Memeorial Park.-korean-war-memori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8157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incoiln Par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7381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incoln Park.-Chicago.-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2612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incol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6206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Lincoln Park.-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6201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incoln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4612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incoln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7732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incoln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58494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incoln Park.-Chic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6385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incoln Park.-Chicag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9948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incolnMemorialGarden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6172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LincolnMemorialGarden16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0650"/>
            <a:ext cx="10367963" cy="750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4363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hicago.-lincoln_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182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Illinois.-Lincoln Par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9376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Título"/>
          <p:cNvSpPr>
            <a:spLocks noGrp="1"/>
          </p:cNvSpPr>
          <p:nvPr>
            <p:ph type="title"/>
          </p:nvPr>
        </p:nvSpPr>
        <p:spPr/>
        <p:txBody>
          <a:bodyPr/>
          <a:lstStyle/>
          <a:p>
            <a:pPr eaLnBrk="1" hangingPunct="1"/>
            <a:r>
              <a:rPr lang="es-ES" altLang="es-ES" sz="3600" dirty="0"/>
              <a:t>INDIANA</a:t>
            </a:r>
            <a:r>
              <a:rPr lang="es-ES" altLang="es-ES" dirty="0"/>
              <a:t>.-Garfield Park</a:t>
            </a:r>
          </a:p>
        </p:txBody>
      </p:sp>
      <p:sp>
        <p:nvSpPr>
          <p:cNvPr id="114691" name="3 Marcador de contenido"/>
          <p:cNvSpPr>
            <a:spLocks noGrp="1"/>
          </p:cNvSpPr>
          <p:nvPr>
            <p:ph sz="quarter" idx="1"/>
          </p:nvPr>
        </p:nvSpPr>
        <p:spPr>
          <a:xfrm>
            <a:off x="914400" y="1447800"/>
            <a:ext cx="6969968" cy="5942013"/>
          </a:xfrm>
        </p:spPr>
        <p:txBody>
          <a:bodyPr/>
          <a:lstStyle/>
          <a:p>
            <a:pPr eaLnBrk="1" hangingPunct="1"/>
            <a:r>
              <a:rPr lang="es-ES" altLang="es-ES" b="1" dirty="0"/>
              <a:t>Garfield Park</a:t>
            </a:r>
            <a:r>
              <a:rPr lang="es-ES" altLang="es-ES" dirty="0"/>
              <a:t> tiene 0,74 km </a:t>
            </a:r>
            <a:r>
              <a:rPr lang="es-ES" altLang="es-ES" baseline="30000" dirty="0"/>
              <a:t>2</a:t>
            </a:r>
            <a:r>
              <a:rPr lang="es-ES" altLang="es-ES" dirty="0"/>
              <a:t>  ubicado en el East Garfield Park barrio de Chicago 's West Side.</a:t>
            </a:r>
          </a:p>
          <a:p>
            <a:pPr eaLnBrk="1" hangingPunct="1"/>
            <a:r>
              <a:rPr lang="es-ES" altLang="es-ES" dirty="0"/>
              <a:t>Fue diseñado como un campo de placer por William LeBaron Jenney y es el más antiguo de los tres grandes originales Chicago West Side parques ( Humboldt Park , Garfield, y el Parque Douglas ). </a:t>
            </a:r>
          </a:p>
          <a:p>
            <a:pPr eaLnBrk="1" hangingPunct="1"/>
            <a:r>
              <a:rPr lang="es-ES" altLang="es-ES" dirty="0"/>
              <a:t>Los primeros 160.000 m </a:t>
            </a:r>
            <a:r>
              <a:rPr lang="es-ES" altLang="es-ES" baseline="30000" dirty="0"/>
              <a:t>2</a:t>
            </a:r>
            <a:r>
              <a:rPr lang="es-ES" altLang="es-ES" dirty="0"/>
              <a:t> de segmento de Garfield Park fue inaugurado oficialmente al público en agosto de 1874. </a:t>
            </a:r>
          </a:p>
        </p:txBody>
      </p:sp>
    </p:spTree>
    <p:extLst>
      <p:ext uri="{BB962C8B-B14F-4D97-AF65-F5344CB8AC3E}">
        <p14:creationId xmlns:p14="http://schemas.microsoft.com/office/powerpoint/2010/main" val="15643588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2 Marcador de contenido"/>
          <p:cNvSpPr>
            <a:spLocks noGrp="1"/>
          </p:cNvSpPr>
          <p:nvPr>
            <p:ph sz="quarter" idx="1"/>
          </p:nvPr>
        </p:nvSpPr>
        <p:spPr>
          <a:xfrm>
            <a:off x="914400" y="692150"/>
            <a:ext cx="7113984" cy="5327650"/>
          </a:xfrm>
        </p:spPr>
        <p:txBody>
          <a:bodyPr/>
          <a:lstStyle/>
          <a:p>
            <a:r>
              <a:rPr lang="es-ES" altLang="es-ES" dirty="0"/>
              <a:t>Originalmente conocida como Central Park,  fue concebido como la pieza central del sistema de West Park.</a:t>
            </a:r>
          </a:p>
          <a:p>
            <a:r>
              <a:rPr lang="es-ES" altLang="es-ES" dirty="0"/>
              <a:t>Es el hogar del Conservatorio Garfield Park, uno de los más grandes e impresionantes conservatorios en el Estados Unidos . </a:t>
            </a:r>
          </a:p>
          <a:p>
            <a:r>
              <a:rPr lang="es-ES" altLang="es-ES" dirty="0"/>
              <a:t>A menudo se refiere como "el arte del paisaje en vidrio," el Garfield Park Conservatory ocupa aproximadamente 18.000 m 2 dentro y por fuera y contiene una serie de exposiciones de la planta permanente de la incorporación de ejemplares de todo el mundo (incluidos algunos helechos que tienen más de 300 años de edad).</a:t>
            </a:r>
          </a:p>
          <a:p>
            <a:endParaRPr lang="es-ES" altLang="es-ES" dirty="0"/>
          </a:p>
          <a:p>
            <a:endParaRPr lang="es-ES" altLang="es-ES" dirty="0"/>
          </a:p>
        </p:txBody>
      </p:sp>
    </p:spTree>
    <p:extLst>
      <p:ext uri="{BB962C8B-B14F-4D97-AF65-F5344CB8AC3E}">
        <p14:creationId xmlns:p14="http://schemas.microsoft.com/office/powerpoint/2010/main" val="15618223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539552" y="333375"/>
            <a:ext cx="7344816" cy="5686425"/>
          </a:xfrm>
        </p:spPr>
        <p:txBody>
          <a:bodyPr/>
          <a:lstStyle/>
          <a:p>
            <a:pPr eaLnBrk="1" hangingPunct="1"/>
            <a:r>
              <a:rPr lang="es-ES" altLang="es-ES" dirty="0"/>
              <a:t>En el siglo XIX, cada uno de los tres grandes parques Westside tuvo su propio invernadero y pequeños invernaderos de propagación.</a:t>
            </a:r>
          </a:p>
          <a:p>
            <a:pPr eaLnBrk="1" hangingPunct="1"/>
            <a:r>
              <a:rPr lang="es-ES" altLang="es-ES" dirty="0"/>
              <a:t>Después de 20 años de uso, estos conservatorios cayeron en un estado de abandono y se convirtieron en obsoletos. </a:t>
            </a:r>
          </a:p>
          <a:p>
            <a:pPr eaLnBrk="1" hangingPunct="1"/>
            <a:r>
              <a:rPr lang="es-ES" altLang="es-ES" dirty="0"/>
              <a:t>En 1905, West Park de Chicago Comisión superintendente general y arquitecto paisajista jefe, Jens Jensen, demolió los tres invernaderos más pequeños en los parques de Humboldt, Douglas y  Garfield para crear lo que pretendía ser “el más grande de conservatorio de titularidad pública bajo un mismo techo en el mundo" en Garfield Park.</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6344197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914400" y="476250"/>
            <a:ext cx="7185992" cy="6121400"/>
          </a:xfrm>
        </p:spPr>
        <p:txBody>
          <a:bodyPr/>
          <a:lstStyle/>
          <a:p>
            <a:pPr eaLnBrk="1" hangingPunct="1"/>
            <a:r>
              <a:rPr lang="es-ES" altLang="es-ES" dirty="0"/>
              <a:t>Muchas de las plantaciones originales provinieron de los tres conservatorios de Westside más pequeños.</a:t>
            </a:r>
          </a:p>
          <a:p>
            <a:pPr eaLnBrk="1" hangingPunct="1"/>
            <a:r>
              <a:rPr lang="es-ES" altLang="es-ES" dirty="0"/>
              <a:t>Construidos entre 1906 y 1907, en el Garfield Park Conservatorio diseñado por Jensen en colaboración con los arquitectos Schmidt , Garden y Martin y la firma de Nueva York de ingeniería de Hitchings .</a:t>
            </a:r>
          </a:p>
          <a:p>
            <a:pPr eaLnBrk="1" hangingPunct="1"/>
            <a:r>
              <a:rPr lang="es-ES" altLang="es-ES" dirty="0"/>
              <a:t> Que representa una colaboración única entre arquitectos, ingenieros, arquitectos paisajistas, escultores y artesanos.</a:t>
            </a:r>
          </a:p>
          <a:p>
            <a:pPr eaLnBrk="1" hangingPunct="1"/>
            <a:endParaRPr lang="es-ES" altLang="es-ES" dirty="0"/>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760930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Marcador de contenido"/>
          <p:cNvSpPr>
            <a:spLocks noGrp="1"/>
          </p:cNvSpPr>
          <p:nvPr>
            <p:ph sz="quarter" idx="1"/>
          </p:nvPr>
        </p:nvSpPr>
        <p:spPr>
          <a:xfrm>
            <a:off x="914400" y="620713"/>
            <a:ext cx="6897960" cy="5976937"/>
          </a:xfrm>
        </p:spPr>
        <p:txBody>
          <a:bodyPr/>
          <a:lstStyle/>
          <a:p>
            <a:pPr eaLnBrk="1" hangingPunct="1"/>
            <a:r>
              <a:rPr lang="es-ES" altLang="es-ES" dirty="0"/>
              <a:t>Después de muchas décadas de abandono, el conservatorio se sometió a una restauración de varios millones de dólares en 1994.</a:t>
            </a:r>
          </a:p>
          <a:p>
            <a:pPr eaLnBrk="1" hangingPunct="1"/>
            <a:r>
              <a:rPr lang="es-ES" altLang="es-ES" dirty="0"/>
              <a:t> Una Alianza sin fines de lucro Garfield Park Conservatory  formada para ayudar a mantener la estructura y proveer programas y servicios para los visitantes. </a:t>
            </a:r>
          </a:p>
          <a:p>
            <a:pPr eaLnBrk="1" hangingPunct="1"/>
            <a:r>
              <a:rPr lang="es-ES" altLang="es-ES" dirty="0"/>
              <a:t>En una tormenta de granizo en la noche del 30 de junio de 2011, el Conservatorio sufrió daños catastróficos al vidrio en los concesionarios, así como las casas de producción donde se cultivan las plantas o se almacenan.</a:t>
            </a:r>
          </a:p>
          <a:p>
            <a:pPr eaLnBrk="1" hangingPunct="1"/>
            <a:r>
              <a:rPr lang="es-ES" altLang="es-ES" dirty="0"/>
              <a:t> </a:t>
            </a:r>
          </a:p>
        </p:txBody>
      </p:sp>
    </p:spTree>
    <p:extLst>
      <p:ext uri="{BB962C8B-B14F-4D97-AF65-F5344CB8AC3E}">
        <p14:creationId xmlns:p14="http://schemas.microsoft.com/office/powerpoint/2010/main" val="25905975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908050"/>
            <a:ext cx="7041976" cy="5111750"/>
          </a:xfrm>
        </p:spPr>
        <p:txBody>
          <a:bodyPr/>
          <a:lstStyle/>
          <a:p>
            <a:r>
              <a:rPr lang="es-ES" altLang="es-ES" dirty="0"/>
              <a:t>Cinco salas de exposición, recientemente reformadas, contenían vidrio laminado y por lo tanto, sufrieron menos daños.  </a:t>
            </a:r>
          </a:p>
          <a:p>
            <a:r>
              <a:rPr lang="es-ES" altLang="es-ES" dirty="0"/>
              <a:t>Algunas áreas se volvieron a abrir al público el 3 de julio.</a:t>
            </a:r>
          </a:p>
          <a:p>
            <a:endParaRPr lang="es-ES" altLang="es-ES" dirty="0"/>
          </a:p>
        </p:txBody>
      </p:sp>
    </p:spTree>
    <p:extLst>
      <p:ext uri="{BB962C8B-B14F-4D97-AF65-F5344CB8AC3E}">
        <p14:creationId xmlns:p14="http://schemas.microsoft.com/office/powerpoint/2010/main" val="19991862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arfield Park.-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8688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Indiana.-Garfield Park.-w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2943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Garfield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5258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2 Imagen" descr="Garfield Park Conservatory.-1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837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454799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Indiana.-garfieldParkCon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5619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Garfield Park Conservator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846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9977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Garfield Park Conservator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160125" cy="836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0098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Garfield Park Conservator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07600" cy="848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8644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Garfield Park Conservatory.-5x.JPG"/>
          <p:cNvPicPr>
            <a:picLocks noChangeAspect="1"/>
          </p:cNvPicPr>
          <p:nvPr/>
        </p:nvPicPr>
        <p:blipFill rotWithShape="1">
          <a:blip r:embed="rId2">
            <a:extLst>
              <a:ext uri="{28A0092B-C50C-407E-A947-70E740481C1C}">
                <a14:useLocalDpi xmlns:a14="http://schemas.microsoft.com/office/drawing/2010/main" val="0"/>
              </a:ext>
            </a:extLst>
          </a:blip>
          <a:srcRect r="8440" b="14244"/>
          <a:stretch/>
        </p:blipFill>
        <p:spPr bwMode="auto">
          <a:xfrm>
            <a:off x="-108519" y="-1107504"/>
            <a:ext cx="9721080" cy="796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522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Indiana.-Garfield-Park-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855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Indiana.-Garfield Par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47345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Garfield Park.-show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44515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2 Imagen" descr="Garfield_park_conservatory.Chic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8804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Indiana.Garfield_sunken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85912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Garfield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9936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Garfield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6465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Garfield Park.-Chicago.-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18273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Indiana.-Garfield Park.-Flower-squa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85681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Garfield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8143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Garfield Park 1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96558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Garfield-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2492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2633</Words>
  <Application>Microsoft Office PowerPoint</Application>
  <PresentationFormat>Presentación en pantalla (4:3)</PresentationFormat>
  <Paragraphs>212</Paragraphs>
  <Slides>132</Slides>
  <Notes>93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132</vt:i4>
      </vt:variant>
    </vt:vector>
  </HeadingPairs>
  <TitlesOfParts>
    <vt:vector size="137" baseType="lpstr">
      <vt:lpstr>Calibri</vt:lpstr>
      <vt:lpstr>Century Schoolbook</vt:lpstr>
      <vt:lpstr>Wingdings</vt:lpstr>
      <vt:lpstr>Wingdings 2</vt:lpstr>
      <vt:lpstr>Default Theme</vt:lpstr>
      <vt:lpstr>ESTADOS UNIDOS.-LA VUELTA AL MUNDO EN 885 JARDINES.-Chicago.-Lurie Gardens.-Chicago.-Millenium Park.-Chicago.-Lincoln Park.-Garfield Park</vt:lpstr>
      <vt:lpstr>ILLINOIS..-Chicago.-Lurie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ILLINOIS.-Chicago.-Millenium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ILLINOIS .-Chicago.-Lincoln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INDIANA.-Garfield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2018-03-05T12:29:28Z</dcterms:modified>
</cp:coreProperties>
</file>