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39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93" r:id="rId70"/>
    <p:sldId id="323" r:id="rId71"/>
    <p:sldId id="324" r:id="rId72"/>
    <p:sldId id="325" r:id="rId73"/>
    <p:sldId id="326" r:id="rId74"/>
    <p:sldId id="394" r:id="rId75"/>
    <p:sldId id="327" r:id="rId76"/>
    <p:sldId id="328"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9769C4-4F94-408C-B28A-538183B1BC0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DCE98F-8239-4549-96E7-F4228D26CA3F}" type="slidenum">
              <a:rPr lang="es-ES" smtClean="0"/>
              <a:t>‹Nº›</a:t>
            </a:fld>
            <a:endParaRPr lang="es-ES" dirty="0"/>
          </a:p>
        </p:txBody>
      </p:sp>
    </p:spTree>
    <p:extLst>
      <p:ext uri="{BB962C8B-B14F-4D97-AF65-F5344CB8AC3E}">
        <p14:creationId xmlns:p14="http://schemas.microsoft.com/office/powerpoint/2010/main" val="1942690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Lithops</a:t>
            </a:r>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17B21DD-371B-4AAB-BB39-812A1EBEFB03}" type="slidenum">
              <a:rPr lang="es-ES" altLang="es-ES">
                <a:solidFill>
                  <a:prstClr val="black"/>
                </a:solidFill>
                <a:latin typeface="Calibri" pitchFamily="34" charset="0"/>
              </a:rPr>
              <a:pPr/>
              <a:t>13</a:t>
            </a:fld>
            <a:endParaRPr lang="es-ES" alt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Lithops</a:t>
            </a:r>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1D9BE97-EF86-442D-9936-F64644939000}" type="slidenum">
              <a:rPr lang="es-ES" altLang="es-ES">
                <a:solidFill>
                  <a:prstClr val="black"/>
                </a:solidFill>
                <a:latin typeface="Calibri" pitchFamily="34" charset="0"/>
              </a:rPr>
              <a:pPr/>
              <a:t>14</a:t>
            </a:fld>
            <a:endParaRPr lang="es-ES" alt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Opuntia_fulgida_</a:t>
            </a:r>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890BF919-4757-4DCC-9C39-49F8B817A80A}" type="slidenum">
              <a:rPr lang="es-ES" altLang="es-ES">
                <a:solidFill>
                  <a:prstClr val="black"/>
                </a:solidFill>
                <a:latin typeface="Calibri" pitchFamily="34" charset="0"/>
              </a:rPr>
              <a:pPr/>
              <a:t>22</a:t>
            </a:fld>
            <a:endParaRPr lang="es-ES" alt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Coryphantha_calipensis_</a:t>
            </a:r>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9B540A7-E3C8-4949-9A4E-F75ACA30485A}" type="slidenum">
              <a:rPr lang="es-ES" altLang="es-ES">
                <a:solidFill>
                  <a:prstClr val="black"/>
                </a:solidFill>
                <a:latin typeface="Calibri" pitchFamily="34" charset="0"/>
              </a:rPr>
              <a:pPr/>
              <a:t>23</a:t>
            </a:fld>
            <a:endParaRPr lang="es-ES" alt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Coryphantha_pycnacantha_</a:t>
            </a:r>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8407A24-C6EC-4F43-8BD7-55D96D9CB4F0}" type="slidenum">
              <a:rPr lang="es-ES" altLang="es-ES">
                <a:solidFill>
                  <a:prstClr val="black"/>
                </a:solidFill>
                <a:latin typeface="Calibri" pitchFamily="34" charset="0"/>
              </a:rPr>
              <a:pPr/>
              <a:t>24</a:t>
            </a:fld>
            <a:endParaRPr lang="es-ES" alt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Dodonaea-microzyga</a:t>
            </a:r>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79E85D80-7B2B-4E09-9AAF-F64655FB2ABA}" type="slidenum">
              <a:rPr lang="es-ES" altLang="es-ES">
                <a:solidFill>
                  <a:prstClr val="black"/>
                </a:solidFill>
                <a:latin typeface="Calibri" pitchFamily="34" charset="0"/>
              </a:rPr>
              <a:pPr/>
              <a:t>25</a:t>
            </a:fld>
            <a:endParaRPr lang="es-ES" alt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Echinocereus-engelmanni.-Euphorbia-antisyphilitica</a:t>
            </a:r>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2DA62EE-C81C-4A21-B0F6-0BB4E70E9954}" type="slidenum">
              <a:rPr lang="es-ES" altLang="es-ES">
                <a:solidFill>
                  <a:prstClr val="black"/>
                </a:solidFill>
                <a:latin typeface="Calibri" pitchFamily="34" charset="0"/>
              </a:rPr>
              <a:pPr/>
              <a:t>26</a:t>
            </a:fld>
            <a:endParaRPr lang="es-ES" alt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Fouquieria_columnaris</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C84EF50-6574-4824-8E0D-12ECFF36F571}" type="slidenum">
              <a:rPr lang="es-ES" altLang="es-ES">
                <a:solidFill>
                  <a:prstClr val="black"/>
                </a:solidFill>
                <a:latin typeface="Calibri" pitchFamily="34" charset="0"/>
              </a:rPr>
              <a:pPr/>
              <a:t>27</a:t>
            </a:fld>
            <a:endParaRPr lang="es-ES" alt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Mammillaria_geminispina_Cristata_</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18EC7ED-F80D-4DBD-9175-DEF61C6E661C}" type="slidenum">
              <a:rPr lang="es-ES" altLang="es-ES">
                <a:solidFill>
                  <a:prstClr val="black"/>
                </a:solidFill>
                <a:latin typeface="Calibri" pitchFamily="34" charset="0"/>
              </a:rPr>
              <a:pPr/>
              <a:t>28</a:t>
            </a:fld>
            <a:endParaRPr lang="es-ES" alt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Mammillaria_magnimamma_</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6D86798-9C2D-435B-B7F9-E6969F4E440B}" type="slidenum">
              <a:rPr lang="es-ES" altLang="es-ES">
                <a:solidFill>
                  <a:prstClr val="black"/>
                </a:solidFill>
                <a:latin typeface="Calibri" pitchFamily="34" charset="0"/>
              </a:rPr>
              <a:pPr/>
              <a:t>29</a:t>
            </a:fld>
            <a:endParaRPr lang="es-ES" alt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Mammillaria_polythele_</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EF50A1C-57E0-4788-AAD2-35D7D316BCD2}" type="slidenum">
              <a:rPr lang="es-ES" altLang="es-ES">
                <a:solidFill>
                  <a:prstClr val="black"/>
                </a:solidFill>
                <a:latin typeface="Calibri" pitchFamily="34" charset="0"/>
              </a:rPr>
              <a:pPr/>
              <a:t>30</a:t>
            </a:fld>
            <a:endParaRPr lang="es-ES" alt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Mammillaria_polythele_ssp_durispina</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C26D7CC-DC5B-4819-84AD-DF6C359A5C05}" type="slidenum">
              <a:rPr lang="es-ES" altLang="es-ES">
                <a:solidFill>
                  <a:prstClr val="black"/>
                </a:solidFill>
                <a:latin typeface="Calibri" pitchFamily="34" charset="0"/>
              </a:rPr>
              <a:pPr/>
              <a:t>31</a:t>
            </a:fld>
            <a:endParaRPr lang="es-ES" alt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Mammillaria_spinosissima_</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1F9F460-F24B-4127-9E03-F24B6829E8BC}" type="slidenum">
              <a:rPr lang="es-ES" altLang="es-ES">
                <a:solidFill>
                  <a:prstClr val="black"/>
                </a:solidFill>
                <a:latin typeface="Calibri" pitchFamily="34" charset="0"/>
              </a:rPr>
              <a:pPr/>
              <a:t>32</a:t>
            </a:fld>
            <a:endParaRPr lang="es-ES" alt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Myrtillocactus_geometrizans_</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0BB7561-85B8-444E-8C1D-5D55609A4FD3}" type="slidenum">
              <a:rPr lang="es-ES" altLang="es-ES">
                <a:solidFill>
                  <a:prstClr val="black"/>
                </a:solidFill>
                <a:latin typeface="Calibri" pitchFamily="34" charset="0"/>
              </a:rPr>
              <a:pPr/>
              <a:t>33</a:t>
            </a:fld>
            <a:endParaRPr lang="es-ES" alt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Myrtillocactus-geometrizans</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B7F8E51-AABB-4ABD-8946-89FF75FD192C}" type="slidenum">
              <a:rPr lang="es-ES" altLang="es-ES">
                <a:solidFill>
                  <a:prstClr val="black"/>
                </a:solidFill>
                <a:latin typeface="Calibri" pitchFamily="34" charset="0"/>
              </a:rPr>
              <a:pPr/>
              <a:t>34</a:t>
            </a:fld>
            <a:endParaRPr lang="es-ES" alt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Opuntia_rastrera</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5DEC18A-5D34-47AF-B529-042AC7A55EBA}" type="slidenum">
              <a:rPr lang="es-ES" altLang="es-ES">
                <a:solidFill>
                  <a:prstClr val="black"/>
                </a:solidFill>
                <a:latin typeface="Calibri" pitchFamily="34" charset="0"/>
              </a:rPr>
              <a:pPr/>
              <a:t>35</a:t>
            </a:fld>
            <a:endParaRPr lang="es-ES" alt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err="1"/>
              <a:t>Saguaro</a:t>
            </a:r>
            <a:r>
              <a:rPr lang="es-ES" altLang="es-ES" dirty="0"/>
              <a:t>-</a:t>
            </a:r>
            <a:r>
              <a:rPr lang="es-ES" altLang="es-ES" dirty="0" err="1"/>
              <a:t>and-bar</a:t>
            </a:r>
            <a:r>
              <a:rPr lang="es-ES" altLang="es-ES" dirty="0"/>
              <a:t>rels.-Aloe_Dichotoma_&amp;_Cyphostemma_Juttae,_</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B88FB62-4EB4-4A94-81D1-C940D8B07517}" type="slidenum">
              <a:rPr lang="es-ES" altLang="es-ES">
                <a:solidFill>
                  <a:prstClr val="black"/>
                </a:solidFill>
                <a:latin typeface="Calibri" pitchFamily="34" charset="0"/>
              </a:rPr>
              <a:pPr/>
              <a:t>36</a:t>
            </a:fld>
            <a:endParaRPr lang="es-ES" alt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Stenocereus_thurberi_</a:t>
            </a:r>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868769F-122D-4358-B4DF-3CC84A726181}" type="slidenum">
              <a:rPr lang="es-ES" altLang="es-ES">
                <a:solidFill>
                  <a:prstClr val="black"/>
                </a:solidFill>
                <a:latin typeface="Calibri" pitchFamily="34" charset="0"/>
              </a:rPr>
              <a:pPr/>
              <a:t>38</a:t>
            </a:fld>
            <a:endParaRPr lang="es-ES" alt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Stetsonia_coryne_</a:t>
            </a:r>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7371A2BE-2243-44EE-B108-048212806CE4}" type="slidenum">
              <a:rPr lang="es-ES" altLang="es-ES">
                <a:solidFill>
                  <a:prstClr val="black"/>
                </a:solidFill>
                <a:latin typeface="Calibri" pitchFamily="34" charset="0"/>
              </a:rPr>
              <a:pPr/>
              <a:t>39</a:t>
            </a:fld>
            <a:endParaRPr lang="es-ES" alt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Verbena-gooddingii-</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9659630-1944-40F9-AF88-2AF2CF9325F4}" type="slidenum">
              <a:rPr lang="es-ES" altLang="es-ES">
                <a:solidFill>
                  <a:prstClr val="black"/>
                </a:solidFill>
                <a:latin typeface="Calibri" pitchFamily="34" charset="0"/>
              </a:rPr>
              <a:pPr/>
              <a:t>40</a:t>
            </a:fld>
            <a:endParaRPr lang="es-ES" alt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Yucca-gloriosa</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E6C761C-ABF2-4685-89BA-076C46F63DAC}" type="slidenum">
              <a:rPr lang="es-ES" altLang="es-ES">
                <a:solidFill>
                  <a:prstClr val="black"/>
                </a:solidFill>
                <a:latin typeface="Calibri" pitchFamily="34" charset="0"/>
              </a:rPr>
              <a:pPr/>
              <a:t>41</a:t>
            </a:fld>
            <a:endParaRPr lang="es-ES" alt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Aloe marlothii</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DC8AAD0-7BFE-44AB-8F42-81B743002FD7}" type="slidenum">
              <a:rPr lang="es-ES" altLang="es-ES">
                <a:solidFill>
                  <a:prstClr val="black"/>
                </a:solidFill>
                <a:latin typeface="Calibri" pitchFamily="34" charset="0"/>
              </a:rPr>
              <a:pPr/>
              <a:t>43</a:t>
            </a:fld>
            <a:endParaRPr lang="es-ES" alt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Aloe marlothii,</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E0DBDD5-B0AF-400A-8C51-87A7952EAF3C}" type="slidenum">
              <a:rPr lang="es-ES" altLang="es-ES">
                <a:solidFill>
                  <a:prstClr val="black"/>
                </a:solidFill>
                <a:latin typeface="Calibri" pitchFamily="34" charset="0"/>
              </a:rPr>
              <a:pPr/>
              <a:t>44</a:t>
            </a:fld>
            <a:endParaRPr lang="es-ES" alt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Aloe_bainesii_barberae_Aloe_Tree,</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95D1F85-1D1E-4423-959A-55271AFF6DC6}" type="slidenum">
              <a:rPr lang="es-ES" altLang="es-ES">
                <a:solidFill>
                  <a:prstClr val="black"/>
                </a:solidFill>
                <a:latin typeface="Calibri" pitchFamily="34" charset="0"/>
              </a:rPr>
              <a:pPr/>
              <a:t>46</a:t>
            </a:fld>
            <a:endParaRPr lang="es-ES" alt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err="1"/>
              <a:t>Borzicactus_Websteramus,_Cleistocactus</a:t>
            </a:r>
            <a:endParaRPr lang="es-ES" altLang="es-ES" dirty="0"/>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F10A173-00F0-48B2-9105-F45296BB87FC}" type="slidenum">
              <a:rPr lang="es-ES" altLang="es-ES">
                <a:solidFill>
                  <a:prstClr val="black"/>
                </a:solidFill>
                <a:latin typeface="Calibri" pitchFamily="34" charset="0"/>
              </a:rPr>
              <a:pPr/>
              <a:t>47</a:t>
            </a:fld>
            <a:endParaRPr lang="es-ES" alt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Euphorbia atrispina</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B679976-4BF7-43E7-A706-8B1837ACFED0}" type="slidenum">
              <a:rPr lang="es-ES" altLang="es-ES">
                <a:solidFill>
                  <a:prstClr val="black"/>
                </a:solidFill>
                <a:latin typeface="Calibri" pitchFamily="34" charset="0"/>
              </a:rPr>
              <a:pPr/>
              <a:t>48</a:t>
            </a:fld>
            <a:endParaRPr lang="es-ES" alt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err="1"/>
              <a:t>Ferocactus_robustus,_Ferocactus_glaucescens</a:t>
            </a:r>
            <a:r>
              <a:rPr lang="es-ES" altLang="es-ES" dirty="0"/>
              <a:t>,_</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BA797DA-2356-475B-8FF0-766B56B06095}" type="slidenum">
              <a:rPr lang="es-ES" altLang="es-ES">
                <a:solidFill>
                  <a:prstClr val="black"/>
                </a:solidFill>
                <a:latin typeface="Calibri" pitchFamily="34" charset="0"/>
              </a:rPr>
              <a:pPr/>
              <a:t>78</a:t>
            </a:fld>
            <a:endParaRPr lang="es-ES" alt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79</a:t>
            </a:fld>
            <a:endParaRPr lang="es-ES" dirty="0"/>
          </a:p>
        </p:txBody>
      </p:sp>
    </p:spTree>
    <p:extLst>
      <p:ext uri="{BB962C8B-B14F-4D97-AF65-F5344CB8AC3E}">
        <p14:creationId xmlns:p14="http://schemas.microsoft.com/office/powerpoint/2010/main" val="2528010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Cleistocactus_strausii_.-Espostoa_lanata,</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26AFD2B-FD54-4288-AF23-0961C18D3A3D}" type="slidenum">
              <a:rPr lang="es-ES" altLang="es-ES">
                <a:solidFill>
                  <a:prstClr val="black"/>
                </a:solidFill>
                <a:latin typeface="Calibri" pitchFamily="34" charset="0"/>
              </a:rPr>
              <a:pPr/>
              <a:t>80</a:t>
            </a:fld>
            <a:endParaRPr lang="es-ES" alt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Ferocactus robustum</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67F28F9-7EE2-4EA4-98F6-94980B136ECF}" type="slidenum">
              <a:rPr lang="es-ES" altLang="es-ES">
                <a:solidFill>
                  <a:prstClr val="black"/>
                </a:solidFill>
                <a:latin typeface="Calibri" pitchFamily="34" charset="0"/>
              </a:rPr>
              <a:pPr/>
              <a:t>81</a:t>
            </a:fld>
            <a:endParaRPr lang="es-ES" alt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Echinocactus grussonii.-Golden_Barrel_cactus</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AAD5497-D620-48C9-9FAA-D9E7899A4351}" type="slidenum">
              <a:rPr lang="es-ES" altLang="es-ES">
                <a:solidFill>
                  <a:prstClr val="black"/>
                </a:solidFill>
                <a:latin typeface="Calibri" pitchFamily="34" charset="0"/>
              </a:rPr>
              <a:pPr/>
              <a:t>82</a:t>
            </a:fld>
            <a:endParaRPr lang="es-ES" alt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Mammillaria_compressa,</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EBFA1EF-4777-41FE-995F-CB4F769A4705}" type="slidenum">
              <a:rPr lang="es-ES" altLang="es-ES">
                <a:solidFill>
                  <a:prstClr val="black"/>
                </a:solidFill>
                <a:latin typeface="Calibri" pitchFamily="34" charset="0"/>
              </a:rPr>
              <a:pPr/>
              <a:t>83</a:t>
            </a:fld>
            <a:endParaRPr lang="es-ES" alt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Mammillaria_compressa</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E3697EB0-54FF-4385-9781-21843DC3BABE}" type="slidenum">
              <a:rPr lang="es-ES" altLang="es-ES">
                <a:solidFill>
                  <a:prstClr val="black"/>
                </a:solidFill>
                <a:latin typeface="Calibri" pitchFamily="34" charset="0"/>
              </a:rPr>
              <a:pPr/>
              <a:t>84</a:t>
            </a:fld>
            <a:endParaRPr lang="es-ES" alt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Sempervivum_Tectorum</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D9F1AC9-EE44-481F-9AF6-D6DA2E7E563E}" type="slidenum">
              <a:rPr lang="es-ES" altLang="es-ES">
                <a:solidFill>
                  <a:prstClr val="black"/>
                </a:solidFill>
                <a:latin typeface="Calibri" pitchFamily="34" charset="0"/>
              </a:rPr>
              <a:pPr/>
              <a:t>85</a:t>
            </a:fld>
            <a:endParaRPr lang="es-ES" alt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Stenocereus_Creeping_Devils_</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5B8EC83-9968-4556-B3CF-7A47F75D178D}" type="slidenum">
              <a:rPr lang="es-ES" altLang="es-ES">
                <a:solidFill>
                  <a:prstClr val="black"/>
                </a:solidFill>
                <a:latin typeface="Calibri" pitchFamily="34" charset="0"/>
              </a:rPr>
              <a:pPr/>
              <a:t>86</a:t>
            </a:fld>
            <a:endParaRPr lang="es-ES" alt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Thelocactus_leucacanthus,</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29B1F768-CAA6-498B-87F0-FFCA8AEC0FD6}" type="slidenum">
              <a:rPr lang="es-ES" altLang="es-ES">
                <a:solidFill>
                  <a:prstClr val="black"/>
                </a:solidFill>
                <a:latin typeface="Calibri" pitchFamily="34" charset="0"/>
              </a:rPr>
              <a:pPr/>
              <a:t>87</a:t>
            </a:fld>
            <a:endParaRPr lang="es-ES" alt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88</a:t>
            </a:fld>
            <a:endParaRPr lang="es-ES" dirty="0"/>
          </a:p>
        </p:txBody>
      </p:sp>
    </p:spTree>
    <p:extLst>
      <p:ext uri="{BB962C8B-B14F-4D97-AF65-F5344CB8AC3E}">
        <p14:creationId xmlns:p14="http://schemas.microsoft.com/office/powerpoint/2010/main" val="3222514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89</a:t>
            </a:fld>
            <a:endParaRPr lang="es-ES" dirty="0"/>
          </a:p>
        </p:txBody>
      </p:sp>
    </p:spTree>
    <p:extLst>
      <p:ext uri="{BB962C8B-B14F-4D97-AF65-F5344CB8AC3E}">
        <p14:creationId xmlns:p14="http://schemas.microsoft.com/office/powerpoint/2010/main" val="3051722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90</a:t>
            </a:fld>
            <a:endParaRPr lang="es-ES" dirty="0"/>
          </a:p>
        </p:txBody>
      </p:sp>
    </p:spTree>
    <p:extLst>
      <p:ext uri="{BB962C8B-B14F-4D97-AF65-F5344CB8AC3E}">
        <p14:creationId xmlns:p14="http://schemas.microsoft.com/office/powerpoint/2010/main" val="2150299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91</a:t>
            </a:fld>
            <a:endParaRPr lang="es-ES" dirty="0"/>
          </a:p>
        </p:txBody>
      </p:sp>
    </p:spTree>
    <p:extLst>
      <p:ext uri="{BB962C8B-B14F-4D97-AF65-F5344CB8AC3E}">
        <p14:creationId xmlns:p14="http://schemas.microsoft.com/office/powerpoint/2010/main" val="18201756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92</a:t>
            </a:fld>
            <a:endParaRPr lang="es-ES" dirty="0"/>
          </a:p>
        </p:txBody>
      </p:sp>
    </p:spTree>
    <p:extLst>
      <p:ext uri="{BB962C8B-B14F-4D97-AF65-F5344CB8AC3E}">
        <p14:creationId xmlns:p14="http://schemas.microsoft.com/office/powerpoint/2010/main" val="37581469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Desert Gardens.</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886F2614-75F1-4404-85AC-EA5BB70B7A9C}" type="slidenum">
              <a:rPr lang="es-ES" altLang="es-ES">
                <a:solidFill>
                  <a:prstClr val="black"/>
                </a:solidFill>
                <a:latin typeface="Calibri" pitchFamily="34" charset="0"/>
              </a:rPr>
              <a:pPr/>
              <a:t>93</a:t>
            </a:fld>
            <a:endParaRPr lang="es-ES" alt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94</a:t>
            </a:fld>
            <a:endParaRPr lang="es-ES" dirty="0"/>
          </a:p>
        </p:txBody>
      </p:sp>
    </p:spTree>
    <p:extLst>
      <p:ext uri="{BB962C8B-B14F-4D97-AF65-F5344CB8AC3E}">
        <p14:creationId xmlns:p14="http://schemas.microsoft.com/office/powerpoint/2010/main" val="23157257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95</a:t>
            </a:fld>
            <a:endParaRPr lang="es-ES" dirty="0"/>
          </a:p>
        </p:txBody>
      </p:sp>
    </p:spTree>
    <p:extLst>
      <p:ext uri="{BB962C8B-B14F-4D97-AF65-F5344CB8AC3E}">
        <p14:creationId xmlns:p14="http://schemas.microsoft.com/office/powerpoint/2010/main" val="19445560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96</a:t>
            </a:fld>
            <a:endParaRPr lang="es-ES" dirty="0"/>
          </a:p>
        </p:txBody>
      </p:sp>
    </p:spTree>
    <p:extLst>
      <p:ext uri="{BB962C8B-B14F-4D97-AF65-F5344CB8AC3E}">
        <p14:creationId xmlns:p14="http://schemas.microsoft.com/office/powerpoint/2010/main" val="1930631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97</a:t>
            </a:fld>
            <a:endParaRPr lang="es-ES" dirty="0"/>
          </a:p>
        </p:txBody>
      </p:sp>
    </p:spTree>
    <p:extLst>
      <p:ext uri="{BB962C8B-B14F-4D97-AF65-F5344CB8AC3E}">
        <p14:creationId xmlns:p14="http://schemas.microsoft.com/office/powerpoint/2010/main" val="1392931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98</a:t>
            </a:fld>
            <a:endParaRPr lang="es-ES" dirty="0"/>
          </a:p>
        </p:txBody>
      </p:sp>
    </p:spTree>
    <p:extLst>
      <p:ext uri="{BB962C8B-B14F-4D97-AF65-F5344CB8AC3E}">
        <p14:creationId xmlns:p14="http://schemas.microsoft.com/office/powerpoint/2010/main" val="32661776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99</a:t>
            </a:fld>
            <a:endParaRPr lang="es-ES" dirty="0"/>
          </a:p>
        </p:txBody>
      </p:sp>
    </p:spTree>
    <p:extLst>
      <p:ext uri="{BB962C8B-B14F-4D97-AF65-F5344CB8AC3E}">
        <p14:creationId xmlns:p14="http://schemas.microsoft.com/office/powerpoint/2010/main" val="1553953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100</a:t>
            </a:fld>
            <a:endParaRPr lang="es-ES" dirty="0"/>
          </a:p>
        </p:txBody>
      </p:sp>
    </p:spTree>
    <p:extLst>
      <p:ext uri="{BB962C8B-B14F-4D97-AF65-F5344CB8AC3E}">
        <p14:creationId xmlns:p14="http://schemas.microsoft.com/office/powerpoint/2010/main" val="16292606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Desert Gardens.</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26B2A54-BA17-4835-9B2E-1C5231B92251}" type="slidenum">
              <a:rPr lang="es-ES" altLang="es-ES">
                <a:solidFill>
                  <a:prstClr val="black"/>
                </a:solidFill>
                <a:latin typeface="Calibri" pitchFamily="34" charset="0"/>
              </a:rPr>
              <a:pPr/>
              <a:t>101</a:t>
            </a:fld>
            <a:endParaRPr lang="es-ES" alt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102</a:t>
            </a:fld>
            <a:endParaRPr lang="es-ES" dirty="0"/>
          </a:p>
        </p:txBody>
      </p:sp>
    </p:spTree>
    <p:extLst>
      <p:ext uri="{BB962C8B-B14F-4D97-AF65-F5344CB8AC3E}">
        <p14:creationId xmlns:p14="http://schemas.microsoft.com/office/powerpoint/2010/main" val="448279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766E15F-D2AC-4238-A6CD-205B4696BD13}" type="slidenum">
              <a:rPr lang="es-ES" altLang="es-ES">
                <a:solidFill>
                  <a:prstClr val="black"/>
                </a:solidFill>
                <a:latin typeface="Calibri" pitchFamily="34" charset="0"/>
              </a:rPr>
              <a:pPr/>
              <a:t>103</a:t>
            </a:fld>
            <a:endParaRPr lang="es-ES" alt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84F80F5-3D1D-4980-9050-6C767538DF21}" type="slidenum">
              <a:rPr lang="es-ES" altLang="es-ES">
                <a:solidFill>
                  <a:prstClr val="black"/>
                </a:solidFill>
                <a:latin typeface="Calibri" pitchFamily="34" charset="0"/>
              </a:rPr>
              <a:pPr/>
              <a:t>104</a:t>
            </a:fld>
            <a:endParaRPr lang="es-ES" alt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106</a:t>
            </a:fld>
            <a:endParaRPr lang="es-ES" dirty="0"/>
          </a:p>
        </p:txBody>
      </p:sp>
    </p:spTree>
    <p:extLst>
      <p:ext uri="{BB962C8B-B14F-4D97-AF65-F5344CB8AC3E}">
        <p14:creationId xmlns:p14="http://schemas.microsoft.com/office/powerpoint/2010/main" val="11858382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5784F82-3F40-4744-82FB-591D176AAE1B}" type="slidenum">
              <a:rPr lang="es-ES" altLang="es-ES">
                <a:solidFill>
                  <a:prstClr val="black"/>
                </a:solidFill>
                <a:latin typeface="Calibri" pitchFamily="34" charset="0"/>
              </a:rPr>
              <a:pPr/>
              <a:t>107</a:t>
            </a:fld>
            <a:endParaRPr lang="es-ES" alt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110</a:t>
            </a:fld>
            <a:endParaRPr lang="es-ES" dirty="0"/>
          </a:p>
        </p:txBody>
      </p:sp>
    </p:spTree>
    <p:extLst>
      <p:ext uri="{BB962C8B-B14F-4D97-AF65-F5344CB8AC3E}">
        <p14:creationId xmlns:p14="http://schemas.microsoft.com/office/powerpoint/2010/main" val="20510882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Echinocactus grusonii</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F3D3942-BE7D-4477-A09B-879A9D8C6D76}" type="slidenum">
              <a:rPr lang="es-ES" altLang="es-ES">
                <a:solidFill>
                  <a:prstClr val="black"/>
                </a:solidFill>
                <a:latin typeface="Calibri" pitchFamily="34" charset="0"/>
              </a:rPr>
              <a:pPr/>
              <a:t>113</a:t>
            </a:fld>
            <a:endParaRPr lang="es-ES" alt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b="1" dirty="0"/>
              <a:t>Aloe marlothii </a:t>
            </a:r>
            <a:endParaRPr lang="es-ES" altLang="es-ES" dirty="0"/>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E82EF83-1E61-40FA-82ED-29256EE03ADA}" type="slidenum">
              <a:rPr lang="es-ES" altLang="es-ES">
                <a:solidFill>
                  <a:prstClr val="black"/>
                </a:solidFill>
                <a:latin typeface="Calibri" pitchFamily="34" charset="0"/>
              </a:rPr>
              <a:pPr/>
              <a:t>114</a:t>
            </a:fld>
            <a:endParaRPr lang="es-ES" alt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115</a:t>
            </a:fld>
            <a:endParaRPr lang="es-ES" dirty="0"/>
          </a:p>
        </p:txBody>
      </p:sp>
    </p:spTree>
    <p:extLst>
      <p:ext uri="{BB962C8B-B14F-4D97-AF65-F5344CB8AC3E}">
        <p14:creationId xmlns:p14="http://schemas.microsoft.com/office/powerpoint/2010/main" val="17376833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116</a:t>
            </a:fld>
            <a:endParaRPr lang="es-ES" dirty="0"/>
          </a:p>
        </p:txBody>
      </p:sp>
    </p:spTree>
    <p:extLst>
      <p:ext uri="{BB962C8B-B14F-4D97-AF65-F5344CB8AC3E}">
        <p14:creationId xmlns:p14="http://schemas.microsoft.com/office/powerpoint/2010/main" val="2233160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117</a:t>
            </a:fld>
            <a:endParaRPr lang="es-ES" dirty="0"/>
          </a:p>
        </p:txBody>
      </p:sp>
    </p:spTree>
    <p:extLst>
      <p:ext uri="{BB962C8B-B14F-4D97-AF65-F5344CB8AC3E}">
        <p14:creationId xmlns:p14="http://schemas.microsoft.com/office/powerpoint/2010/main" val="9911699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118</a:t>
            </a:fld>
            <a:endParaRPr lang="es-ES" dirty="0"/>
          </a:p>
        </p:txBody>
      </p:sp>
    </p:spTree>
    <p:extLst>
      <p:ext uri="{BB962C8B-B14F-4D97-AF65-F5344CB8AC3E}">
        <p14:creationId xmlns:p14="http://schemas.microsoft.com/office/powerpoint/2010/main" val="11492652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Desert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119</a:t>
            </a:fld>
            <a:endParaRPr lang="es-ES" dirty="0"/>
          </a:p>
        </p:txBody>
      </p:sp>
    </p:spTree>
    <p:extLst>
      <p:ext uri="{BB962C8B-B14F-4D97-AF65-F5344CB8AC3E}">
        <p14:creationId xmlns:p14="http://schemas.microsoft.com/office/powerpoint/2010/main" val="24846449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Gardens</a:t>
            </a:r>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120</a:t>
            </a:fld>
            <a:endParaRPr lang="es-ES" dirty="0"/>
          </a:p>
        </p:txBody>
      </p:sp>
    </p:spTree>
    <p:extLst>
      <p:ext uri="{BB962C8B-B14F-4D97-AF65-F5344CB8AC3E}">
        <p14:creationId xmlns:p14="http://schemas.microsoft.com/office/powerpoint/2010/main" val="14495217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Gardens-Bonsai_Garden_at_Huntington_Library</a:t>
            </a:r>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9D39810-D695-4C8C-A781-A49D39EF7D06}" type="slidenum">
              <a:rPr lang="es-ES" altLang="es-ES">
                <a:solidFill>
                  <a:prstClr val="black"/>
                </a:solidFill>
                <a:latin typeface="Calibri" pitchFamily="34" charset="0"/>
              </a:rPr>
              <a:pPr/>
              <a:t>121</a:t>
            </a:fld>
            <a:endParaRPr lang="es-ES" alt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D6DE65E-B87D-46B8-90A2-8AF94278B478}" type="slidenum">
              <a:rPr lang="es-ES" altLang="es-ES">
                <a:solidFill>
                  <a:prstClr val="black"/>
                </a:solidFill>
                <a:latin typeface="Calibri" pitchFamily="34" charset="0"/>
              </a:rPr>
              <a:pPr/>
              <a:t>123</a:t>
            </a:fld>
            <a:endParaRPr lang="es-ES" alt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B9E244A-2925-46D5-A3DA-2BE0B276AF30}" type="slidenum">
              <a:rPr lang="es-ES" altLang="es-ES">
                <a:solidFill>
                  <a:prstClr val="black"/>
                </a:solidFill>
                <a:latin typeface="Calibri" pitchFamily="34" charset="0"/>
              </a:rPr>
              <a:pPr/>
              <a:t>124</a:t>
            </a:fld>
            <a:endParaRPr lang="es-ES" alt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234229B3-1A03-49D7-8ECC-5FF3B8EAD71B}" type="slidenum">
              <a:rPr lang="es-ES" altLang="es-ES">
                <a:solidFill>
                  <a:prstClr val="black"/>
                </a:solidFill>
                <a:latin typeface="Calibri" pitchFamily="34" charset="0"/>
              </a:rPr>
              <a:pPr/>
              <a:t>125</a:t>
            </a:fld>
            <a:endParaRPr lang="es-ES" alt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014FD2E-0D4F-411F-AEE7-D426AFC3ADDD}" type="slidenum">
              <a:rPr lang="es-ES" altLang="es-ES">
                <a:solidFill>
                  <a:prstClr val="black"/>
                </a:solidFill>
                <a:latin typeface="Calibri" pitchFamily="34" charset="0"/>
              </a:rPr>
              <a:pPr/>
              <a:t>126</a:t>
            </a:fld>
            <a:endParaRPr lang="es-ES" alt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492E9C3-67D0-4612-90B1-D8200B23211C}" type="slidenum">
              <a:rPr lang="es-ES" altLang="es-ES">
                <a:solidFill>
                  <a:prstClr val="black"/>
                </a:solidFill>
                <a:latin typeface="Calibri" pitchFamily="34" charset="0"/>
              </a:rPr>
              <a:pPr/>
              <a:t>127</a:t>
            </a:fld>
            <a:endParaRPr lang="es-ES" alt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Gardens.</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05857F80-2BDA-4617-860C-C026E9D35095}" type="slidenum">
              <a:rPr lang="es-ES" altLang="es-ES">
                <a:solidFill>
                  <a:prstClr val="black"/>
                </a:solidFill>
                <a:latin typeface="Calibri" pitchFamily="34" charset="0"/>
              </a:rPr>
              <a:pPr/>
              <a:t>128</a:t>
            </a:fld>
            <a:endParaRPr lang="es-ES" alt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C799529-0387-4C98-B34C-5AFF3B5F717E}" type="slidenum">
              <a:rPr lang="es-ES" altLang="es-ES">
                <a:solidFill>
                  <a:prstClr val="black"/>
                </a:solidFill>
                <a:latin typeface="Calibri" pitchFamily="34" charset="0"/>
              </a:rPr>
              <a:pPr/>
              <a:t>130</a:t>
            </a:fld>
            <a:endParaRPr lang="es-ES" alt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Hungtington Japanese Garden.-3</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8747DAC-20A4-4C86-9553-3B11DB0F14AE}" type="slidenum">
              <a:rPr lang="es-ES" altLang="es-ES">
                <a:solidFill>
                  <a:prstClr val="black"/>
                </a:solidFill>
                <a:latin typeface="Calibri" pitchFamily="34" charset="0"/>
              </a:rPr>
              <a:pPr/>
              <a:t>131</a:t>
            </a:fld>
            <a:endParaRPr lang="es-ES" alt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5940900-CEAC-4262-A645-F00328ECC1C0}" type="slidenum">
              <a:rPr lang="es-ES" altLang="es-ES">
                <a:solidFill>
                  <a:prstClr val="black"/>
                </a:solidFill>
                <a:latin typeface="Calibri" pitchFamily="34" charset="0"/>
              </a:rPr>
              <a:pPr/>
              <a:t>132</a:t>
            </a:fld>
            <a:endParaRPr lang="es-ES" alt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71F16881-79AD-410E-9975-0E72DA8EFB4E}" type="slidenum">
              <a:rPr lang="es-ES" altLang="es-ES">
                <a:solidFill>
                  <a:prstClr val="black"/>
                </a:solidFill>
                <a:latin typeface="Calibri" pitchFamily="34" charset="0"/>
              </a:rPr>
              <a:pPr/>
              <a:t>133</a:t>
            </a:fld>
            <a:endParaRPr lang="es-ES" alt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637A9B4-787B-4765-878D-AE978D986226}" type="slidenum">
              <a:rPr lang="es-ES" altLang="es-ES">
                <a:solidFill>
                  <a:prstClr val="black"/>
                </a:solidFill>
                <a:latin typeface="Calibri" pitchFamily="34" charset="0"/>
              </a:rPr>
              <a:pPr/>
              <a:t>134</a:t>
            </a:fld>
            <a:endParaRPr lang="es-ES" alt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Huntington Japanese Garden</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8AE3C0BB-5FE3-4DC9-A2B9-7822C3514487}" type="slidenum">
              <a:rPr lang="es-ES" altLang="es-ES">
                <a:solidFill>
                  <a:prstClr val="black"/>
                </a:solidFill>
                <a:latin typeface="Calibri" pitchFamily="34" charset="0"/>
              </a:rPr>
              <a:pPr/>
              <a:t>135</a:t>
            </a:fld>
            <a:endParaRPr lang="es-ES" alt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Japanese Garden</a:t>
            </a:r>
          </a:p>
          <a:p>
            <a:endParaRPr lang="es-ES" dirty="0"/>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136</a:t>
            </a:fld>
            <a:endParaRPr lang="es-ES" dirty="0"/>
          </a:p>
        </p:txBody>
      </p:sp>
    </p:spTree>
    <p:extLst>
      <p:ext uri="{BB962C8B-B14F-4D97-AF65-F5344CB8AC3E}">
        <p14:creationId xmlns:p14="http://schemas.microsoft.com/office/powerpoint/2010/main" val="24925766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Japanese Garden</a:t>
            </a:r>
          </a:p>
          <a:p>
            <a:endParaRPr lang="es-ES" dirty="0"/>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137</a:t>
            </a:fld>
            <a:endParaRPr lang="es-ES" dirty="0"/>
          </a:p>
        </p:txBody>
      </p:sp>
    </p:spTree>
    <p:extLst>
      <p:ext uri="{BB962C8B-B14F-4D97-AF65-F5344CB8AC3E}">
        <p14:creationId xmlns:p14="http://schemas.microsoft.com/office/powerpoint/2010/main" val="7321325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Huntington Japanese Garden</a:t>
            </a:r>
          </a:p>
          <a:p>
            <a:endParaRPr lang="es-ES" dirty="0"/>
          </a:p>
        </p:txBody>
      </p:sp>
      <p:sp>
        <p:nvSpPr>
          <p:cNvPr id="4" name="3 Marcador de número de diapositiva"/>
          <p:cNvSpPr>
            <a:spLocks noGrp="1"/>
          </p:cNvSpPr>
          <p:nvPr>
            <p:ph type="sldNum" sz="quarter" idx="10"/>
          </p:nvPr>
        </p:nvSpPr>
        <p:spPr/>
        <p:txBody>
          <a:bodyPr/>
          <a:lstStyle/>
          <a:p>
            <a:fld id="{4CDCE98F-8239-4549-96E7-F4228D26CA3F}" type="slidenum">
              <a:rPr lang="es-ES" smtClean="0"/>
              <a:t>138</a:t>
            </a:fld>
            <a:endParaRPr lang="es-ES" dirty="0"/>
          </a:p>
        </p:txBody>
      </p:sp>
    </p:spTree>
    <p:extLst>
      <p:ext uri="{BB962C8B-B14F-4D97-AF65-F5344CB8AC3E}">
        <p14:creationId xmlns:p14="http://schemas.microsoft.com/office/powerpoint/2010/main" val="1108071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0/00/Huntington_Desert_Gardens_Aloe_Marlothii_&amp;_friends.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hyperlink" Target="//upload.wikimedia.org/wikipedia/commons/9/9b/Golden_Barrel_cactus,_Huntington_Desert_Garden.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114.xml.rels><?xml version="1.0" encoding="UTF-8" standalone="yes"?>
<Relationships xmlns="http://schemas.openxmlformats.org/package/2006/relationships"><Relationship Id="rId3" Type="http://schemas.openxmlformats.org/officeDocument/2006/relationships/hyperlink" Target="//upload.wikimedia.org/wikipedia/commons/0/00/Huntington_Desert_Gardens_Aloe_Marlothii_&amp;_friends.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15.jpeg"/></Relationships>
</file>

<file path=ppt/slides/_rels/slide13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2232248"/>
          </a:xfrm>
        </p:spPr>
        <p:txBody>
          <a:bodyPr>
            <a:normAutofit fontScale="90000"/>
          </a:bodyPr>
          <a:lstStyle/>
          <a:p>
            <a:r>
              <a:rPr lang="es-ES" sz="3600" dirty="0"/>
              <a:t>ESTADOS UNIDOS.-LA VUELTA AL MUNDO EN 885 JARDINES</a:t>
            </a:r>
            <a:r>
              <a:rPr lang="es-ES" dirty="0"/>
              <a:t>.-desert botanical garden phoenix y huntington Desert Gardens</a:t>
            </a:r>
          </a:p>
        </p:txBody>
      </p:sp>
      <p:sp>
        <p:nvSpPr>
          <p:cNvPr id="3" name="2 Subtítulo"/>
          <p:cNvSpPr>
            <a:spLocks noGrp="1"/>
          </p:cNvSpPr>
          <p:nvPr>
            <p:ph type="subTitle" idx="1"/>
          </p:nvPr>
        </p:nvSpPr>
        <p:spPr>
          <a:xfrm>
            <a:off x="2286000" y="5003322"/>
            <a:ext cx="4950296" cy="1371600"/>
          </a:xfrm>
        </p:spPr>
        <p:txBody>
          <a:bodyPr>
            <a:normAutofit/>
          </a:bodyPr>
          <a:lstStyle/>
          <a:p>
            <a:r>
              <a:rPr lang="es-ES" dirty="0"/>
              <a:t>Selección de textos y fotografías por</a:t>
            </a:r>
          </a:p>
          <a:p>
            <a:r>
              <a:rPr lang="es-ES" sz="2800" dirty="0"/>
              <a:t>JOSE ELIAS BONELLS</a:t>
            </a:r>
            <a:r>
              <a:rPr lang="en-US" sz="2800" dirty="0"/>
              <a:t> </a:t>
            </a:r>
            <a:endParaRPr lang="es-ES" sz="2800" dirty="0"/>
          </a:p>
        </p:txBody>
      </p:sp>
    </p:spTree>
    <p:extLst>
      <p:ext uri="{BB962C8B-B14F-4D97-AF65-F5344CB8AC3E}">
        <p14:creationId xmlns:p14="http://schemas.microsoft.com/office/powerpoint/2010/main" val="255850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684213" y="260350"/>
            <a:ext cx="8636000" cy="1143000"/>
          </a:xfrm>
        </p:spPr>
        <p:txBody>
          <a:bodyPr/>
          <a:lstStyle/>
          <a:p>
            <a:r>
              <a:rPr lang="es-ES" altLang="es-ES" dirty="0"/>
              <a:t>Desert Botanic Garden.-Phoenix</a:t>
            </a:r>
          </a:p>
        </p:txBody>
      </p:sp>
      <p:sp>
        <p:nvSpPr>
          <p:cNvPr id="3" name="2 Marcador de contenido"/>
          <p:cNvSpPr>
            <a:spLocks noGrp="1"/>
          </p:cNvSpPr>
          <p:nvPr>
            <p:ph sz="quarter" idx="1"/>
          </p:nvPr>
        </p:nvSpPr>
        <p:spPr>
          <a:xfrm>
            <a:off x="914400" y="1844675"/>
            <a:ext cx="6969968" cy="4175125"/>
          </a:xfrm>
        </p:spPr>
        <p:txBody>
          <a:bodyPr>
            <a:normAutofit lnSpcReduction="10000"/>
          </a:bodyPr>
          <a:lstStyle/>
          <a:p>
            <a:pPr marL="274320" indent="-274320" fontAlgn="auto">
              <a:spcBef>
                <a:spcPts val="580"/>
              </a:spcBef>
              <a:spcAft>
                <a:spcPts val="0"/>
              </a:spcAft>
              <a:buFont typeface="Wingdings 2"/>
              <a:buChar char=""/>
              <a:defRPr/>
            </a:pPr>
            <a:r>
              <a:rPr lang="es-ES" dirty="0"/>
              <a:t>El </a:t>
            </a:r>
            <a:r>
              <a:rPr lang="es-ES" b="1" dirty="0"/>
              <a:t>Desert Botanical Garden</a:t>
            </a:r>
            <a:r>
              <a:rPr lang="es-ES" dirty="0"/>
              <a:t> es de 57 ha de jardín botánico ubicado en el 1201 N. Parkway Galvin, Phoenix, Arizona 85008, EE.UU. . </a:t>
            </a:r>
          </a:p>
          <a:p>
            <a:pPr marL="274320" indent="-274320" fontAlgn="auto">
              <a:spcBef>
                <a:spcPts val="580"/>
              </a:spcBef>
              <a:spcAft>
                <a:spcPts val="0"/>
              </a:spcAft>
              <a:buFont typeface="Wingdings 2"/>
              <a:buChar char=""/>
              <a:defRPr/>
            </a:pPr>
            <a:r>
              <a:rPr lang="es-ES" dirty="0"/>
              <a:t>Fundado por los cactus nativos de Arizona y Sociedad de Flora en 1937  y se estableció en este lugar en 1939, el jardín cuenta con más de 21.000 plantas , con más de 4000 taxones, un tercio de los cuales son nativos de la zona, incluyendo 139 especies que son raras, amenazadas o en peligro de extinción. </a:t>
            </a:r>
          </a:p>
        </p:txBody>
      </p:sp>
    </p:spTree>
    <p:extLst>
      <p:ext uri="{BB962C8B-B14F-4D97-AF65-F5344CB8AC3E}">
        <p14:creationId xmlns:p14="http://schemas.microsoft.com/office/powerpoint/2010/main" val="272282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 especial interés son las ricas colecciones de agave (176 taxones) y cactus (10.350 plantas de 1.350 taxones), especialmente la sub-familia Opuntia .</a:t>
            </a:r>
          </a:p>
          <a:p>
            <a:r>
              <a:rPr lang="es-ES" dirty="0"/>
              <a:t>Las plantas de las condiciones climáticas menos extremas están protegidas bajo cobertizos. </a:t>
            </a:r>
          </a:p>
          <a:p>
            <a:r>
              <a:rPr lang="es-ES" dirty="0"/>
              <a:t>Hay una colección australiana, una colección de Baja California y una colección de América del Sur, todas las plantas adaptadas a las condiciones del desierto.</a:t>
            </a:r>
          </a:p>
          <a:p>
            <a:r>
              <a:rPr lang="es-ES" dirty="0"/>
              <a:t>Algunos ecosistemas están representados: un bosque mezquite, un chaparral semidesértico y de tierras altas . </a:t>
            </a:r>
          </a:p>
          <a:p>
            <a:endParaRPr lang="es-ES" dirty="0"/>
          </a:p>
          <a:p>
            <a:endParaRPr lang="es-ES" dirty="0"/>
          </a:p>
        </p:txBody>
      </p:sp>
    </p:spTree>
    <p:extLst>
      <p:ext uri="{BB962C8B-B14F-4D97-AF65-F5344CB8AC3E}">
        <p14:creationId xmlns:p14="http://schemas.microsoft.com/office/powerpoint/2010/main" val="158896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556792"/>
            <a:ext cx="6969968" cy="4824536"/>
          </a:xfrm>
        </p:spPr>
        <p:txBody>
          <a:bodyPr>
            <a:normAutofit/>
          </a:bodyPr>
          <a:lstStyle/>
          <a:p>
            <a:r>
              <a:rPr lang="es-ES" altLang="es-ES" dirty="0"/>
              <a:t>El Jardín Botánico del Desierto ha sido designado como Punto de Orgullo de Phoenix.</a:t>
            </a:r>
          </a:p>
          <a:p>
            <a:r>
              <a:rPr lang="es-ES" altLang="es-ES" dirty="0"/>
              <a:t>De vuelta en la década de 1930, un pequeño grupo de apasionados ciudadanos locales vieron la necesidad de conservar nuestro medio ambiente del hermoso desierto .</a:t>
            </a:r>
          </a:p>
          <a:p>
            <a:r>
              <a:rPr lang="es-ES" altLang="es-ES" dirty="0"/>
              <a:t>Uno de ellos fue el botánico sueco Gustaf Starck , quien encontró afines residentes mediante la publicación de un cartel, "Guardar el desierto", con una flecha apuntando a su casa. </a:t>
            </a:r>
          </a:p>
          <a:p>
            <a:r>
              <a:rPr lang="es-ES" altLang="es-ES" dirty="0"/>
              <a:t> </a:t>
            </a:r>
          </a:p>
        </p:txBody>
      </p:sp>
    </p:spTree>
    <p:extLst>
      <p:ext uri="{BB962C8B-B14F-4D97-AF65-F5344CB8AC3E}">
        <p14:creationId xmlns:p14="http://schemas.microsoft.com/office/powerpoint/2010/main" val="1085693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333375"/>
            <a:ext cx="7113984" cy="5686425"/>
          </a:xfrm>
        </p:spPr>
        <p:txBody>
          <a:bodyPr>
            <a:normAutofit lnSpcReduction="10000"/>
          </a:bodyPr>
          <a:lstStyle/>
          <a:p>
            <a:pPr marL="0" indent="0">
              <a:buNone/>
            </a:pPr>
            <a:endParaRPr lang="es-ES" altLang="es-ES" dirty="0"/>
          </a:p>
          <a:p>
            <a:r>
              <a:rPr lang="es-ES" altLang="es-ES" dirty="0"/>
              <a:t>En 1936, formaron el Cactus de Arizona y flora nativa Society (ACNFS) para patrocinar un jardín botánico para fomentar la comprensión, el aprecio y la promoción de la singularidad de los desiertos del mundo, y en particular nuestro Desierto de SonoraLuego Gertrude Webster , cuya casa abarcó todo lo que hoy es el barrio de Arcadia, se unió a la Sociedad. </a:t>
            </a:r>
          </a:p>
          <a:p>
            <a:r>
              <a:rPr lang="es-ES" altLang="es-ES" dirty="0"/>
              <a:t>Ella ofreció su aliento, las conexiones y el apoyo financiero para establecer el jardín botánico en Papago Park. </a:t>
            </a:r>
          </a:p>
          <a:p>
            <a:r>
              <a:rPr lang="es-ES" altLang="es-ES" dirty="0"/>
              <a:t>El benefactor del Jardín  Gertrude Webster sirvió como presidente de la Cactus de Arizona y primer Consejo Nativo Sociedad de Flora de Administración. </a:t>
            </a:r>
          </a:p>
        </p:txBody>
      </p:sp>
    </p:spTree>
    <p:extLst>
      <p:ext uri="{BB962C8B-B14F-4D97-AF65-F5344CB8AC3E}">
        <p14:creationId xmlns:p14="http://schemas.microsoft.com/office/powerpoint/2010/main" val="1959527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5543550"/>
          </a:xfrm>
        </p:spPr>
        <p:txBody>
          <a:bodyPr>
            <a:normAutofit lnSpcReduction="10000"/>
          </a:bodyPr>
          <a:lstStyle/>
          <a:p>
            <a:pPr>
              <a:spcBef>
                <a:spcPts val="580"/>
              </a:spcBef>
              <a:buFont typeface="Wingdings 2"/>
              <a:buChar char=""/>
              <a:defRPr/>
            </a:pPr>
            <a:r>
              <a:rPr lang="es-ES" dirty="0"/>
              <a:t>Starck Gustaf fue uno de los cinco vicepresidentes, entre los que WE Walker, Rell Haskett, Kriegbaum LL, y Samuel Wilson, quien también se desempeñó como Tesorero. Paul G. Olsen fue Secretario.</a:t>
            </a:r>
          </a:p>
          <a:p>
            <a:pPr marL="274320" indent="-274320" fontAlgn="auto">
              <a:spcBef>
                <a:spcPts val="580"/>
              </a:spcBef>
              <a:spcAft>
                <a:spcPts val="0"/>
              </a:spcAft>
              <a:buFont typeface="Wingdings 2"/>
              <a:buChar char=""/>
              <a:defRPr/>
            </a:pPr>
            <a:r>
              <a:rPr lang="es-ES" dirty="0"/>
              <a:t>En 1938, después de mucho trabajo por los ACNFS, el consejo contrató director del Jardín de primer ejecutivo, George Lindsay, quien supervisó la primera plantación en el terreno. </a:t>
            </a:r>
          </a:p>
          <a:p>
            <a:pPr marL="274320" indent="-274320" fontAlgn="auto">
              <a:spcBef>
                <a:spcPts val="580"/>
              </a:spcBef>
              <a:spcAft>
                <a:spcPts val="0"/>
              </a:spcAft>
              <a:buFont typeface="Wingdings 2"/>
              <a:buChar char=""/>
              <a:defRPr/>
            </a:pPr>
            <a:r>
              <a:rPr lang="es-ES" dirty="0"/>
              <a:t>El Jardín Botánico del Desierto abrió sus puertas en 1939 como un museo sin fines de lucro dedicado a la investigación, educación, conservación y exhibición de plantas del desierto. </a:t>
            </a:r>
          </a:p>
        </p:txBody>
      </p:sp>
    </p:spTree>
    <p:extLst>
      <p:ext uri="{BB962C8B-B14F-4D97-AF65-F5344CB8AC3E}">
        <p14:creationId xmlns:p14="http://schemas.microsoft.com/office/powerpoint/2010/main" val="3459171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04813"/>
            <a:ext cx="6825952" cy="5614987"/>
          </a:xfrm>
        </p:spPr>
        <p:txBody>
          <a:bodyPr>
            <a:normAutofit/>
          </a:bodyPr>
          <a:lstStyle/>
          <a:p>
            <a:r>
              <a:rPr lang="es-ES" altLang="es-ES" dirty="0"/>
              <a:t>Los voluntarios que comparten su tiempo, talento y experiencia profesional son vitales para el buen funcionamiento del Jardín, con lo que la apreciación de los desiertos del mundo para los visitantes de todo el mundo. </a:t>
            </a:r>
          </a:p>
          <a:p>
            <a:r>
              <a:rPr lang="es-ES" altLang="es-ES" dirty="0"/>
              <a:t>Los voluntarios son esenciales en la creación del Jardín y el desarrollo, cuando el personal era pequeño y finanzas apretadas. </a:t>
            </a:r>
          </a:p>
          <a:p>
            <a:r>
              <a:rPr lang="es-ES" altLang="es-ES" dirty="0"/>
              <a:t>Estos primeros partidarios, incluyendo a algunos botánicos aficionados que donaron sus colecciones de plantas propias, ayudó a planear y ejecutar la venta de plantas, exposiciones de fotografía y arte, y numerosos actos públicos. </a:t>
            </a:r>
          </a:p>
          <a:p>
            <a:endParaRPr lang="es-ES" altLang="es-ES" dirty="0"/>
          </a:p>
        </p:txBody>
      </p:sp>
    </p:spTree>
    <p:extLst>
      <p:ext uri="{BB962C8B-B14F-4D97-AF65-F5344CB8AC3E}">
        <p14:creationId xmlns:p14="http://schemas.microsoft.com/office/powerpoint/2010/main" val="3488129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772400" cy="5543550"/>
          </a:xfrm>
        </p:spPr>
        <p:txBody>
          <a:bodyPr/>
          <a:lstStyle/>
          <a:p>
            <a:r>
              <a:rPr lang="es-ES" altLang="es-ES" dirty="0"/>
              <a:t>Los voluntarios siguen siendo un activo jardín, compartiendo su tiempo, talentos y experiencia profesional. </a:t>
            </a:r>
          </a:p>
          <a:p>
            <a:r>
              <a:rPr lang="es-ES" altLang="es-ES" dirty="0"/>
              <a:t>Trabajan en estrecha colaboración con el personal para mantener el estado del jardín como institución de investigación de primera planta y servir como miembros de la Junta Directiva, fijar la política y gobernar el Jardín.</a:t>
            </a:r>
          </a:p>
        </p:txBody>
      </p:sp>
    </p:spTree>
    <p:extLst>
      <p:ext uri="{BB962C8B-B14F-4D97-AF65-F5344CB8AC3E}">
        <p14:creationId xmlns:p14="http://schemas.microsoft.com/office/powerpoint/2010/main" val="3405257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Desert Botanical Gardens.-newmap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93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Desert Botanical Gardens.-Poppy's-J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81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Desert_Botanical_Garden_Phoenix_Arizona_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1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Desert_Garden_Conservatory_interi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64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Desert Garden Conservatory-Interior-lithos-&amp;-echev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086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Desert Garden Conservatory-litho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24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Desert_Garden_cacti_at_Huntington_Libra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233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Desert Botanical Garden.-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785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Desert Botanical Garden.-2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302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Desert Botanical Garden.-Wildflower-Trail_web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863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Desert Botanical Garden.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48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Desert Botanical Garden.-Arizona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495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Desert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805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Desert Botanical Garden.-Opuntia_fulgid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150"/>
            <a:ext cx="9144000"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329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Desert Botanical Garden-Coryphantha_calipensi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980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Desert Botanical Garden-Coryphantha_pycnacanth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33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Desert Botanical Garden-Dodonaea-microzy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244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Desert Botanical Garden-Echinocereus-engelmanni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2 Imagen" descr="Desert Botanical Garden-Euphorbia-antisyphilitic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337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Desert Botanical Garden-Fouquieria-column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3 Imagen" descr="Desert Botanical Gardenx-Fouquieria_columnaris_2_.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953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Desert Botanical Garden-Mammillaria_geminispina_Cristat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591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Desert Botanical Garden-Mammillaria_magnimamm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474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Desert Botanical Garden-Mammillaria_polythel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400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Desert Botanical Garden-Mammillaria_polythele_ssp_durispin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448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Desert Botanical Garden-Mammillaria_spinosissim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081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Desert Botanical Garden-Myrtillocactus_geometrizan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190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Desert Botanical Garden.-Myrtillocactus-geometriza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157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Desert Botanical Garden-Opuntia_rastr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786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Desert Botanical Gardens..-Saguaro-and-barre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Desert Garden Conservatory.-Aloe_Dichotoma_&amp;_Cyphostemma_Juttae,_Huntingto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873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Desert Botanical Gardens.-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080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Desert Botanical Garden-Stenocereus_thurberi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994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Desert Botanical Garden-Stetsonia_coryn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183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Desert Botanical Garden-Verbena-gooddingii-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254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Desert Botanical Garden-Yucca-glorio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060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Desert Garden 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228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rchivo: Huntington Desert Gardens Aloe marlothii y friend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172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Desert Garden Conservatory.-Aloe_Marlothii,Huntington_Desert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343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Desert Garden Conservatory.-m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660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Desert Garden Conservatory-Aloe_bainesii_barberae_Aloe_Tree,_Hunting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390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esert Garden Conservatory-Aloe_jacksonii,_Hunting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2 Imagen" descr="Desert Garden Conservatory-Borzicactus_Websteramus,_Cleistocactus,_Huntington_Desert_Gard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928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Desert Garden Conservatory-Euphorbia atrisp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631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Desert_Botanical_Garden_Phoenix_Arizona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773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Desert_Botanical_Garden_Phoenix_Arizona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00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Desert_Botanical_Garden_Phoenix_Arizona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71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Desert_Botanical_Garden_Phoenix_Arizona_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5462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Desert_Botanical_Garden_Phoenix_Arizona_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97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Desert_Botanical_Garden_Phoenix_Arizona_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7465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Desert_Botanical_Garden_Phoenix_Arizona_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1737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Desert_Botanical_Garden_Phoenix_Arizona_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608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Desert_Botanical_Garden_Phoenix_Arizona_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475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Desert_Botanical_Garden_Phoenix_Arizona_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050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Desert_Botanical_Garden_Phoenix_Arizona_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345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Desert_Botanical_Garden_Phoenix_Arizona_3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8860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Desert_Botanical_Garden_Phoenix_Arizona_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496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Desert_Botanical_Garden_Phoenix_Arizona_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745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Desert_Botanical_Garden_Phoenix_Arizona_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414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Desert_Botanical_Garden_Phoenix_Arizona_5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5977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DesertBotanical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584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esert-Wildflower-Arizon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3055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r>
              <a:rPr lang="es-ES" altLang="es-ES" dirty="0"/>
              <a:t>Huntington Desert Gardens.</a:t>
            </a:r>
          </a:p>
        </p:txBody>
      </p:sp>
      <p:sp>
        <p:nvSpPr>
          <p:cNvPr id="72707" name="2 Marcador de contenido"/>
          <p:cNvSpPr>
            <a:spLocks noGrp="1"/>
          </p:cNvSpPr>
          <p:nvPr>
            <p:ph sz="quarter" idx="1"/>
          </p:nvPr>
        </p:nvSpPr>
        <p:spPr/>
        <p:txBody>
          <a:bodyPr/>
          <a:lstStyle/>
          <a:p>
            <a:r>
              <a:rPr lang="es-ES" altLang="es-ES" dirty="0"/>
              <a:t>El </a:t>
            </a:r>
            <a:r>
              <a:rPr lang="es-ES" altLang="es-ES" b="1" dirty="0"/>
              <a:t>jardín de Huntington Desert</a:t>
            </a:r>
            <a:r>
              <a:rPr lang="es-ES" altLang="es-ES" dirty="0"/>
              <a:t> es parte de la Biblioteca Huntington, Colecciones de Arte y Jardines Botánicos en San Marino, California . </a:t>
            </a:r>
          </a:p>
          <a:p>
            <a:r>
              <a:rPr lang="es-ES" altLang="es-ES" dirty="0"/>
              <a:t>El Jardín del Desierto es una de las colecciones más grandes y antiguas del mundo de los cactus , suculentas y otras plantas del desierto, recogidos de todo el mundo.</a:t>
            </a:r>
          </a:p>
          <a:p>
            <a:r>
              <a:rPr lang="es-ES" altLang="es-ES" dirty="0"/>
              <a:t>Contiene plantas de ambientes extremos, muchos de los cuales fueron adquiridos por Henry E. Huntington y William Hertrich (el primer conservador del jardín ) en viajes realizados a varios países en Norte, Centro y Sur América. </a:t>
            </a:r>
          </a:p>
        </p:txBody>
      </p:sp>
    </p:spTree>
    <p:extLst>
      <p:ext uri="{BB962C8B-B14F-4D97-AF65-F5344CB8AC3E}">
        <p14:creationId xmlns:p14="http://schemas.microsoft.com/office/powerpoint/2010/main" val="38122736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150"/>
            <a:ext cx="7041976" cy="5473154"/>
          </a:xfrm>
        </p:spPr>
        <p:txBody>
          <a:bodyPr>
            <a:normAutofit/>
          </a:bodyPr>
          <a:lstStyle/>
          <a:p>
            <a:pPr marL="274320" indent="-274320" fontAlgn="auto">
              <a:spcBef>
                <a:spcPts val="580"/>
              </a:spcBef>
              <a:spcAft>
                <a:spcPts val="0"/>
              </a:spcAft>
              <a:buFont typeface="Wingdings 2"/>
              <a:buChar char=""/>
              <a:defRPr/>
            </a:pPr>
            <a:r>
              <a:rPr lang="es-ES" dirty="0"/>
              <a:t>Uno de los más botánicamente importantes jardines, el Jardín del Desierto reunió a un grupo de plantas en gran parte desconocidas y poco apreciadas en el comienzo de la década de 1900.</a:t>
            </a:r>
          </a:p>
          <a:p>
            <a:pPr marL="274320" indent="-274320" fontAlgn="auto">
              <a:spcBef>
                <a:spcPts val="580"/>
              </a:spcBef>
              <a:spcAft>
                <a:spcPts val="0"/>
              </a:spcAft>
              <a:buFont typeface="Wingdings 2"/>
              <a:buChar char=""/>
              <a:defRPr/>
            </a:pPr>
            <a:r>
              <a:rPr lang="es-ES" dirty="0"/>
              <a:t>Contiene una amplia categoría de xerófitas (plantas adaptadas a la aridez ), el Jardín del Desierto creció a la preeminencia y sigue siendo hoy en día uno de los mejores del mundo, con más de 5.000 especies en (4 hectáreas) de jardín. </a:t>
            </a:r>
          </a:p>
          <a:p>
            <a:pPr marL="274320" indent="-274320" fontAlgn="auto">
              <a:spcBef>
                <a:spcPts val="580"/>
              </a:spcBef>
              <a:spcAft>
                <a:spcPts val="0"/>
              </a:spcAft>
              <a:buFont typeface="Wingdings 2"/>
              <a:buChar char=""/>
              <a:defRPr/>
            </a:pPr>
            <a:r>
              <a:rPr lang="es-ES" dirty="0"/>
              <a:t>Huntington no estaba inicialmente interesado en el establecimiento de un Jardín del Desierto. </a:t>
            </a:r>
          </a:p>
        </p:txBody>
      </p:sp>
    </p:spTree>
    <p:extLst>
      <p:ext uri="{BB962C8B-B14F-4D97-AF65-F5344CB8AC3E}">
        <p14:creationId xmlns:p14="http://schemas.microsoft.com/office/powerpoint/2010/main" val="35594957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No le gustaba en absoluto los cactus, debido a algunas desafortunados encuentros  con las chumberas durante los trabajos de construcción del ferrocarril. </a:t>
            </a:r>
          </a:p>
          <a:p>
            <a:r>
              <a:rPr lang="es-ES" dirty="0"/>
              <a:t>Pero Hertrich fue persistente y, una vez conquistado, el señor Huntington construyó un ramal ferroviario a su huerto, para traer rocas, tierras y las plantas por el ramal ferroviario. </a:t>
            </a:r>
          </a:p>
          <a:p>
            <a:r>
              <a:rPr lang="es-ES" dirty="0"/>
              <a:t>Como Gary Lyons, conservadora después, comentó, es muy conveniente tener un ramal de ferrocarril, y mucho dinero, cuando usted está construyendo un gran jardín. </a:t>
            </a:r>
          </a:p>
          <a:p>
            <a:endParaRPr lang="es-ES" dirty="0"/>
          </a:p>
          <a:p>
            <a:endParaRPr lang="es-ES" dirty="0"/>
          </a:p>
        </p:txBody>
      </p:sp>
    </p:spTree>
    <p:extLst>
      <p:ext uri="{BB962C8B-B14F-4D97-AF65-F5344CB8AC3E}">
        <p14:creationId xmlns:p14="http://schemas.microsoft.com/office/powerpoint/2010/main" val="13954091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476250"/>
            <a:ext cx="7041976" cy="5543550"/>
          </a:xfrm>
        </p:spPr>
        <p:txBody>
          <a:bodyPr>
            <a:normAutofit fontScale="92500"/>
          </a:bodyPr>
          <a:lstStyle/>
          <a:p>
            <a:r>
              <a:rPr lang="es-ES" altLang="es-ES" dirty="0"/>
              <a:t>En un viaje a Arizona en 1908 llenó tres vagones de plantas  para el viaje de regreso a el jardín. </a:t>
            </a:r>
          </a:p>
          <a:p>
            <a:r>
              <a:rPr lang="es-ES" altLang="es-ES" dirty="0"/>
              <a:t>El famoso  arquitecto paisajista brasileño Roberto Burle Marx llamó el Jardín Huntington Desert "el jardín más extraordinario del mundo".</a:t>
            </a:r>
          </a:p>
          <a:p>
            <a:r>
              <a:rPr lang="es-ES" altLang="es-ES" dirty="0"/>
              <a:t> Las colecciones más importantes son de agave y géneros relacionados (Agavaceae), aloe (Aloaceae), terrestre bromelias (Bromeliaceae), cactus (Cactaceae), Echeveria , Crassula , sedum y géneros relacionados de plantas suculentas ( Crassulaceae ), euphorbia (Euphorbiaceae) y Fouquieria (Fouquieriaceae), así como nontaxonomic caudiciformes . </a:t>
            </a:r>
          </a:p>
          <a:p>
            <a:r>
              <a:rPr lang="es-ES" altLang="es-ES" dirty="0"/>
              <a:t> </a:t>
            </a:r>
          </a:p>
          <a:p>
            <a:endParaRPr lang="es-ES" altLang="es-ES" dirty="0"/>
          </a:p>
          <a:p>
            <a:endParaRPr lang="es-ES" altLang="es-ES" dirty="0"/>
          </a:p>
        </p:txBody>
      </p:sp>
    </p:spTree>
    <p:extLst>
      <p:ext uri="{BB962C8B-B14F-4D97-AF65-F5344CB8AC3E}">
        <p14:creationId xmlns:p14="http://schemas.microsoft.com/office/powerpoint/2010/main" val="15860774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969968" cy="5614987"/>
          </a:xfrm>
        </p:spPr>
        <p:txBody>
          <a:bodyPr>
            <a:normAutofit/>
          </a:bodyPr>
          <a:lstStyle/>
          <a:p>
            <a:pPr marL="0" indent="0" fontAlgn="auto">
              <a:spcBef>
                <a:spcPts val="580"/>
              </a:spcBef>
              <a:spcAft>
                <a:spcPts val="0"/>
              </a:spcAft>
              <a:buNone/>
              <a:defRPr/>
            </a:pPr>
            <a:endParaRPr lang="es-ES" dirty="0"/>
          </a:p>
          <a:p>
            <a:pPr marL="274320" indent="-274320" fontAlgn="auto">
              <a:spcBef>
                <a:spcPts val="580"/>
              </a:spcBef>
              <a:spcAft>
                <a:spcPts val="0"/>
              </a:spcAft>
              <a:buFont typeface="Wingdings 2"/>
              <a:buChar char=""/>
              <a:defRPr/>
            </a:pPr>
            <a:r>
              <a:rPr lang="es-ES" dirty="0"/>
              <a:t>El Jardín del Desierto con colecciones de agave y yuca , junto con los cactus, se encuentra entre las colecciones del Huntington de investigación más importantes. </a:t>
            </a:r>
          </a:p>
          <a:p>
            <a:pPr marL="274320" indent="-274320" fontAlgn="auto">
              <a:spcBef>
                <a:spcPts val="580"/>
              </a:spcBef>
              <a:spcAft>
                <a:spcPts val="0"/>
              </a:spcAft>
              <a:buFont typeface="Wingdings 2"/>
              <a:buChar char=""/>
              <a:defRPr/>
            </a:pPr>
            <a:r>
              <a:rPr lang="es-ES" dirty="0"/>
              <a:t> Huntington cuenta con la mayor </a:t>
            </a:r>
            <a:r>
              <a:rPr lang="es-ES" i="1" dirty="0"/>
              <a:t>Yucca filifera</a:t>
            </a:r>
            <a:r>
              <a:rPr lang="es-ES" dirty="0"/>
              <a:t> en el mundo. </a:t>
            </a:r>
          </a:p>
          <a:p>
            <a:pPr marL="274320" indent="-274320" fontAlgn="auto">
              <a:spcBef>
                <a:spcPts val="580"/>
              </a:spcBef>
              <a:spcAft>
                <a:spcPts val="0"/>
              </a:spcAft>
              <a:buFont typeface="Wingdings 2"/>
              <a:buChar char=""/>
              <a:defRPr/>
            </a:pPr>
            <a:r>
              <a:rPr lang="es-ES" dirty="0"/>
              <a:t>"Palmas", los miembros de la familia de los agaves , son algunos de los ejemplares más antiguos de cultivo, y una de las primeras plantaciones en el Jardín del Desierto.</a:t>
            </a:r>
          </a:p>
          <a:p>
            <a:pPr>
              <a:spcBef>
                <a:spcPts val="580"/>
              </a:spcBef>
              <a:buFont typeface="Wingdings 2"/>
              <a:buChar char=""/>
              <a:defRPr/>
            </a:pPr>
            <a:r>
              <a:rPr lang="es-ES" dirty="0"/>
              <a:t> Aloes (Aloaceae) constituyen una de las colecciones más grandes fuera de África. </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749729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825952" cy="5183088"/>
          </a:xfrm>
        </p:spPr>
        <p:txBody>
          <a:bodyPr>
            <a:normAutofit fontScale="92500"/>
          </a:bodyPr>
          <a:lstStyle/>
          <a:p>
            <a:pPr marL="274320" indent="-274320" fontAlgn="auto">
              <a:spcBef>
                <a:spcPts val="580"/>
              </a:spcBef>
              <a:spcAft>
                <a:spcPts val="0"/>
              </a:spcAft>
              <a:buFont typeface="Wingdings 2"/>
              <a:buChar char=""/>
              <a:defRPr/>
            </a:pPr>
            <a:r>
              <a:rPr lang="es-ES" dirty="0"/>
              <a:t>Aloe arborescens tiene una pantalla de invierno sin igual de fogosos tallos de las flores rojas.</a:t>
            </a:r>
          </a:p>
          <a:p>
            <a:pPr marL="274320" indent="-274320" fontAlgn="auto">
              <a:spcBef>
                <a:spcPts val="580"/>
              </a:spcBef>
              <a:spcAft>
                <a:spcPts val="0"/>
              </a:spcAft>
              <a:buFont typeface="Wingdings 2"/>
              <a:buChar char=""/>
              <a:defRPr/>
            </a:pPr>
            <a:r>
              <a:rPr lang="es-ES" dirty="0"/>
              <a:t> Alrededor de 200 de 300 especies en el mundo de áloe residir en el jardín superior.</a:t>
            </a:r>
          </a:p>
          <a:p>
            <a:pPr marL="274320" indent="-274320" fontAlgn="auto">
              <a:spcBef>
                <a:spcPts val="580"/>
              </a:spcBef>
              <a:spcAft>
                <a:spcPts val="0"/>
              </a:spcAft>
              <a:buFont typeface="Wingdings 2"/>
              <a:buChar char=""/>
              <a:defRPr/>
            </a:pPr>
            <a:r>
              <a:rPr lang="es-ES" dirty="0"/>
              <a:t> La mayoría proceden del sur de África . Aloe bainesii , que puede crecer unos quince metros de altura, es el más alto. </a:t>
            </a:r>
          </a:p>
          <a:p>
            <a:pPr marL="274320" indent="-274320" fontAlgn="auto">
              <a:spcBef>
                <a:spcPts val="580"/>
              </a:spcBef>
              <a:spcAft>
                <a:spcPts val="0"/>
              </a:spcAft>
              <a:buFont typeface="Wingdings 2"/>
              <a:buChar char=""/>
              <a:defRPr/>
            </a:pPr>
            <a:r>
              <a:rPr lang="es-ES" dirty="0"/>
              <a:t> Puyas son bromelias terrestres (Bromeliaceae) que ponen en una espectacular exhibición de flores en abril y principios de mayo. </a:t>
            </a:r>
          </a:p>
          <a:p>
            <a:pPr marL="274320" indent="-274320" fontAlgn="auto">
              <a:spcBef>
                <a:spcPts val="580"/>
              </a:spcBef>
              <a:spcAft>
                <a:spcPts val="0"/>
              </a:spcAft>
              <a:buFont typeface="Wingdings 2"/>
              <a:buChar char=""/>
              <a:defRPr/>
            </a:pPr>
            <a:r>
              <a:rPr lang="es-ES" dirty="0"/>
              <a:t>La mayoría de las plantas del desierto columnares pertenecen a los géneros Cereus .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958412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6897960" cy="5759450"/>
          </a:xfrm>
        </p:spPr>
        <p:txBody>
          <a:bodyPr>
            <a:normAutofit lnSpcReduction="10000"/>
          </a:bodyPr>
          <a:lstStyle/>
          <a:p>
            <a:pPr marL="274320" indent="-274320" fontAlgn="auto">
              <a:spcBef>
                <a:spcPts val="580"/>
              </a:spcBef>
              <a:spcAft>
                <a:spcPts val="0"/>
              </a:spcAft>
              <a:buFont typeface="Wingdings 2"/>
              <a:buChar char=""/>
              <a:defRPr/>
            </a:pPr>
            <a:r>
              <a:rPr lang="es-ES" dirty="0"/>
              <a:t>Ellos forman la estructura de gran parte del paisaje Jardín del Desierto, la producción de flores en verano y fruta colorida en septiembre y octubre. Cereus xanthocarpus  , a veinte toneladas, es la planta más masiva del jardín.</a:t>
            </a:r>
          </a:p>
          <a:p>
            <a:pPr marL="274320" indent="-274320" fontAlgn="auto">
              <a:spcBef>
                <a:spcPts val="580"/>
              </a:spcBef>
              <a:spcAft>
                <a:spcPts val="0"/>
              </a:spcAft>
              <a:buFont typeface="Wingdings 2"/>
              <a:buChar char=""/>
              <a:defRPr/>
            </a:pPr>
            <a:r>
              <a:rPr lang="es-ES" dirty="0"/>
              <a:t> Este cactus arborescente ya era un ejemplar maduro cuando se planto en 1905.</a:t>
            </a:r>
          </a:p>
          <a:p>
            <a:pPr marL="274320" indent="-274320" fontAlgn="auto">
              <a:spcBef>
                <a:spcPts val="580"/>
              </a:spcBef>
              <a:spcAft>
                <a:spcPts val="0"/>
              </a:spcAft>
              <a:buFont typeface="Wingdings 2"/>
              <a:buChar char=""/>
              <a:defRPr/>
            </a:pPr>
            <a:r>
              <a:rPr lang="es-ES" dirty="0"/>
              <a:t> Se trata de aproximadamente 125 años de antigüedad. </a:t>
            </a:r>
          </a:p>
          <a:p>
            <a:pPr marL="274320" indent="-274320" fontAlgn="auto">
              <a:spcBef>
                <a:spcPts val="580"/>
              </a:spcBef>
              <a:spcAft>
                <a:spcPts val="0"/>
              </a:spcAft>
              <a:buFont typeface="Wingdings 2"/>
              <a:buChar char=""/>
              <a:defRPr/>
            </a:pPr>
            <a:r>
              <a:rPr lang="es-ES" dirty="0"/>
              <a:t>Aparece el cactus más espectaculares son el 500 de color amarillo brillante de espinas del cactus de barril de oro (Echinocactus grusonii), la más grande es de más de 85 años de edad.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047915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Florecen en primavera, y son nativas del centro México . </a:t>
            </a:r>
          </a:p>
          <a:p>
            <a:r>
              <a:rPr lang="es-ES" dirty="0"/>
              <a:t> Esta es probablemente la mejor pantalla de barriles de oro en el mundo.</a:t>
            </a:r>
          </a:p>
          <a:p>
            <a:r>
              <a:rPr lang="es-ES" dirty="0"/>
              <a:t>La familia de las Crassula se compone de hojas suculentas desarmadas se encuentran principalmente en México y África.</a:t>
            </a:r>
          </a:p>
          <a:p>
            <a:r>
              <a:rPr lang="es-ES" dirty="0"/>
              <a:t>Otoño fresco saca los colores pastel en hoja aeonium , echeveria , kalanchoe , Pachyphytum y sedum. . </a:t>
            </a:r>
          </a:p>
          <a:p>
            <a:r>
              <a:rPr lang="es-ES" dirty="0"/>
              <a:t>Los cactus columnares parecidos a las plantas de la sección africana del Jardín del Desierto son suculentas tabaibas ( Euphorbia ) y tienen el cáustico lechoso látex .</a:t>
            </a:r>
          </a:p>
          <a:p>
            <a:r>
              <a:rPr lang="es-ES" dirty="0"/>
              <a:t> La mayoría de las especies en el jardín son nativas de África del Sur y el Este de África .</a:t>
            </a:r>
          </a:p>
          <a:p>
            <a:endParaRPr lang="es-ES" dirty="0"/>
          </a:p>
          <a:p>
            <a:endParaRPr lang="es-ES" dirty="0"/>
          </a:p>
          <a:p>
            <a:endParaRPr lang="es-ES" dirty="0"/>
          </a:p>
        </p:txBody>
      </p:sp>
    </p:spTree>
    <p:extLst>
      <p:ext uri="{BB962C8B-B14F-4D97-AF65-F5344CB8AC3E}">
        <p14:creationId xmlns:p14="http://schemas.microsoft.com/office/powerpoint/2010/main" val="1914173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476250"/>
            <a:ext cx="6825952" cy="5832475"/>
          </a:xfrm>
        </p:spPr>
        <p:txBody>
          <a:bodyPr>
            <a:normAutofit fontScale="92500"/>
          </a:bodyPr>
          <a:lstStyle/>
          <a:p>
            <a:r>
              <a:rPr lang="es-ES" altLang="es-ES" dirty="0"/>
              <a:t>Corona de Espinas ( Euphorbia milii ), la conocida planta de la casa , es una nativa espinosa de Madagascar que produce brácteas de colores durante todo el año. </a:t>
            </a:r>
          </a:p>
          <a:p>
            <a:r>
              <a:rPr lang="es-ES" altLang="es-ES" dirty="0"/>
              <a:t>El aspecto extraño árboles boojum (Fouquieria columnaris) nativas de Baja California , son rarezas raras en las Fouquieriaceae. </a:t>
            </a:r>
          </a:p>
          <a:p>
            <a:r>
              <a:rPr lang="es-ES" altLang="es-ES" dirty="0"/>
              <a:t>El mejor conocido de ocotillo (F. splendens) está en  California. </a:t>
            </a:r>
          </a:p>
          <a:p>
            <a:r>
              <a:rPr lang="es-ES" altLang="es-ES" dirty="0"/>
              <a:t>El jardín central esta ajardinada con numerosas fouquierias de México con brillantes flores rojas mayor parte del año.</a:t>
            </a:r>
          </a:p>
          <a:p>
            <a:r>
              <a:rPr lang="es-ES" altLang="es-ES" dirty="0"/>
              <a:t> El jardín cuenta con la mayor colección de piedras vivas en los Estados Unidos, los pequeños del sur de África de las plantas del género Lithops</a:t>
            </a:r>
          </a:p>
          <a:p>
            <a:endParaRPr lang="es-ES" altLang="es-ES" dirty="0"/>
          </a:p>
        </p:txBody>
      </p:sp>
    </p:spTree>
    <p:extLst>
      <p:ext uri="{BB962C8B-B14F-4D97-AF65-F5344CB8AC3E}">
        <p14:creationId xmlns:p14="http://schemas.microsoft.com/office/powerpoint/2010/main" val="25135078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897960" cy="5543550"/>
          </a:xfrm>
        </p:spPr>
        <p:txBody>
          <a:bodyPr>
            <a:normAutofit lnSpcReduction="10000"/>
          </a:bodyPr>
          <a:lstStyle/>
          <a:p>
            <a:pPr marL="274320" indent="-274320" fontAlgn="auto">
              <a:spcBef>
                <a:spcPts val="580"/>
              </a:spcBef>
              <a:spcAft>
                <a:spcPts val="0"/>
              </a:spcAft>
              <a:buFont typeface="Wingdings 2"/>
              <a:buChar char=""/>
              <a:defRPr/>
            </a:pPr>
            <a:r>
              <a:rPr lang="es-ES" dirty="0"/>
              <a:t>El aspecto extraño árboles boojum (Fouquieria columnaris) nativas de Baja California , son rarezas raras en las Fouquieriaceae. </a:t>
            </a:r>
          </a:p>
          <a:p>
            <a:pPr marL="274320" indent="-274320" fontAlgn="auto">
              <a:spcBef>
                <a:spcPts val="580"/>
              </a:spcBef>
              <a:spcAft>
                <a:spcPts val="0"/>
              </a:spcAft>
              <a:buFont typeface="Wingdings 2"/>
              <a:buChar char=""/>
              <a:defRPr/>
            </a:pPr>
            <a:r>
              <a:rPr lang="es-ES" dirty="0"/>
              <a:t>El mejor conocido de ocotillo (F. splendens) está en  California. </a:t>
            </a:r>
          </a:p>
          <a:p>
            <a:pPr>
              <a:spcBef>
                <a:spcPts val="580"/>
              </a:spcBef>
              <a:buFont typeface="Wingdings 2"/>
              <a:buChar char=""/>
              <a:defRPr/>
            </a:pPr>
            <a:r>
              <a:rPr lang="es-ES" dirty="0"/>
              <a:t>La colección de Caudex plantas es igualmente significativa. </a:t>
            </a:r>
          </a:p>
          <a:p>
            <a:pPr>
              <a:spcBef>
                <a:spcPts val="580"/>
              </a:spcBef>
              <a:buFont typeface="Wingdings 2"/>
              <a:buChar char=""/>
              <a:defRPr/>
            </a:pPr>
            <a:r>
              <a:rPr lang="es-ES" dirty="0"/>
              <a:t>Estas plantas producen tallos muy gruesos que pueden parecer torcidas batatas . </a:t>
            </a:r>
          </a:p>
          <a:p>
            <a:pPr>
              <a:spcBef>
                <a:spcPts val="580"/>
              </a:spcBef>
              <a:buFont typeface="Wingdings 2"/>
              <a:buChar char=""/>
              <a:defRPr/>
            </a:pPr>
            <a:r>
              <a:rPr lang="es-ES" dirty="0"/>
              <a:t>El vástago sirve como una estructura de almacenamiento de agua conocido como un caudex .</a:t>
            </a:r>
          </a:p>
          <a:p>
            <a:pPr>
              <a:spcBef>
                <a:spcPts val="580"/>
              </a:spcBef>
              <a:buFont typeface="Wingdings 2"/>
              <a:buChar char=""/>
              <a:defRPr/>
            </a:pPr>
            <a:r>
              <a:rPr lang="es-ES" dirty="0"/>
              <a:t> El jardín cuenta con una muestra enorme Dioscorea elephantipes . </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8976417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untington Botanic Garden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6045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untington Desert Garden.-.-Ferocactus_robustus,_Ferocactus_glaucescens,_Hunting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0618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untington Desert Garden.-.-Parodia_leninghausii_and_Gasteria_bates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1447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untington Desert Garden.--Cleistocactus_strausii_Woolly_To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2 Imagen" descr="Huntington Desert Garden.--Espostoa_lanat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0"/>
            <a:ext cx="414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3086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untington Desert Garden.--Ferocactus_Robust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2120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untington Desert Garden.--Golden_Barrel_cact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39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untington Desert Garden.--Mammillaria_compres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1375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untington Desert Garden.--Mammillaria_compressa_1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834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untington Desert Garden.--Sempervivum_Tectorum_Green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1001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untington Desert Garden.-Stenocereus_Creeping_Devil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0266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untington Desert Garden.--Thelocactus_leucac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5651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Huntington_Desert_Garden,_May_2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678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untington_Desert_Garden_Cactus_(et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5305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acti Garden Huntingto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3836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ungtington_NagyEllen_Cactus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454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alifornia.-Huntington-cac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3155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ungtington.-Desert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9375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unt_fami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171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unt_gathe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3566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untington.-Cactus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3321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untington.-desert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5645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untington2_6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1952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unting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0747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untington .-Cactus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5748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untington Botanic.-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9481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untington Botani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5334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untington Botanic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0221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untington Botanic Gard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5857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Huntington Botanical Gardens.-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6342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untington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8038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untington Botanic Garden.-Californ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381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untington Botanical Gardens.-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5863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untington Gardens.-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083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untington Gardens.-Cactace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3141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untington Gardes.-Cact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4234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untington Lobrary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0788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Archivo: cacto de barril de oro, Huntington Desert 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4400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rchivo: Huntington Desert Gardens Aloe marlothii y friend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084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untington w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2523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untngton.-StuartBakerDesert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9451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untington_Desert_Garden_Cactus_(et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7260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untington Gardens,.Cact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1586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untington_desert_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0309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untington Botanic Garden.-California.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3740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Huntington Gardens-Bonsai_Garden_at_Huntington_Libr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4491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untington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1554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untington Gardens-Japanese_Garden_by_sloneck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731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untington Japanes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3761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untington Japanese  Gardens.-10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1828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untington Japanese  Gardens.-50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4844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untington Japanese  Gardens.-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8766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untington Japanese  Gardens.-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7095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untington Japane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9525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2 Imagen" descr="Huntington Japanese  Gardens-Mag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5" name="3 Imagen" descr="Huntington Japanese  Gardens.-m.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40000" y="1905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4544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Hungtington Japanes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8157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Huntington Japanese Garden.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7138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Huntington Japanese Garden.-1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4890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untington Japanese Gard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677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Huntington Japanese Garden.-2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4212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Huntington Japanese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6954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Huntington Japanese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993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Huntington Japanese Garden.-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9556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TotalTime>
  <Words>2015</Words>
  <Application>Microsoft Office PowerPoint</Application>
  <PresentationFormat>Presentación en pantalla (4:3)</PresentationFormat>
  <Paragraphs>229</Paragraphs>
  <Slides>138</Slides>
  <Notes>80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138</vt:i4>
      </vt:variant>
    </vt:vector>
  </HeadingPairs>
  <TitlesOfParts>
    <vt:vector size="143" baseType="lpstr">
      <vt:lpstr>Calibri</vt:lpstr>
      <vt:lpstr>Century Schoolbook</vt:lpstr>
      <vt:lpstr>Wingdings</vt:lpstr>
      <vt:lpstr>Wingdings 2</vt:lpstr>
      <vt:lpstr>Default Theme</vt:lpstr>
      <vt:lpstr>ESTADOS UNIDOS.-LA VUELTA AL MUNDO EN 885 JARDINES.-desert botanical garden phoenix y huntington Desert Gardens</vt:lpstr>
      <vt:lpstr>Desert Botanic Garden.-Phoenix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Huntington Desert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JARDINES.-desert botanical garden phoenix y huntington</dc:title>
  <dc:creator>Josep</dc:creator>
  <cp:lastModifiedBy>Usuario</cp:lastModifiedBy>
  <cp:revision>8</cp:revision>
  <dcterms:created xsi:type="dcterms:W3CDTF">2014-02-10T12:43:02Z</dcterms:created>
  <dcterms:modified xsi:type="dcterms:W3CDTF">2018-03-05T10:14:13Z</dcterms:modified>
</cp:coreProperties>
</file>