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3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viewProps" Target="view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theme" Target="theme/theme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notesMaster" Target="notesMasters/notesMaster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3C2B3D-B21A-41A3-B4FF-D8E0CD949363}"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C76AD0-67FB-4A8A-90C1-B9809E9D8EA4}" type="slidenum">
              <a:rPr lang="es-ES" smtClean="0"/>
              <a:t>‹Nº›</a:t>
            </a:fld>
            <a:endParaRPr lang="es-ES" dirty="0"/>
          </a:p>
        </p:txBody>
      </p:sp>
    </p:spTree>
    <p:extLst>
      <p:ext uri="{BB962C8B-B14F-4D97-AF65-F5344CB8AC3E}">
        <p14:creationId xmlns:p14="http://schemas.microsoft.com/office/powerpoint/2010/main" val="2512590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3880026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927199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1877172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2751666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3713716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4092574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41298308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2464730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23816744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2012396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3172552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3103762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23948097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3124896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35023914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8829266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29933714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2104954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29740506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6713379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3465482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1956782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25399698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4798805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4368514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30067393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37494419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9512524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12221751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39455669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6637436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387806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967353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18221011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31571371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33306117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3606900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27790872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39065057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6359305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985501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35547826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986447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3181715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3256028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18382223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7785813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29887500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1489353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17026150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1326826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25711199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37428036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6706072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0220840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2209163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4542391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15952016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4720623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45121564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48525386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16567268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6442214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204369563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10134628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57527884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89742644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75561438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186770485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5865867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390645026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688365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53909520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86878096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390174902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404487858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418246156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179898075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12602946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194522032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253429222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175392303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84145145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23997923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49138865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9899772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282519173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219819635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40487058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343602745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370971003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425467318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237157372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178573470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267398806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351018197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37159592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197413133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Epcot-International-Flower-and-Garden-Festival.-CALIFORNIA</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131151927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Epcot-CALIFORNIA</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250127620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Epcot-CALIFORNIA</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247919954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Epcot-CALIFORNIA</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210294368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Eurodisney</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225094909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Eurodisney</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28857853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Disneyland Hong Kong</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358291564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Disneyland Hong Kong</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167786218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Disneyland Hong Kong</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135006235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Disneyland Hong Kong</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3152458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979148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965069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663803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9959682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5676703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429284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930463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277547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1649223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931410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46117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5730063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6.jpg"/></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16.jpg"/></Relationships>
</file>

<file path=ppt/slides/_rels/slide3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2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26.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27.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2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30.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5.xml"/><Relationship Id="rId1" Type="http://schemas.openxmlformats.org/officeDocument/2006/relationships/slideLayout" Target="../slideLayouts/slideLayout18.xml"/></Relationships>
</file>

<file path=ppt/slides/_rels/slide131.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32.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7.xml"/><Relationship Id="rId1" Type="http://schemas.openxmlformats.org/officeDocument/2006/relationships/slideLayout" Target="../slideLayouts/slideLayout18.xml"/></Relationships>
</file>

<file path=ppt/slides/_rels/slide13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8.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584176"/>
          </a:xfrm>
        </p:spPr>
        <p:txBody>
          <a:bodyPr>
            <a:normAutofit fontScale="90000"/>
          </a:bodyPr>
          <a:lstStyle/>
          <a:p>
            <a:r>
              <a:rPr lang="es-ES" dirty="0"/>
              <a:t>ESTADOS UNIDOS.-LA VUELTA AL MUNDO EN 885 JARDINES.-.</a:t>
            </a:r>
            <a:br>
              <a:rPr lang="es-ES" dirty="0"/>
            </a:br>
            <a:r>
              <a:rPr lang="es-ES" dirty="0"/>
              <a:t>EPCOT FLOWER FESTIVAL</a:t>
            </a:r>
          </a:p>
        </p:txBody>
      </p:sp>
      <p:sp>
        <p:nvSpPr>
          <p:cNvPr id="3" name="2 Subtítulo"/>
          <p:cNvSpPr>
            <a:spLocks noGrp="1"/>
          </p:cNvSpPr>
          <p:nvPr>
            <p:ph type="subTitle" idx="1"/>
          </p:nvPr>
        </p:nvSpPr>
        <p:spPr>
          <a:xfrm>
            <a:off x="2627784" y="4581128"/>
            <a:ext cx="4608512" cy="1371600"/>
          </a:xfrm>
        </p:spPr>
        <p:txBody>
          <a:bodyPr>
            <a:normAutofit/>
          </a:bodyPr>
          <a:lstStyle/>
          <a:p>
            <a:r>
              <a:rPr lang="es-ES" dirty="0"/>
              <a:t>Selección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426170"/>
          </a:xfrm>
        </p:spPr>
        <p:txBody>
          <a:bodyPr>
            <a:normAutofit fontScale="90000"/>
          </a:bodyPr>
          <a:lstStyle/>
          <a:p>
            <a:r>
              <a:rPr lang="es-ES" dirty="0"/>
              <a:t>Epcot-International-Flower-and-Garden-Festival</a:t>
            </a:r>
            <a:br>
              <a:rPr lang="es-ES" dirty="0"/>
            </a:br>
            <a:endParaRPr lang="es-ES" dirty="0"/>
          </a:p>
        </p:txBody>
      </p:sp>
      <p:sp>
        <p:nvSpPr>
          <p:cNvPr id="3" name="2 Marcador de contenido"/>
          <p:cNvSpPr>
            <a:spLocks noGrp="1"/>
          </p:cNvSpPr>
          <p:nvPr>
            <p:ph sz="quarter" idx="1"/>
          </p:nvPr>
        </p:nvSpPr>
        <p:spPr/>
        <p:txBody>
          <a:bodyPr>
            <a:normAutofit/>
          </a:bodyPr>
          <a:lstStyle/>
          <a:p>
            <a:r>
              <a:rPr lang="es-ES" dirty="0"/>
              <a:t>Epcot, originalmente EPCOT Center, es el segundo de los cuatro parques temáticos construidos en Walt Disney World en Lake Bay , Florida .</a:t>
            </a:r>
          </a:p>
          <a:p>
            <a:r>
              <a:rPr lang="es-ES" dirty="0"/>
              <a:t> Abrió sus puertas el 1 de octubre de 1982, y se extiende por  (120 ha), más del doble del tamaño de la Magic Kingdom del parque.</a:t>
            </a:r>
          </a:p>
          <a:p>
            <a:r>
              <a:rPr lang="es-ES" dirty="0"/>
              <a:t> Epcot está dedicado a la celebración de los logros humanos, a saber tecnológico de innovación y la cultura internacional, y es denominado "Feria Mundial Permanente." frecuencia </a:t>
            </a:r>
          </a:p>
          <a:p>
            <a:endParaRPr lang="es-ES" dirty="0"/>
          </a:p>
        </p:txBody>
      </p:sp>
    </p:spTree>
    <p:extLst>
      <p:ext uri="{BB962C8B-B14F-4D97-AF65-F5344CB8AC3E}">
        <p14:creationId xmlns:p14="http://schemas.microsoft.com/office/powerpoint/2010/main" val="2221119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En 2011, el parque recibió aproximadamente 10.830.000 personas, lo que es el tercer parque más visitado tema en los Estados Unidos, y el sexto parque temático más visitado del mundo .  </a:t>
            </a:r>
          </a:p>
          <a:p>
            <a:r>
              <a:rPr lang="es-ES" dirty="0"/>
              <a:t>El parque está representado por la nave espacial Tierra , una esfera geodésica que también sirve como una atracción. </a:t>
            </a:r>
          </a:p>
          <a:p>
            <a:r>
              <a:rPr lang="es-ES" dirty="0"/>
              <a:t>EPCOT es un acrónimo de la Comunidad Prototipo Experimental del Mañana, una ciudad utópica del futuro planeado por Walt Disney , a menudo intercambiando "ciudad" y "comunidad.</a:t>
            </a:r>
          </a:p>
          <a:p>
            <a:r>
              <a:rPr lang="es-ES" dirty="0"/>
              <a:t>En palabras de Walt Disney: "EPCOT ... tomará el ejemplo de las nuevas ideas y nuevas tecnologías que ahora están saliendo de los centros creativos de la industria americana.</a:t>
            </a:r>
          </a:p>
          <a:p>
            <a:endParaRPr lang="es-ES" dirty="0"/>
          </a:p>
          <a:p>
            <a:endParaRPr lang="es-ES" dirty="0"/>
          </a:p>
          <a:p>
            <a:endParaRPr lang="es-ES" dirty="0"/>
          </a:p>
        </p:txBody>
      </p:sp>
    </p:spTree>
    <p:extLst>
      <p:ext uri="{BB962C8B-B14F-4D97-AF65-F5344CB8AC3E}">
        <p14:creationId xmlns:p14="http://schemas.microsoft.com/office/powerpoint/2010/main" val="4024930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Para todos los que vienen a este lugar de la alegría, la esperanza y la amistad, bienvenida. EPCOT se inspira en la visión creativa de Walt Disney. </a:t>
            </a:r>
          </a:p>
          <a:p>
            <a:r>
              <a:rPr lang="es-ES" dirty="0"/>
              <a:t>Aquí, los logros humanos se celebran a través de la imaginación, maravillas de la empresa y los conceptos de un futuro que promete nuevas e interesantes beneficios para todos. </a:t>
            </a:r>
          </a:p>
          <a:p>
            <a:r>
              <a:rPr lang="es-ES" dirty="0"/>
              <a:t>May EPCOT Center entretener, informar e inspirar y, sobre todo, se puede infundir un nuevo sentido de la fe y el orgullo de la capacidad del hombre para dar forma a un mundo que ofrece esperanza a las personas en todas partes del mundo. </a:t>
            </a:r>
          </a:p>
          <a:p>
            <a:r>
              <a:rPr lang="es-ES" dirty="0"/>
              <a:t>- E. Cardon Walker , 24 de octubre 1982 </a:t>
            </a:r>
          </a:p>
        </p:txBody>
      </p:sp>
    </p:spTree>
    <p:extLst>
      <p:ext uri="{BB962C8B-B14F-4D97-AF65-F5344CB8AC3E}">
        <p14:creationId xmlns:p14="http://schemas.microsoft.com/office/powerpoint/2010/main" val="1300808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Será una comunidad de mañana que nunca se completó, pero siempre será. introducir y probar y demostrar nuevos materiales y sistemas. EPCOT Y siempre será un escaparate al mundo para el ingenio y la imaginación de la libre empresa estadounidense. </a:t>
            </a:r>
          </a:p>
          <a:p>
            <a:r>
              <a:rPr lang="es-ES" dirty="0"/>
              <a:t>Será, una comunidad planificada controlada, un escaparate para la industria americana y la investigación, escuelas, cultural y oportunidades educativas. </a:t>
            </a:r>
          </a:p>
          <a:p>
            <a:r>
              <a:rPr lang="es-ES" dirty="0"/>
              <a:t>En EPCOT, no habrá zonas de tugurios porque no vamos a dejar que ellos desarrollan. </a:t>
            </a:r>
          </a:p>
          <a:p>
            <a:r>
              <a:rPr lang="es-ES" dirty="0"/>
              <a:t>No habrá terratenientes y por lo tanto sin control de la votación. personas alquilan casas en vez de comprarlos, y al alquiler modestos. Habrá no jubilados.; todo el mundo debe ser empleado </a:t>
            </a:r>
          </a:p>
        </p:txBody>
      </p:sp>
    </p:spTree>
    <p:extLst>
      <p:ext uri="{BB962C8B-B14F-4D97-AF65-F5344CB8AC3E}">
        <p14:creationId xmlns:p14="http://schemas.microsoft.com/office/powerpoint/2010/main" val="1997502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Su visión original era para un modelo de comunidad, hogar de veinte mil habitantes, lo que sería un banco de pruebas para la planificación urbana y la organización.</a:t>
            </a:r>
          </a:p>
          <a:p>
            <a:r>
              <a:rPr lang="es-ES" dirty="0"/>
              <a:t> Era que se han construido en la forma de un círculo, con las empresas y áreas comerciales en el centro, edificios comunitarios, escuelas y complejos de ocio a su alrededor, y los barrios residenciales a lo largo del perímetro. </a:t>
            </a:r>
          </a:p>
          <a:p>
            <a:r>
              <a:rPr lang="es-ES" dirty="0"/>
              <a:t>Transporte habría sido proporcionada por monorrieles y PeopleMovers (como el de Magic Kingdom 's Tomorrowland .) El tráfico de automóviles se mantuvo bajo tierra, dejando a los peatones segura sobre el suelo. </a:t>
            </a:r>
          </a:p>
        </p:txBody>
      </p:sp>
    </p:spTree>
    <p:extLst>
      <p:ext uri="{BB962C8B-B14F-4D97-AF65-F5344CB8AC3E}">
        <p14:creationId xmlns:p14="http://schemas.microsoft.com/office/powerpoint/2010/main" val="4271127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modelo original de EPCOT todavía puede ser visto por los pasajeros que viajan en el Tomorrowland Transit Authority atracción en el parque Magic Kingdom, cuando el PeopleMover entra en la casa piloto para ! de puntada Great Escape , la parte restante de la modelo es visible a la izquierda (mirando hacia adelante ) detrás de un cristal.</a:t>
            </a:r>
          </a:p>
          <a:p>
            <a:r>
              <a:rPr lang="es-ES" dirty="0"/>
              <a:t>Walt Disney no fue capaz de obtener financiación y el permiso para comenzar a trabajar en su propiedad de la Florida hasta que accedió a construir el primer reino mágico.</a:t>
            </a:r>
          </a:p>
          <a:p>
            <a:r>
              <a:rPr lang="es-ES" dirty="0"/>
              <a:t> Murió casi cinco años antes de que Magic Kingdom abriera. </a:t>
            </a:r>
          </a:p>
          <a:p>
            <a:endParaRPr lang="es-ES" dirty="0"/>
          </a:p>
        </p:txBody>
      </p:sp>
    </p:spTree>
    <p:extLst>
      <p:ext uri="{BB962C8B-B14F-4D97-AF65-F5344CB8AC3E}">
        <p14:creationId xmlns:p14="http://schemas.microsoft.com/office/powerpoint/2010/main" val="934502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Después de la muerte de Disney, The Walt Disney Company decidió que no quería estar en el negocio de administrar una ciudad sin la guía de Walt. </a:t>
            </a:r>
          </a:p>
          <a:p>
            <a:r>
              <a:rPr lang="es-ES" dirty="0"/>
              <a:t>El modelo de comunidad de Celebration, Florida ha sido mencionado como una realización de la visión original de Disney, pero la celebración se basa en los conceptos de nuevo urbanismo , que es radicalmente diferente de la de Disney modernista y futuristas visiones.</a:t>
            </a:r>
          </a:p>
          <a:p>
            <a:r>
              <a:rPr lang="es-ES" dirty="0"/>
              <a:t> Sin embargo, la idea de EPCOT fue fundamental que llevó al estado de Florida para crear el distrito de Reedy Creek Improvement (RCID) y las ciudades de Bay Lake y Reedy Creek (ahora Lake Buena Vista ), un mecanismo legislativo que permita la Walt Disney Company para ejercer poderes gubernamentales sobre Walt Disney World. </a:t>
            </a:r>
          </a:p>
        </p:txBody>
      </p:sp>
    </p:spTree>
    <p:extLst>
      <p:ext uri="{BB962C8B-B14F-4D97-AF65-F5344CB8AC3E}">
        <p14:creationId xmlns:p14="http://schemas.microsoft.com/office/powerpoint/2010/main" val="1530882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a:bodyPr>
          <a:lstStyle/>
          <a:p>
            <a:r>
              <a:rPr lang="es-ES" dirty="0"/>
              <a:t>El control sobre la RCID recae en los propietarios de la zona, y la promesa de una ciudad real en el distrito habría significado que los poderes de la RCID habrían sido distribuidos entre los propietarios de tierras en EPCOT. Debido a que la idea de EPCOT nunca fue implementada, la Corporación Disney sigue siendo casi el único propietario de la tierra en el distrito que le permite mantener el control de la RCID y las ciudades de Bay Lake y Lake Buena Vista, Disney consolidó aún más este control deannexing Celebración del RCID . </a:t>
            </a:r>
          </a:p>
          <a:p>
            <a:r>
              <a:rPr lang="es-ES" dirty="0"/>
              <a:t>Los planes originales para el parque mostró indecisión sobre el propósito del parque. </a:t>
            </a:r>
          </a:p>
        </p:txBody>
      </p:sp>
    </p:spTree>
    <p:extLst>
      <p:ext uri="{BB962C8B-B14F-4D97-AF65-F5344CB8AC3E}">
        <p14:creationId xmlns:p14="http://schemas.microsoft.com/office/powerpoint/2010/main" val="1931690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lnSpcReduction="10000"/>
          </a:bodyPr>
          <a:lstStyle/>
          <a:p>
            <a:r>
              <a:rPr lang="es-ES" dirty="0"/>
              <a:t>Algunos ingenieros de la imaginación querían que representan la vanguardia de la tecnología, mientras que otros querían que mostrar las culturas y costumbres internacionales. </a:t>
            </a:r>
          </a:p>
          <a:p>
            <a:r>
              <a:rPr lang="es-ES" dirty="0"/>
              <a:t>En un momento, un modelo del parque futurista fue empujado juntos contra un modelo de la Feria Mundial de temática internacional, y los dos se combinaron.</a:t>
            </a:r>
          </a:p>
          <a:p>
            <a:r>
              <a:rPr lang="es-ES" dirty="0"/>
              <a:t>El parque fue originalmente llamado EPCOT Center de reflejar los ideales y valores de la ciudad. </a:t>
            </a:r>
          </a:p>
          <a:p>
            <a:r>
              <a:rPr lang="es-ES" dirty="0"/>
              <a:t>Fue construido por un estimado de $ 800 millones a US $ 1,4 mil millones y tomó tres años para construir, en el momento en el proyecto de construcción más grande en la Tierra.  El estacionamiento servir al parque es de 141 acres (57 ha) (incluida el área de autobuses) y con capacidad para 11.211 vehículos (zonas de césped tienen más de 500 vehículos adicionales</a:t>
            </a:r>
          </a:p>
          <a:p>
            <a:endParaRPr lang="es-ES" dirty="0"/>
          </a:p>
        </p:txBody>
      </p:sp>
    </p:spTree>
    <p:extLst>
      <p:ext uri="{BB962C8B-B14F-4D97-AF65-F5344CB8AC3E}">
        <p14:creationId xmlns:p14="http://schemas.microsoft.com/office/powerpoint/2010/main" val="1418513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estacionamiento servir al parque es de (57 ha) (incluida el área de autobuses) y con capacidad para 11.211 vehículos (zonas de césped tienen más de 500 vehículos adicionales).</a:t>
            </a:r>
          </a:p>
          <a:p>
            <a:r>
              <a:rPr lang="es-ES" dirty="0"/>
              <a:t>Antes de que se abrió el 1 de octubre de 1982, Walt Disney World Embajador Genie Campo introdujo E. Cardon Walker , presidente y CEO de Disney, que dedicó EPCOT Center. Walker también presentó una familia con pases de por vida para los dos parques de Disney World temáticos de Walt. Sus palabras fueron seguidas por el gobernador de Florida Bob Graham y William Ellinghouse, presidente de AT &amp; T . </a:t>
            </a:r>
          </a:p>
          <a:p>
            <a:endParaRPr lang="es-ES" dirty="0"/>
          </a:p>
        </p:txBody>
      </p:sp>
    </p:spTree>
    <p:extLst>
      <p:ext uri="{BB962C8B-B14F-4D97-AF65-F5344CB8AC3E}">
        <p14:creationId xmlns:p14="http://schemas.microsoft.com/office/powerpoint/2010/main" val="2484655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Como parte de la ceremonia de apertura el día, los bailarines y los miembros de la banda realizaron Sólo hemos empezado a soñar. Los Hermanos Sherman escribió una canción especialmente para la ocasión, titulado " The World Showcase de marzo ". Durante la final, palomas y muchos juegos de globos fueron lanzados. Realización de grupos que representan a los países de todo el mundo, realizado en el World Showcase.</a:t>
            </a:r>
          </a:p>
          <a:p>
            <a:r>
              <a:rPr lang="es-ES" dirty="0"/>
              <a:t> El agua obtenida de los ríos más importantes de todo el mundo se vació en la fuente del parque de las naciones recipientes ceremoniales para celebrar la inauguración. Situado en la parte frontal del parque es una placa con la primera jornada de dedicación Walker, como se ha visto anteriormente. </a:t>
            </a:r>
          </a:p>
          <a:p>
            <a:endParaRPr lang="es-ES" dirty="0"/>
          </a:p>
          <a:p>
            <a:endParaRPr lang="es-ES" dirty="0"/>
          </a:p>
        </p:txBody>
      </p:sp>
    </p:spTree>
    <p:extLst>
      <p:ext uri="{BB962C8B-B14F-4D97-AF65-F5344CB8AC3E}">
        <p14:creationId xmlns:p14="http://schemas.microsoft.com/office/powerpoint/2010/main" val="1808977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En 1994, el nombre fue cambiado a Epcot '94 y posteriormente a Epcot '95 el año siguiente, lo que refleja una convención de nomenclatura similar utilizado en ferias y exposiciones del mundo .</a:t>
            </a:r>
          </a:p>
          <a:p>
            <a:r>
              <a:rPr lang="es-ES" dirty="0"/>
              <a:t> En 1996, el nombre fue cambiado a simplemente Epcot. </a:t>
            </a:r>
          </a:p>
          <a:p>
            <a:r>
              <a:rPr lang="es-ES" dirty="0"/>
              <a:t>Cada pabellón fue inicialmente patrocinado por una empresa que ayudó a financiar su construcción y mantenimiento a cambio de logotipo de la corporación que aparecen prominentemente en todo el pabellón. Por ejemplo, Universo de Energía fue patrocinado por Exxon 1982-2004, y la tierra fue patrocinado por Kraft desde 1982 hasta 1993, y luego Nestlé 1993-2009.</a:t>
            </a:r>
          </a:p>
          <a:p>
            <a:endParaRPr lang="es-ES" dirty="0"/>
          </a:p>
        </p:txBody>
      </p:sp>
    </p:spTree>
    <p:extLst>
      <p:ext uri="{BB962C8B-B14F-4D97-AF65-F5344CB8AC3E}">
        <p14:creationId xmlns:p14="http://schemas.microsoft.com/office/powerpoint/2010/main" val="4086559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a:bodyPr>
          <a:lstStyle/>
          <a:p>
            <a:r>
              <a:rPr lang="es-ES" dirty="0"/>
              <a:t>Cada pabellón tiene un pijo "zona VIP" por su patrocinador, con oficinas, salones y áreas de recepción escondidos de los clientes habituales del parque. </a:t>
            </a:r>
          </a:p>
          <a:p>
            <a:r>
              <a:rPr lang="es-ES" dirty="0"/>
              <a:t>En los años desde la apertura del parque, sin embargo, algunos patrocinadores han decidido que la marca no vale la pena el costo de patrocinio y se han retirado, dejando a algunos de los pabellones sin patrocinadores. </a:t>
            </a:r>
          </a:p>
          <a:p>
            <a:r>
              <a:rPr lang="es-ES" dirty="0"/>
              <a:t>Disney prefiere tener patrocinadores que ayudan a pagar las cuentas, así pabellones sin patrocinadores tienen un futuro incierto. </a:t>
            </a:r>
          </a:p>
        </p:txBody>
      </p:sp>
    </p:spTree>
    <p:extLst>
      <p:ext uri="{BB962C8B-B14F-4D97-AF65-F5344CB8AC3E}">
        <p14:creationId xmlns:p14="http://schemas.microsoft.com/office/powerpoint/2010/main" val="3797957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lnSpcReduction="10000"/>
          </a:bodyPr>
          <a:lstStyle/>
          <a:p>
            <a:r>
              <a:rPr lang="es-ES" dirty="0"/>
              <a:t>Después de General Electric dejó Horizons en 1993, se cerró hace un par de años, y luego volvió a abrir temporalmente mientras atracciones vecino Universo de Energía y Mundial de Motion fueron renovadas. Horizons permanentemente cerradas el 9 de enero de 1999, y fue demolido en el verano de 2000 para dar lugar a la apertura de Mission: SPACE, el 9 de octubre de 2003.</a:t>
            </a:r>
          </a:p>
          <a:p>
            <a:r>
              <a:rPr lang="es-ES" dirty="0"/>
              <a:t>Metlife patrocinado Maravillas de la Vida 1989-2001, hasta que la zona estaba cerrada. Sin embargo, las maravillas del pabellón de la vida es en su mayor parte intacto y se utiliza tanto para el Festival de las Flores y Jardines y la Food and Wine Festival. pista de pruebas abierta en el mundo del movimiento pabellón y es patrocinado por Chevrolet . Mission: SPACE es patrocinado por Hewlett -Packard</a:t>
            </a:r>
          </a:p>
        </p:txBody>
      </p:sp>
    </p:spTree>
    <p:extLst>
      <p:ext uri="{BB962C8B-B14F-4D97-AF65-F5344CB8AC3E}">
        <p14:creationId xmlns:p14="http://schemas.microsoft.com/office/powerpoint/2010/main" val="1487002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Spaceship Earth fue patrocinado por Bell System 1982-1984, después de AT &amp; T (empresa matriz de Bell System, tras la desinversión Bell System ) desde 1984 hasta 2003. </a:t>
            </a:r>
          </a:p>
          <a:p>
            <a:r>
              <a:rPr lang="es-ES" dirty="0"/>
              <a:t>No fue patrocinado entre 2003 y 2005. Ahora es patrocinado por Siemens . </a:t>
            </a:r>
          </a:p>
          <a:p>
            <a:r>
              <a:rPr lang="es-ES" dirty="0"/>
              <a:t>De los once pabellones, Noruega y Marruecos no estuvieron presentes en la apertura del parque, y se añadieron más tarde. </a:t>
            </a:r>
          </a:p>
          <a:p>
            <a:r>
              <a:rPr lang="es-ES" dirty="0"/>
              <a:t>Cada uno de ellos contiene tiendas y restaurantes representativos y está integrada por ciudadanos de estos países, en el marco del Programa de Representante Cultural . </a:t>
            </a:r>
          </a:p>
          <a:p>
            <a:r>
              <a:rPr lang="es-ES" dirty="0"/>
              <a:t>Algunos también contienen atracciones y espectáculos. El único pabellón que es patrocinado por el país que representa es Marruecos. </a:t>
            </a:r>
          </a:p>
        </p:txBody>
      </p:sp>
    </p:spTree>
    <p:extLst>
      <p:ext uri="{BB962C8B-B14F-4D97-AF65-F5344CB8AC3E}">
        <p14:creationId xmlns:p14="http://schemas.microsoft.com/office/powerpoint/2010/main" val="2970254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Los pabellones de países restantes están patrocinados por empresas privadas. </a:t>
            </a:r>
          </a:p>
          <a:p>
            <a:r>
              <a:rPr lang="es-ES" dirty="0"/>
              <a:t>Pabellones para Rusia, Suiza, España, Venezuela, Emiratos Árabes Unidos e Israel no han hecho más allá de la fase de planificación hasta la fecha. </a:t>
            </a:r>
          </a:p>
          <a:p>
            <a:r>
              <a:rPr lang="es-ES" dirty="0"/>
              <a:t>Un pabellón de África Ecuatorial fue planeada, pero nunca construido. </a:t>
            </a:r>
          </a:p>
          <a:p>
            <a:r>
              <a:rPr lang="es-ES" dirty="0"/>
              <a:t>Habría aparecido un gran film presentación africana organizada por Alex Haley . </a:t>
            </a:r>
          </a:p>
          <a:p>
            <a:r>
              <a:rPr lang="es-ES" dirty="0"/>
              <a:t>Una pequeña parada de refresco temática africana se encuentra en su lugar, conocido como el Outpost. Después de Animal Kingdom de Disney-un animal africano-y-temática asiática preservar y parque abrió, los planes para un Pabellón de África fueron retirados. </a:t>
            </a:r>
          </a:p>
        </p:txBody>
      </p:sp>
    </p:spTree>
    <p:extLst>
      <p:ext uri="{BB962C8B-B14F-4D97-AF65-F5344CB8AC3E}">
        <p14:creationId xmlns:p14="http://schemas.microsoft.com/office/powerpoint/2010/main" val="1992676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El escaparate del mundo por lo general abre dos horas después de la apertura del parque y permanece abierto después de la sección de Future World del parque, sin embargo, la mayoría de las principales atracciones de Future World como pista de pruebas, Soarin ', Misión espacial, The Seas with Nemo and Friends, y nave espacial Tierra permanecerá abierta hasta el parque cercano. </a:t>
            </a:r>
          </a:p>
          <a:p>
            <a:r>
              <a:rPr lang="es-ES" dirty="0"/>
              <a:t>Hay una entrada al parque entre la Francia y Reino Unido Pabellones conocido como el Gateway International. </a:t>
            </a:r>
          </a:p>
          <a:p>
            <a:r>
              <a:rPr lang="es-ES" dirty="0"/>
              <a:t>Los huéspedes que se alojen en una serie de los Resorts Epcot e invitados procedentes de Disney-MGM Studios pueden acceder a esta puerta por la pasarela o en barco. </a:t>
            </a:r>
          </a:p>
          <a:p>
            <a:endParaRPr lang="es-ES" dirty="0"/>
          </a:p>
        </p:txBody>
      </p:sp>
    </p:spTree>
    <p:extLst>
      <p:ext uri="{BB962C8B-B14F-4D97-AF65-F5344CB8AC3E}">
        <p14:creationId xmlns:p14="http://schemas.microsoft.com/office/powerpoint/2010/main" val="1094279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 diferencia del Reino Mágico, que sólo ofrece cerveza y vino en forma limitada, y hasta 2012 no se sirve alcohol en absoluto,  muchas tiendas y restaurantes en el World Showcase servir o vender bebidas alcohólicas a partir de sus respectivos países, y la cerveza se vende en puestos de refrigerio todo el parque.</a:t>
            </a:r>
          </a:p>
          <a:p>
            <a:endParaRPr lang="es-ES" dirty="0"/>
          </a:p>
        </p:txBody>
      </p:sp>
    </p:spTree>
    <p:extLst>
      <p:ext uri="{BB962C8B-B14F-4D97-AF65-F5344CB8AC3E}">
        <p14:creationId xmlns:p14="http://schemas.microsoft.com/office/powerpoint/2010/main" val="2377105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00016"/>
            <a:ext cx="9144000" cy="26193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4700016"/>
          </a:xfrm>
          <a:prstGeom prst="rect">
            <a:avLst/>
          </a:prstGeom>
        </p:spPr>
      </p:pic>
    </p:spTree>
    <p:extLst>
      <p:ext uri="{BB962C8B-B14F-4D97-AF65-F5344CB8AC3E}">
        <p14:creationId xmlns:p14="http://schemas.microsoft.com/office/powerpoint/2010/main" val="19206881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5299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spTree>
    <p:extLst>
      <p:ext uri="{BB962C8B-B14F-4D97-AF65-F5344CB8AC3E}">
        <p14:creationId xmlns:p14="http://schemas.microsoft.com/office/powerpoint/2010/main" val="1808790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16092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4928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78" y="0"/>
            <a:ext cx="9128622" cy="6925235"/>
          </a:xfrm>
          <a:prstGeom prst="rect">
            <a:avLst/>
          </a:prstGeom>
        </p:spPr>
      </p:pic>
    </p:spTree>
    <p:extLst>
      <p:ext uri="{BB962C8B-B14F-4D97-AF65-F5344CB8AC3E}">
        <p14:creationId xmlns:p14="http://schemas.microsoft.com/office/powerpoint/2010/main" val="1167954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48191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9412"/>
          <a:stretch/>
        </p:blipFill>
        <p:spPr>
          <a:xfrm>
            <a:off x="0" y="0"/>
            <a:ext cx="9144000" cy="6858000"/>
          </a:xfrm>
          <a:prstGeom prst="rect">
            <a:avLst/>
          </a:prstGeom>
        </p:spPr>
      </p:pic>
    </p:spTree>
    <p:extLst>
      <p:ext uri="{BB962C8B-B14F-4D97-AF65-F5344CB8AC3E}">
        <p14:creationId xmlns:p14="http://schemas.microsoft.com/office/powerpoint/2010/main" val="420470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144618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461458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2319"/>
          <a:stretch/>
        </p:blipFill>
        <p:spPr>
          <a:xfrm>
            <a:off x="0" y="-99392"/>
            <a:ext cx="9144000" cy="6957392"/>
          </a:xfrm>
          <a:prstGeom prst="rect">
            <a:avLst/>
          </a:prstGeom>
        </p:spPr>
      </p:pic>
    </p:spTree>
    <p:extLst>
      <p:ext uri="{BB962C8B-B14F-4D97-AF65-F5344CB8AC3E}">
        <p14:creationId xmlns:p14="http://schemas.microsoft.com/office/powerpoint/2010/main" val="29020747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62" y="-13447"/>
            <a:ext cx="9144000" cy="412304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962" y="4109600"/>
            <a:ext cx="9144000" cy="2770094"/>
          </a:xfrm>
          <a:prstGeom prst="rect">
            <a:avLst/>
          </a:prstGeom>
        </p:spPr>
      </p:pic>
    </p:spTree>
    <p:extLst>
      <p:ext uri="{BB962C8B-B14F-4D97-AF65-F5344CB8AC3E}">
        <p14:creationId xmlns:p14="http://schemas.microsoft.com/office/powerpoint/2010/main" val="12776369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25216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558515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941"/>
          <a:stretch/>
        </p:blipFill>
        <p:spPr>
          <a:xfrm>
            <a:off x="0" y="0"/>
            <a:ext cx="9144000" cy="6858000"/>
          </a:xfrm>
          <a:prstGeom prst="rect">
            <a:avLst/>
          </a:prstGeom>
        </p:spPr>
      </p:pic>
    </p:spTree>
    <p:extLst>
      <p:ext uri="{BB962C8B-B14F-4D97-AF65-F5344CB8AC3E}">
        <p14:creationId xmlns:p14="http://schemas.microsoft.com/office/powerpoint/2010/main" val="26865170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28397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4371908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14162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8153377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236978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2745"/>
          <a:stretch/>
        </p:blipFill>
        <p:spPr>
          <a:xfrm>
            <a:off x="0" y="0"/>
            <a:ext cx="9144000" cy="6858000"/>
          </a:xfrm>
          <a:prstGeom prst="rect">
            <a:avLst/>
          </a:prstGeom>
        </p:spPr>
      </p:pic>
    </p:spTree>
    <p:extLst>
      <p:ext uri="{BB962C8B-B14F-4D97-AF65-F5344CB8AC3E}">
        <p14:creationId xmlns:p14="http://schemas.microsoft.com/office/powerpoint/2010/main" val="9973686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74517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81720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45735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662817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34666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0183130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29123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22"/>
          <a:stretch/>
        </p:blipFill>
        <p:spPr>
          <a:xfrm>
            <a:off x="-180528" y="0"/>
            <a:ext cx="9324528" cy="6858000"/>
          </a:xfrm>
          <a:prstGeom prst="rect">
            <a:avLst/>
          </a:prstGeom>
        </p:spPr>
      </p:pic>
    </p:spTree>
    <p:extLst>
      <p:ext uri="{BB962C8B-B14F-4D97-AF65-F5344CB8AC3E}">
        <p14:creationId xmlns:p14="http://schemas.microsoft.com/office/powerpoint/2010/main" val="9095975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1071619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29524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02377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18165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24068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8297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361040" cy="7029400"/>
          </a:xfrm>
          <a:prstGeom prst="rect">
            <a:avLst/>
          </a:prstGeom>
        </p:spPr>
      </p:pic>
    </p:spTree>
    <p:extLst>
      <p:ext uri="{BB962C8B-B14F-4D97-AF65-F5344CB8AC3E}">
        <p14:creationId xmlns:p14="http://schemas.microsoft.com/office/powerpoint/2010/main" val="1031302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157"/>
          <a:stretch/>
        </p:blipFill>
        <p:spPr>
          <a:xfrm>
            <a:off x="0" y="0"/>
            <a:ext cx="9144000" cy="6858000"/>
          </a:xfrm>
          <a:prstGeom prst="rect">
            <a:avLst/>
          </a:prstGeom>
        </p:spPr>
      </p:pic>
    </p:spTree>
    <p:extLst>
      <p:ext uri="{BB962C8B-B14F-4D97-AF65-F5344CB8AC3E}">
        <p14:creationId xmlns:p14="http://schemas.microsoft.com/office/powerpoint/2010/main" val="11260812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18312272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06819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71739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42201468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387968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15658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5510154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378"/>
          <a:stretch/>
        </p:blipFill>
        <p:spPr>
          <a:xfrm>
            <a:off x="0" y="-99392"/>
            <a:ext cx="9144000" cy="6957392"/>
          </a:xfrm>
          <a:prstGeom prst="rect">
            <a:avLst/>
          </a:prstGeom>
        </p:spPr>
      </p:pic>
    </p:spTree>
    <p:extLst>
      <p:ext uri="{BB962C8B-B14F-4D97-AF65-F5344CB8AC3E}">
        <p14:creationId xmlns:p14="http://schemas.microsoft.com/office/powerpoint/2010/main" val="14925314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23229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26"/>
          <a:stretch/>
        </p:blipFill>
        <p:spPr>
          <a:xfrm>
            <a:off x="0" y="-99391"/>
            <a:ext cx="9144000" cy="6957391"/>
          </a:xfrm>
          <a:prstGeom prst="rect">
            <a:avLst/>
          </a:prstGeom>
        </p:spPr>
      </p:pic>
    </p:spTree>
    <p:extLst>
      <p:ext uri="{BB962C8B-B14F-4D97-AF65-F5344CB8AC3E}">
        <p14:creationId xmlns:p14="http://schemas.microsoft.com/office/powerpoint/2010/main" val="26432628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67019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37193531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62"/>
            <a:ext cx="9144000" cy="6848475"/>
          </a:xfrm>
          <a:prstGeom prst="rect">
            <a:avLst/>
          </a:prstGeom>
        </p:spPr>
      </p:pic>
    </p:spTree>
    <p:extLst>
      <p:ext uri="{BB962C8B-B14F-4D97-AF65-F5344CB8AC3E}">
        <p14:creationId xmlns:p14="http://schemas.microsoft.com/office/powerpoint/2010/main" val="26256635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55"/>
          <a:stretch/>
        </p:blipFill>
        <p:spPr>
          <a:xfrm>
            <a:off x="0" y="0"/>
            <a:ext cx="9144000" cy="6957392"/>
          </a:xfrm>
          <a:prstGeom prst="rect">
            <a:avLst/>
          </a:prstGeom>
        </p:spPr>
      </p:pic>
    </p:spTree>
    <p:extLst>
      <p:ext uri="{BB962C8B-B14F-4D97-AF65-F5344CB8AC3E}">
        <p14:creationId xmlns:p14="http://schemas.microsoft.com/office/powerpoint/2010/main" val="13198260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43931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95087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961214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90621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7810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04863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29"/>
          <a:stretch/>
        </p:blipFill>
        <p:spPr>
          <a:xfrm>
            <a:off x="0" y="0"/>
            <a:ext cx="9144000" cy="6858000"/>
          </a:xfrm>
          <a:prstGeom prst="rect">
            <a:avLst/>
          </a:prstGeom>
        </p:spPr>
      </p:pic>
    </p:spTree>
    <p:extLst>
      <p:ext uri="{BB962C8B-B14F-4D97-AF65-F5344CB8AC3E}">
        <p14:creationId xmlns:p14="http://schemas.microsoft.com/office/powerpoint/2010/main" val="32946481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471995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104889429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44564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7467089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84138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60192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29669507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10451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1781182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29032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67573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024703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64469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79708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83305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35"/>
            <a:ext cx="9135035" cy="6858000"/>
          </a:xfrm>
          <a:prstGeom prst="rect">
            <a:avLst/>
          </a:prstGeom>
        </p:spPr>
      </p:pic>
    </p:spTree>
    <p:extLst>
      <p:ext uri="{BB962C8B-B14F-4D97-AF65-F5344CB8AC3E}">
        <p14:creationId xmlns:p14="http://schemas.microsoft.com/office/powerpoint/2010/main" val="137654202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974100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6" y="67235"/>
            <a:ext cx="9124203" cy="6858000"/>
          </a:xfrm>
          <a:prstGeom prst="rect">
            <a:avLst/>
          </a:prstGeom>
        </p:spPr>
      </p:pic>
    </p:spTree>
    <p:extLst>
      <p:ext uri="{BB962C8B-B14F-4D97-AF65-F5344CB8AC3E}">
        <p14:creationId xmlns:p14="http://schemas.microsoft.com/office/powerpoint/2010/main" val="256571449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86240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04795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32"/>
            <a:ext cx="9144000" cy="6853667"/>
          </a:xfrm>
          <a:prstGeom prst="rect">
            <a:avLst/>
          </a:prstGeom>
        </p:spPr>
      </p:pic>
    </p:spTree>
    <p:extLst>
      <p:ext uri="{BB962C8B-B14F-4D97-AF65-F5344CB8AC3E}">
        <p14:creationId xmlns:p14="http://schemas.microsoft.com/office/powerpoint/2010/main" val="257719115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068"/>
          <a:stretch/>
        </p:blipFill>
        <p:spPr>
          <a:xfrm>
            <a:off x="0" y="0"/>
            <a:ext cx="9144000" cy="6858000"/>
          </a:xfrm>
          <a:prstGeom prst="rect">
            <a:avLst/>
          </a:prstGeom>
        </p:spPr>
      </p:pic>
    </p:spTree>
    <p:extLst>
      <p:ext uri="{BB962C8B-B14F-4D97-AF65-F5344CB8AC3E}">
        <p14:creationId xmlns:p14="http://schemas.microsoft.com/office/powerpoint/2010/main" val="282073817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680"/>
          <a:stretch/>
        </p:blipFill>
        <p:spPr>
          <a:xfrm>
            <a:off x="0" y="0"/>
            <a:ext cx="9144000" cy="6858000"/>
          </a:xfrm>
          <a:prstGeom prst="rect">
            <a:avLst/>
          </a:prstGeom>
        </p:spPr>
      </p:pic>
    </p:spTree>
    <p:extLst>
      <p:ext uri="{BB962C8B-B14F-4D97-AF65-F5344CB8AC3E}">
        <p14:creationId xmlns:p14="http://schemas.microsoft.com/office/powerpoint/2010/main" val="21108264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840602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7"/>
            <a:ext cx="9144000" cy="6829425"/>
          </a:xfrm>
          <a:prstGeom prst="rect">
            <a:avLst/>
          </a:prstGeom>
        </p:spPr>
      </p:pic>
    </p:spTree>
    <p:extLst>
      <p:ext uri="{BB962C8B-B14F-4D97-AF65-F5344CB8AC3E}">
        <p14:creationId xmlns:p14="http://schemas.microsoft.com/office/powerpoint/2010/main" val="159178049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44673496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531637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020"/>
          <a:stretch/>
        </p:blipFill>
        <p:spPr>
          <a:xfrm>
            <a:off x="0" y="0"/>
            <a:ext cx="9144000" cy="6858000"/>
          </a:xfrm>
          <a:prstGeom prst="rect">
            <a:avLst/>
          </a:prstGeom>
        </p:spPr>
      </p:pic>
    </p:spTree>
    <p:extLst>
      <p:ext uri="{BB962C8B-B14F-4D97-AF65-F5344CB8AC3E}">
        <p14:creationId xmlns:p14="http://schemas.microsoft.com/office/powerpoint/2010/main" val="293621228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505640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79972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7"/>
            <a:ext cx="9144000" cy="6829425"/>
          </a:xfrm>
          <a:prstGeom prst="rect">
            <a:avLst/>
          </a:prstGeom>
        </p:spPr>
      </p:pic>
    </p:spTree>
    <p:extLst>
      <p:ext uri="{BB962C8B-B14F-4D97-AF65-F5344CB8AC3E}">
        <p14:creationId xmlns:p14="http://schemas.microsoft.com/office/powerpoint/2010/main" val="190586410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221548059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7"/>
            <a:ext cx="9144000" cy="6829425"/>
          </a:xfrm>
          <a:prstGeom prst="rect">
            <a:avLst/>
          </a:prstGeom>
        </p:spPr>
      </p:pic>
    </p:spTree>
    <p:extLst>
      <p:ext uri="{BB962C8B-B14F-4D97-AF65-F5344CB8AC3E}">
        <p14:creationId xmlns:p14="http://schemas.microsoft.com/office/powerpoint/2010/main" val="38778381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7"/>
            <a:ext cx="9144000" cy="6829425"/>
          </a:xfrm>
          <a:prstGeom prst="rect">
            <a:avLst/>
          </a:prstGeom>
        </p:spPr>
      </p:pic>
    </p:spTree>
    <p:extLst>
      <p:ext uri="{BB962C8B-B14F-4D97-AF65-F5344CB8AC3E}">
        <p14:creationId xmlns:p14="http://schemas.microsoft.com/office/powerpoint/2010/main" val="61856811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098"/>
          <a:stretch/>
        </p:blipFill>
        <p:spPr>
          <a:xfrm>
            <a:off x="-108520" y="0"/>
            <a:ext cx="9252520" cy="6858000"/>
          </a:xfrm>
          <a:prstGeom prst="rect">
            <a:avLst/>
          </a:prstGeom>
        </p:spPr>
      </p:pic>
    </p:spTree>
    <p:extLst>
      <p:ext uri="{BB962C8B-B14F-4D97-AF65-F5344CB8AC3E}">
        <p14:creationId xmlns:p14="http://schemas.microsoft.com/office/powerpoint/2010/main" val="297249531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722487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367416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 r="-1030" b="6320"/>
          <a:stretch/>
        </p:blipFill>
        <p:spPr>
          <a:xfrm>
            <a:off x="-1" y="-22802"/>
            <a:ext cx="9238129" cy="6880802"/>
          </a:xfrm>
          <a:prstGeom prst="rect">
            <a:avLst/>
          </a:prstGeom>
        </p:spPr>
      </p:pic>
    </p:spTree>
    <p:extLst>
      <p:ext uri="{BB962C8B-B14F-4D97-AF65-F5344CB8AC3E}">
        <p14:creationId xmlns:p14="http://schemas.microsoft.com/office/powerpoint/2010/main" val="16112880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128090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044330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85398376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68928241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60483053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874859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651882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6894"/>
            <a:ext cx="9144000" cy="6884894"/>
          </a:xfrm>
          <a:prstGeom prst="rect">
            <a:avLst/>
          </a:prstGeom>
        </p:spPr>
      </p:pic>
    </p:spTree>
    <p:extLst>
      <p:ext uri="{BB962C8B-B14F-4D97-AF65-F5344CB8AC3E}">
        <p14:creationId xmlns:p14="http://schemas.microsoft.com/office/powerpoint/2010/main" val="276531435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99392"/>
            <a:ext cx="9324528" cy="6957392"/>
          </a:xfrm>
          <a:prstGeom prst="rect">
            <a:avLst/>
          </a:prstGeom>
        </p:spPr>
      </p:pic>
    </p:spTree>
    <p:extLst>
      <p:ext uri="{BB962C8B-B14F-4D97-AF65-F5344CB8AC3E}">
        <p14:creationId xmlns:p14="http://schemas.microsoft.com/office/powerpoint/2010/main" val="23291234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147"/>
            <a:ext cx="9144000" cy="7029400"/>
          </a:xfrm>
          <a:prstGeom prst="rect">
            <a:avLst/>
          </a:prstGeom>
        </p:spPr>
      </p:pic>
    </p:spTree>
    <p:extLst>
      <p:ext uri="{BB962C8B-B14F-4D97-AF65-F5344CB8AC3E}">
        <p14:creationId xmlns:p14="http://schemas.microsoft.com/office/powerpoint/2010/main" val="382640496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455753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683645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221763745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703117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1470664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878"/>
          <a:stretch/>
        </p:blipFill>
        <p:spPr>
          <a:xfrm>
            <a:off x="0" y="-24317"/>
            <a:ext cx="9144000" cy="6882317"/>
          </a:xfrm>
          <a:prstGeom prst="rect">
            <a:avLst/>
          </a:prstGeom>
        </p:spPr>
      </p:pic>
    </p:spTree>
    <p:extLst>
      <p:ext uri="{BB962C8B-B14F-4D97-AF65-F5344CB8AC3E}">
        <p14:creationId xmlns:p14="http://schemas.microsoft.com/office/powerpoint/2010/main" val="329706399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306535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92308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TotalTime>
  <Words>2448</Words>
  <Application>Microsoft Office PowerPoint</Application>
  <PresentationFormat>Presentación en pantalla (4:3)</PresentationFormat>
  <Paragraphs>277</Paragraphs>
  <Slides>133</Slides>
  <Notes>108</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133</vt:i4>
      </vt:variant>
    </vt:vector>
  </HeadingPairs>
  <TitlesOfParts>
    <vt:vector size="139" baseType="lpstr">
      <vt:lpstr>Calibri</vt:lpstr>
      <vt:lpstr>Century Schoolbook</vt:lpstr>
      <vt:lpstr>Wingdings</vt:lpstr>
      <vt:lpstr>Wingdings 2</vt:lpstr>
      <vt:lpstr>Default Theme</vt:lpstr>
      <vt:lpstr>1_Default Theme</vt:lpstr>
      <vt:lpstr>ESTADOS UNIDOS.-LA VUELTA AL MUNDO EN 885 JARDINES.-. EPCOT FLOWER FESTIVAL</vt:lpstr>
      <vt:lpstr>Epcot-International-Flower-and-Garden-Festival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2013-09-12T16:18:33Z</dcterms:created>
  <dcterms:modified xsi:type="dcterms:W3CDTF">2018-03-05T08:22:26Z</dcterms:modified>
</cp:coreProperties>
</file>