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6"/>
  </p:notesMasterIdLst>
  <p:sldIdLst>
    <p:sldId id="257" r:id="rId2"/>
    <p:sldId id="258" r:id="rId3"/>
    <p:sldId id="367" r:id="rId4"/>
    <p:sldId id="366"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6" r:id="rId20"/>
    <p:sldId id="368" r:id="rId21"/>
    <p:sldId id="370" r:id="rId22"/>
    <p:sldId id="369" r:id="rId23"/>
    <p:sldId id="371" r:id="rId24"/>
    <p:sldId id="281" r:id="rId25"/>
    <p:sldId id="288" r:id="rId26"/>
    <p:sldId id="289" r:id="rId27"/>
    <p:sldId id="295" r:id="rId28"/>
    <p:sldId id="277" r:id="rId29"/>
    <p:sldId id="278" r:id="rId30"/>
    <p:sldId id="279" r:id="rId31"/>
    <p:sldId id="280" r:id="rId32"/>
    <p:sldId id="282" r:id="rId33"/>
    <p:sldId id="283" r:id="rId34"/>
    <p:sldId id="285" r:id="rId35"/>
    <p:sldId id="286" r:id="rId36"/>
    <p:sldId id="287" r:id="rId37"/>
    <p:sldId id="290" r:id="rId38"/>
    <p:sldId id="293" r:id="rId39"/>
    <p:sldId id="294" r:id="rId40"/>
    <p:sldId id="296" r:id="rId41"/>
    <p:sldId id="297" r:id="rId42"/>
    <p:sldId id="298" r:id="rId43"/>
    <p:sldId id="299" r:id="rId44"/>
    <p:sldId id="301" r:id="rId45"/>
    <p:sldId id="291" r:id="rId46"/>
    <p:sldId id="292" r:id="rId47"/>
    <p:sldId id="300" r:id="rId48"/>
    <p:sldId id="302" r:id="rId49"/>
    <p:sldId id="303" r:id="rId50"/>
    <p:sldId id="304" r:id="rId51"/>
    <p:sldId id="305" r:id="rId52"/>
    <p:sldId id="306" r:id="rId53"/>
    <p:sldId id="307" r:id="rId54"/>
    <p:sldId id="308" r:id="rId55"/>
    <p:sldId id="309" r:id="rId56"/>
    <p:sldId id="310" r:id="rId57"/>
    <p:sldId id="311" r:id="rId58"/>
    <p:sldId id="312" r:id="rId59"/>
    <p:sldId id="372" r:id="rId60"/>
    <p:sldId id="373" r:id="rId61"/>
    <p:sldId id="374" r:id="rId62"/>
    <p:sldId id="375" r:id="rId63"/>
    <p:sldId id="376" r:id="rId64"/>
    <p:sldId id="377" r:id="rId65"/>
    <p:sldId id="316" r:id="rId66"/>
    <p:sldId id="318" r:id="rId67"/>
    <p:sldId id="319" r:id="rId68"/>
    <p:sldId id="321" r:id="rId69"/>
    <p:sldId id="322" r:id="rId70"/>
    <p:sldId id="323" r:id="rId71"/>
    <p:sldId id="324" r:id="rId72"/>
    <p:sldId id="325" r:id="rId73"/>
    <p:sldId id="326" r:id="rId74"/>
    <p:sldId id="327"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78" r:id="rId89"/>
    <p:sldId id="379" r:id="rId90"/>
    <p:sldId id="343" r:id="rId91"/>
    <p:sldId id="344" r:id="rId92"/>
    <p:sldId id="345" r:id="rId93"/>
    <p:sldId id="346" r:id="rId94"/>
    <p:sldId id="347" r:id="rId95"/>
    <p:sldId id="365" r:id="rId96"/>
    <p:sldId id="362" r:id="rId97"/>
    <p:sldId id="380" r:id="rId98"/>
    <p:sldId id="348" r:id="rId99"/>
    <p:sldId id="350" r:id="rId100"/>
    <p:sldId id="351" r:id="rId101"/>
    <p:sldId id="352" r:id="rId102"/>
    <p:sldId id="353" r:id="rId103"/>
    <p:sldId id="355" r:id="rId104"/>
    <p:sldId id="356" r:id="rId105"/>
    <p:sldId id="357" r:id="rId106"/>
    <p:sldId id="358" r:id="rId107"/>
    <p:sldId id="359" r:id="rId108"/>
    <p:sldId id="360" r:id="rId109"/>
    <p:sldId id="361" r:id="rId110"/>
    <p:sldId id="363" r:id="rId111"/>
    <p:sldId id="364" r:id="rId112"/>
    <p:sldId id="381" r:id="rId113"/>
    <p:sldId id="382" r:id="rId114"/>
    <p:sldId id="34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67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E238A-682F-43A0-A36C-531BE192A83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F41A9-69FC-47D7-B086-0E150C87F924}" type="slidenum">
              <a:rPr lang="es-ES" smtClean="0"/>
              <a:t>‹Nº›</a:t>
            </a:fld>
            <a:endParaRPr lang="es-ES" dirty="0"/>
          </a:p>
        </p:txBody>
      </p:sp>
    </p:spTree>
    <p:extLst>
      <p:ext uri="{BB962C8B-B14F-4D97-AF65-F5344CB8AC3E}">
        <p14:creationId xmlns:p14="http://schemas.microsoft.com/office/powerpoint/2010/main" val="358587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a:t>
            </a:fld>
            <a:endParaRPr lang="es-ES" dirty="0"/>
          </a:p>
        </p:txBody>
      </p:sp>
    </p:spTree>
    <p:extLst>
      <p:ext uri="{BB962C8B-B14F-4D97-AF65-F5344CB8AC3E}">
        <p14:creationId xmlns:p14="http://schemas.microsoft.com/office/powerpoint/2010/main" val="3575177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a:t>
            </a:fld>
            <a:endParaRPr lang="es-ES" dirty="0"/>
          </a:p>
        </p:txBody>
      </p:sp>
    </p:spTree>
    <p:extLst>
      <p:ext uri="{BB962C8B-B14F-4D97-AF65-F5344CB8AC3E}">
        <p14:creationId xmlns:p14="http://schemas.microsoft.com/office/powerpoint/2010/main" val="1769208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a:t>
            </a:fld>
            <a:endParaRPr lang="es-ES" dirty="0"/>
          </a:p>
        </p:txBody>
      </p:sp>
    </p:spTree>
    <p:extLst>
      <p:ext uri="{BB962C8B-B14F-4D97-AF65-F5344CB8AC3E}">
        <p14:creationId xmlns:p14="http://schemas.microsoft.com/office/powerpoint/2010/main" val="154890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a:t>
            </a:fld>
            <a:endParaRPr lang="es-ES" dirty="0"/>
          </a:p>
        </p:txBody>
      </p:sp>
    </p:spTree>
    <p:extLst>
      <p:ext uri="{BB962C8B-B14F-4D97-AF65-F5344CB8AC3E}">
        <p14:creationId xmlns:p14="http://schemas.microsoft.com/office/powerpoint/2010/main" val="1648836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a:t>
            </a:fld>
            <a:endParaRPr lang="es-ES" dirty="0"/>
          </a:p>
        </p:txBody>
      </p:sp>
    </p:spTree>
    <p:extLst>
      <p:ext uri="{BB962C8B-B14F-4D97-AF65-F5344CB8AC3E}">
        <p14:creationId xmlns:p14="http://schemas.microsoft.com/office/powerpoint/2010/main" val="29781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a:t>
            </a:fld>
            <a:endParaRPr lang="es-ES" dirty="0"/>
          </a:p>
        </p:txBody>
      </p:sp>
    </p:spTree>
    <p:extLst>
      <p:ext uri="{BB962C8B-B14F-4D97-AF65-F5344CB8AC3E}">
        <p14:creationId xmlns:p14="http://schemas.microsoft.com/office/powerpoint/2010/main" val="3740947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a:t>
            </a:fld>
            <a:endParaRPr lang="es-ES" dirty="0"/>
          </a:p>
        </p:txBody>
      </p:sp>
    </p:spTree>
    <p:extLst>
      <p:ext uri="{BB962C8B-B14F-4D97-AF65-F5344CB8AC3E}">
        <p14:creationId xmlns:p14="http://schemas.microsoft.com/office/powerpoint/2010/main" val="59456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a:t>
            </a:fld>
            <a:endParaRPr lang="es-ES" dirty="0"/>
          </a:p>
        </p:txBody>
      </p:sp>
    </p:spTree>
    <p:extLst>
      <p:ext uri="{BB962C8B-B14F-4D97-AF65-F5344CB8AC3E}">
        <p14:creationId xmlns:p14="http://schemas.microsoft.com/office/powerpoint/2010/main" val="647111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12</a:t>
            </a:fld>
            <a:endParaRPr lang="es-ES" dirty="0"/>
          </a:p>
        </p:txBody>
      </p:sp>
    </p:spTree>
    <p:extLst>
      <p:ext uri="{BB962C8B-B14F-4D97-AF65-F5344CB8AC3E}">
        <p14:creationId xmlns:p14="http://schemas.microsoft.com/office/powerpoint/2010/main" val="2383300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Arkansas.- Eureka Springs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14</a:t>
            </a:fld>
            <a:endParaRPr lang="es-ES" dirty="0"/>
          </a:p>
        </p:txBody>
      </p:sp>
    </p:spTree>
    <p:extLst>
      <p:ext uri="{BB962C8B-B14F-4D97-AF65-F5344CB8AC3E}">
        <p14:creationId xmlns:p14="http://schemas.microsoft.com/office/powerpoint/2010/main" val="2503594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Eureka_springs_gardens.-w</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15</a:t>
            </a:fld>
            <a:endParaRPr lang="es-ES" dirty="0"/>
          </a:p>
        </p:txBody>
      </p:sp>
    </p:spTree>
    <p:extLst>
      <p:ext uri="{BB962C8B-B14F-4D97-AF65-F5344CB8AC3E}">
        <p14:creationId xmlns:p14="http://schemas.microsoft.com/office/powerpoint/2010/main" val="1110875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Eureka_springs_gardens.-w</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16</a:t>
            </a:fld>
            <a:endParaRPr lang="es-ES" dirty="0"/>
          </a:p>
        </p:txBody>
      </p:sp>
    </p:spTree>
    <p:extLst>
      <p:ext uri="{BB962C8B-B14F-4D97-AF65-F5344CB8AC3E}">
        <p14:creationId xmlns:p14="http://schemas.microsoft.com/office/powerpoint/2010/main" val="696359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Eureka_springs_gardens.-w</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17</a:t>
            </a:fld>
            <a:endParaRPr lang="es-ES" dirty="0"/>
          </a:p>
        </p:txBody>
      </p:sp>
    </p:spTree>
    <p:extLst>
      <p:ext uri="{BB962C8B-B14F-4D97-AF65-F5344CB8AC3E}">
        <p14:creationId xmlns:p14="http://schemas.microsoft.com/office/powerpoint/2010/main" val="161289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Eureka_springs_gardens.-w</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18</a:t>
            </a:fld>
            <a:endParaRPr lang="es-ES" dirty="0"/>
          </a:p>
        </p:txBody>
      </p:sp>
    </p:spTree>
    <p:extLst>
      <p:ext uri="{BB962C8B-B14F-4D97-AF65-F5344CB8AC3E}">
        <p14:creationId xmlns:p14="http://schemas.microsoft.com/office/powerpoint/2010/main" val="693410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24</a:t>
            </a:fld>
            <a:endParaRPr lang="es-ES" dirty="0"/>
          </a:p>
        </p:txBody>
      </p:sp>
    </p:spTree>
    <p:extLst>
      <p:ext uri="{BB962C8B-B14F-4D97-AF65-F5344CB8AC3E}">
        <p14:creationId xmlns:p14="http://schemas.microsoft.com/office/powerpoint/2010/main" val="3714320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25</a:t>
            </a:fld>
            <a:endParaRPr lang="es-ES" dirty="0"/>
          </a:p>
        </p:txBody>
      </p:sp>
    </p:spTree>
    <p:extLst>
      <p:ext uri="{BB962C8B-B14F-4D97-AF65-F5344CB8AC3E}">
        <p14:creationId xmlns:p14="http://schemas.microsoft.com/office/powerpoint/2010/main" val="1460044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26</a:t>
            </a:fld>
            <a:endParaRPr lang="es-ES" dirty="0"/>
          </a:p>
        </p:txBody>
      </p:sp>
    </p:spTree>
    <p:extLst>
      <p:ext uri="{BB962C8B-B14F-4D97-AF65-F5344CB8AC3E}">
        <p14:creationId xmlns:p14="http://schemas.microsoft.com/office/powerpoint/2010/main" val="11030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27</a:t>
            </a:fld>
            <a:endParaRPr lang="es-ES" dirty="0"/>
          </a:p>
        </p:txBody>
      </p:sp>
    </p:spTree>
    <p:extLst>
      <p:ext uri="{BB962C8B-B14F-4D97-AF65-F5344CB8AC3E}">
        <p14:creationId xmlns:p14="http://schemas.microsoft.com/office/powerpoint/2010/main" val="2969696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Fairmont Park.-</a:t>
            </a:r>
            <a:r>
              <a:rPr lang="es-ES" dirty="0" err="1"/>
              <a:t>Cresheim_Creek,_Wissahickon</a:t>
            </a:r>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28</a:t>
            </a:fld>
            <a:endParaRPr lang="es-ES" dirty="0"/>
          </a:p>
        </p:txBody>
      </p:sp>
    </p:spTree>
    <p:extLst>
      <p:ext uri="{BB962C8B-B14F-4D97-AF65-F5344CB8AC3E}">
        <p14:creationId xmlns:p14="http://schemas.microsoft.com/office/powerpoint/2010/main" val="4014828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Shofuso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29</a:t>
            </a:fld>
            <a:endParaRPr lang="es-ES" dirty="0"/>
          </a:p>
        </p:txBody>
      </p:sp>
    </p:spTree>
    <p:extLst>
      <p:ext uri="{BB962C8B-B14F-4D97-AF65-F5344CB8AC3E}">
        <p14:creationId xmlns:p14="http://schemas.microsoft.com/office/powerpoint/2010/main" val="1427316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30</a:t>
            </a:fld>
            <a:endParaRPr lang="es-ES" dirty="0"/>
          </a:p>
        </p:txBody>
      </p:sp>
    </p:spTree>
    <p:extLst>
      <p:ext uri="{BB962C8B-B14F-4D97-AF65-F5344CB8AC3E}">
        <p14:creationId xmlns:p14="http://schemas.microsoft.com/office/powerpoint/2010/main" val="3245507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31</a:t>
            </a:fld>
            <a:endParaRPr lang="es-ES" dirty="0"/>
          </a:p>
        </p:txBody>
      </p:sp>
    </p:spTree>
    <p:extLst>
      <p:ext uri="{BB962C8B-B14F-4D97-AF65-F5344CB8AC3E}">
        <p14:creationId xmlns:p14="http://schemas.microsoft.com/office/powerpoint/2010/main" val="805553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32</a:t>
            </a:fld>
            <a:endParaRPr lang="es-ES" dirty="0"/>
          </a:p>
        </p:txBody>
      </p:sp>
    </p:spTree>
    <p:extLst>
      <p:ext uri="{BB962C8B-B14F-4D97-AF65-F5344CB8AC3E}">
        <p14:creationId xmlns:p14="http://schemas.microsoft.com/office/powerpoint/2010/main" val="3608899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33</a:t>
            </a:fld>
            <a:endParaRPr lang="es-ES" dirty="0"/>
          </a:p>
        </p:txBody>
      </p:sp>
    </p:spTree>
    <p:extLst>
      <p:ext uri="{BB962C8B-B14F-4D97-AF65-F5344CB8AC3E}">
        <p14:creationId xmlns:p14="http://schemas.microsoft.com/office/powerpoint/2010/main" val="2703837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34</a:t>
            </a:fld>
            <a:endParaRPr lang="es-ES" dirty="0"/>
          </a:p>
        </p:txBody>
      </p:sp>
    </p:spTree>
    <p:extLst>
      <p:ext uri="{BB962C8B-B14F-4D97-AF65-F5344CB8AC3E}">
        <p14:creationId xmlns:p14="http://schemas.microsoft.com/office/powerpoint/2010/main" val="3141512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35</a:t>
            </a:fld>
            <a:endParaRPr lang="es-ES" dirty="0"/>
          </a:p>
        </p:txBody>
      </p:sp>
    </p:spTree>
    <p:extLst>
      <p:ext uri="{BB962C8B-B14F-4D97-AF65-F5344CB8AC3E}">
        <p14:creationId xmlns:p14="http://schemas.microsoft.com/office/powerpoint/2010/main" val="2129293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36</a:t>
            </a:fld>
            <a:endParaRPr lang="es-ES" dirty="0"/>
          </a:p>
        </p:txBody>
      </p:sp>
    </p:spTree>
    <p:extLst>
      <p:ext uri="{BB962C8B-B14F-4D97-AF65-F5344CB8AC3E}">
        <p14:creationId xmlns:p14="http://schemas.microsoft.com/office/powerpoint/2010/main" val="206354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37</a:t>
            </a:fld>
            <a:endParaRPr lang="es-ES" dirty="0"/>
          </a:p>
        </p:txBody>
      </p:sp>
    </p:spTree>
    <p:extLst>
      <p:ext uri="{BB962C8B-B14F-4D97-AF65-F5344CB8AC3E}">
        <p14:creationId xmlns:p14="http://schemas.microsoft.com/office/powerpoint/2010/main" val="9641762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38</a:t>
            </a:fld>
            <a:endParaRPr lang="es-ES" dirty="0"/>
          </a:p>
        </p:txBody>
      </p:sp>
    </p:spTree>
    <p:extLst>
      <p:ext uri="{BB962C8B-B14F-4D97-AF65-F5344CB8AC3E}">
        <p14:creationId xmlns:p14="http://schemas.microsoft.com/office/powerpoint/2010/main" val="1393589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39</a:t>
            </a:fld>
            <a:endParaRPr lang="es-ES" dirty="0"/>
          </a:p>
        </p:txBody>
      </p:sp>
    </p:spTree>
    <p:extLst>
      <p:ext uri="{BB962C8B-B14F-4D97-AF65-F5344CB8AC3E}">
        <p14:creationId xmlns:p14="http://schemas.microsoft.com/office/powerpoint/2010/main" val="1471690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40</a:t>
            </a:fld>
            <a:endParaRPr lang="es-ES" dirty="0"/>
          </a:p>
        </p:txBody>
      </p:sp>
    </p:spTree>
    <p:extLst>
      <p:ext uri="{BB962C8B-B14F-4D97-AF65-F5344CB8AC3E}">
        <p14:creationId xmlns:p14="http://schemas.microsoft.com/office/powerpoint/2010/main" val="3661550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41</a:t>
            </a:fld>
            <a:endParaRPr lang="es-ES" dirty="0"/>
          </a:p>
        </p:txBody>
      </p:sp>
    </p:spTree>
    <p:extLst>
      <p:ext uri="{BB962C8B-B14F-4D97-AF65-F5344CB8AC3E}">
        <p14:creationId xmlns:p14="http://schemas.microsoft.com/office/powerpoint/2010/main" val="3591493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42</a:t>
            </a:fld>
            <a:endParaRPr lang="es-ES" dirty="0"/>
          </a:p>
        </p:txBody>
      </p:sp>
    </p:spTree>
    <p:extLst>
      <p:ext uri="{BB962C8B-B14F-4D97-AF65-F5344CB8AC3E}">
        <p14:creationId xmlns:p14="http://schemas.microsoft.com/office/powerpoint/2010/main" val="75677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43</a:t>
            </a:fld>
            <a:endParaRPr lang="es-ES" dirty="0"/>
          </a:p>
        </p:txBody>
      </p:sp>
    </p:spTree>
    <p:extLst>
      <p:ext uri="{BB962C8B-B14F-4D97-AF65-F5344CB8AC3E}">
        <p14:creationId xmlns:p14="http://schemas.microsoft.com/office/powerpoint/2010/main" val="925812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44</a:t>
            </a:fld>
            <a:endParaRPr lang="es-ES" dirty="0"/>
          </a:p>
        </p:txBody>
      </p:sp>
    </p:spTree>
    <p:extLst>
      <p:ext uri="{BB962C8B-B14F-4D97-AF65-F5344CB8AC3E}">
        <p14:creationId xmlns:p14="http://schemas.microsoft.com/office/powerpoint/2010/main" val="1997516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45</a:t>
            </a:fld>
            <a:endParaRPr lang="es-ES" dirty="0"/>
          </a:p>
        </p:txBody>
      </p:sp>
    </p:spTree>
    <p:extLst>
      <p:ext uri="{BB962C8B-B14F-4D97-AF65-F5344CB8AC3E}">
        <p14:creationId xmlns:p14="http://schemas.microsoft.com/office/powerpoint/2010/main" val="21115383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46</a:t>
            </a:fld>
            <a:endParaRPr lang="es-ES" dirty="0"/>
          </a:p>
        </p:txBody>
      </p:sp>
    </p:spTree>
    <p:extLst>
      <p:ext uri="{BB962C8B-B14F-4D97-AF65-F5344CB8AC3E}">
        <p14:creationId xmlns:p14="http://schemas.microsoft.com/office/powerpoint/2010/main" val="10776349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47</a:t>
            </a:fld>
            <a:endParaRPr lang="es-ES" dirty="0"/>
          </a:p>
        </p:txBody>
      </p:sp>
    </p:spTree>
    <p:extLst>
      <p:ext uri="{BB962C8B-B14F-4D97-AF65-F5344CB8AC3E}">
        <p14:creationId xmlns:p14="http://schemas.microsoft.com/office/powerpoint/2010/main" val="2025614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Fairmount Park..-Shofuso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48</a:t>
            </a:fld>
            <a:endParaRPr lang="es-ES" dirty="0"/>
          </a:p>
        </p:txBody>
      </p:sp>
    </p:spTree>
    <p:extLst>
      <p:ext uri="{BB962C8B-B14F-4D97-AF65-F5344CB8AC3E}">
        <p14:creationId xmlns:p14="http://schemas.microsoft.com/office/powerpoint/2010/main" val="18960843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49</a:t>
            </a:fld>
            <a:endParaRPr lang="es-ES" dirty="0"/>
          </a:p>
        </p:txBody>
      </p:sp>
    </p:spTree>
    <p:extLst>
      <p:ext uri="{BB962C8B-B14F-4D97-AF65-F5344CB8AC3E}">
        <p14:creationId xmlns:p14="http://schemas.microsoft.com/office/powerpoint/2010/main" val="6640690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50</a:t>
            </a:fld>
            <a:endParaRPr lang="es-ES" dirty="0"/>
          </a:p>
        </p:txBody>
      </p:sp>
    </p:spTree>
    <p:extLst>
      <p:ext uri="{BB962C8B-B14F-4D97-AF65-F5344CB8AC3E}">
        <p14:creationId xmlns:p14="http://schemas.microsoft.com/office/powerpoint/2010/main" val="3884467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51</a:t>
            </a:fld>
            <a:endParaRPr lang="es-ES" dirty="0"/>
          </a:p>
        </p:txBody>
      </p:sp>
    </p:spTree>
    <p:extLst>
      <p:ext uri="{BB962C8B-B14F-4D97-AF65-F5344CB8AC3E}">
        <p14:creationId xmlns:p14="http://schemas.microsoft.com/office/powerpoint/2010/main" val="38367508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Fairmount Park..-Shofuso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52</a:t>
            </a:fld>
            <a:endParaRPr lang="es-ES" dirty="0"/>
          </a:p>
        </p:txBody>
      </p:sp>
    </p:spTree>
    <p:extLst>
      <p:ext uri="{BB962C8B-B14F-4D97-AF65-F5344CB8AC3E}">
        <p14:creationId xmlns:p14="http://schemas.microsoft.com/office/powerpoint/2010/main" val="15031317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r>
              <a:rPr lang="es-ES" dirty="0"/>
              <a:t>Shofuso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53</a:t>
            </a:fld>
            <a:endParaRPr lang="es-ES" dirty="0"/>
          </a:p>
        </p:txBody>
      </p:sp>
    </p:spTree>
    <p:extLst>
      <p:ext uri="{BB962C8B-B14F-4D97-AF65-F5344CB8AC3E}">
        <p14:creationId xmlns:p14="http://schemas.microsoft.com/office/powerpoint/2010/main" val="11287966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54</a:t>
            </a:fld>
            <a:endParaRPr lang="es-ES" dirty="0"/>
          </a:p>
        </p:txBody>
      </p:sp>
    </p:spTree>
    <p:extLst>
      <p:ext uri="{BB962C8B-B14F-4D97-AF65-F5344CB8AC3E}">
        <p14:creationId xmlns:p14="http://schemas.microsoft.com/office/powerpoint/2010/main" val="18655176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55</a:t>
            </a:fld>
            <a:endParaRPr lang="es-ES" dirty="0"/>
          </a:p>
        </p:txBody>
      </p:sp>
    </p:spTree>
    <p:extLst>
      <p:ext uri="{BB962C8B-B14F-4D97-AF65-F5344CB8AC3E}">
        <p14:creationId xmlns:p14="http://schemas.microsoft.com/office/powerpoint/2010/main" val="30646665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56</a:t>
            </a:fld>
            <a:endParaRPr lang="es-ES" dirty="0"/>
          </a:p>
        </p:txBody>
      </p:sp>
    </p:spTree>
    <p:extLst>
      <p:ext uri="{BB962C8B-B14F-4D97-AF65-F5344CB8AC3E}">
        <p14:creationId xmlns:p14="http://schemas.microsoft.com/office/powerpoint/2010/main" val="4262229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Fairmount Park..-Shofuso Garden</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57</a:t>
            </a:fld>
            <a:endParaRPr lang="es-ES" dirty="0"/>
          </a:p>
        </p:txBody>
      </p:sp>
    </p:spTree>
    <p:extLst>
      <p:ext uri="{BB962C8B-B14F-4D97-AF65-F5344CB8AC3E}">
        <p14:creationId xmlns:p14="http://schemas.microsoft.com/office/powerpoint/2010/main" val="38974423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65</a:t>
            </a:fld>
            <a:endParaRPr lang="es-ES" dirty="0"/>
          </a:p>
        </p:txBody>
      </p:sp>
    </p:spTree>
    <p:extLst>
      <p:ext uri="{BB962C8B-B14F-4D97-AF65-F5344CB8AC3E}">
        <p14:creationId xmlns:p14="http://schemas.microsoft.com/office/powerpoint/2010/main" val="333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66</a:t>
            </a:fld>
            <a:endParaRPr lang="es-ES" dirty="0"/>
          </a:p>
        </p:txBody>
      </p:sp>
    </p:spTree>
    <p:extLst>
      <p:ext uri="{BB962C8B-B14F-4D97-AF65-F5344CB8AC3E}">
        <p14:creationId xmlns:p14="http://schemas.microsoft.com/office/powerpoint/2010/main" val="21427179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67</a:t>
            </a:fld>
            <a:endParaRPr lang="es-ES" dirty="0"/>
          </a:p>
        </p:txBody>
      </p:sp>
    </p:spTree>
    <p:extLst>
      <p:ext uri="{BB962C8B-B14F-4D97-AF65-F5344CB8AC3E}">
        <p14:creationId xmlns:p14="http://schemas.microsoft.com/office/powerpoint/2010/main" val="41641348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68</a:t>
            </a:fld>
            <a:endParaRPr lang="es-ES" dirty="0"/>
          </a:p>
        </p:txBody>
      </p:sp>
    </p:spTree>
    <p:extLst>
      <p:ext uri="{BB962C8B-B14F-4D97-AF65-F5344CB8AC3E}">
        <p14:creationId xmlns:p14="http://schemas.microsoft.com/office/powerpoint/2010/main" val="23320076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69</a:t>
            </a:fld>
            <a:endParaRPr lang="es-ES" dirty="0"/>
          </a:p>
        </p:txBody>
      </p:sp>
    </p:spTree>
    <p:extLst>
      <p:ext uri="{BB962C8B-B14F-4D97-AF65-F5344CB8AC3E}">
        <p14:creationId xmlns:p14="http://schemas.microsoft.com/office/powerpoint/2010/main" val="3604474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70</a:t>
            </a:fld>
            <a:endParaRPr lang="es-ES" dirty="0"/>
          </a:p>
        </p:txBody>
      </p:sp>
    </p:spTree>
    <p:extLst>
      <p:ext uri="{BB962C8B-B14F-4D97-AF65-F5344CB8AC3E}">
        <p14:creationId xmlns:p14="http://schemas.microsoft.com/office/powerpoint/2010/main" val="12850421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71</a:t>
            </a:fld>
            <a:endParaRPr lang="es-ES" dirty="0"/>
          </a:p>
        </p:txBody>
      </p:sp>
    </p:spTree>
    <p:extLst>
      <p:ext uri="{BB962C8B-B14F-4D97-AF65-F5344CB8AC3E}">
        <p14:creationId xmlns:p14="http://schemas.microsoft.com/office/powerpoint/2010/main" val="10529658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72</a:t>
            </a:fld>
            <a:endParaRPr lang="es-ES" dirty="0"/>
          </a:p>
        </p:txBody>
      </p:sp>
    </p:spTree>
    <p:extLst>
      <p:ext uri="{BB962C8B-B14F-4D97-AF65-F5344CB8AC3E}">
        <p14:creationId xmlns:p14="http://schemas.microsoft.com/office/powerpoint/2010/main" val="28028504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73</a:t>
            </a:fld>
            <a:endParaRPr lang="es-ES" dirty="0"/>
          </a:p>
        </p:txBody>
      </p:sp>
    </p:spTree>
    <p:extLst>
      <p:ext uri="{BB962C8B-B14F-4D97-AF65-F5344CB8AC3E}">
        <p14:creationId xmlns:p14="http://schemas.microsoft.com/office/powerpoint/2010/main" val="40652419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74</a:t>
            </a:fld>
            <a:endParaRPr lang="es-ES" dirty="0"/>
          </a:p>
        </p:txBody>
      </p:sp>
    </p:spTree>
    <p:extLst>
      <p:ext uri="{BB962C8B-B14F-4D97-AF65-F5344CB8AC3E}">
        <p14:creationId xmlns:p14="http://schemas.microsoft.com/office/powerpoint/2010/main" val="26236183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75</a:t>
            </a:fld>
            <a:endParaRPr lang="es-ES" dirty="0"/>
          </a:p>
        </p:txBody>
      </p:sp>
    </p:spTree>
    <p:extLst>
      <p:ext uri="{BB962C8B-B14F-4D97-AF65-F5344CB8AC3E}">
        <p14:creationId xmlns:p14="http://schemas.microsoft.com/office/powerpoint/2010/main" val="9702359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76</a:t>
            </a:fld>
            <a:endParaRPr lang="es-ES" dirty="0"/>
          </a:p>
        </p:txBody>
      </p:sp>
    </p:spTree>
    <p:extLst>
      <p:ext uri="{BB962C8B-B14F-4D97-AF65-F5344CB8AC3E}">
        <p14:creationId xmlns:p14="http://schemas.microsoft.com/office/powerpoint/2010/main" val="30317532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77</a:t>
            </a:fld>
            <a:endParaRPr lang="es-ES" dirty="0"/>
          </a:p>
        </p:txBody>
      </p:sp>
    </p:spTree>
    <p:extLst>
      <p:ext uri="{BB962C8B-B14F-4D97-AF65-F5344CB8AC3E}">
        <p14:creationId xmlns:p14="http://schemas.microsoft.com/office/powerpoint/2010/main" val="2114639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78</a:t>
            </a:fld>
            <a:endParaRPr lang="es-ES" dirty="0"/>
          </a:p>
        </p:txBody>
      </p:sp>
    </p:spTree>
    <p:extLst>
      <p:ext uri="{BB962C8B-B14F-4D97-AF65-F5344CB8AC3E}">
        <p14:creationId xmlns:p14="http://schemas.microsoft.com/office/powerpoint/2010/main" val="5265254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79</a:t>
            </a:fld>
            <a:endParaRPr lang="es-ES" dirty="0"/>
          </a:p>
        </p:txBody>
      </p:sp>
    </p:spTree>
    <p:extLst>
      <p:ext uri="{BB962C8B-B14F-4D97-AF65-F5344CB8AC3E}">
        <p14:creationId xmlns:p14="http://schemas.microsoft.com/office/powerpoint/2010/main" val="17125180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80</a:t>
            </a:fld>
            <a:endParaRPr lang="es-ES" dirty="0"/>
          </a:p>
        </p:txBody>
      </p:sp>
    </p:spTree>
    <p:extLst>
      <p:ext uri="{BB962C8B-B14F-4D97-AF65-F5344CB8AC3E}">
        <p14:creationId xmlns:p14="http://schemas.microsoft.com/office/powerpoint/2010/main" val="6323320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81</a:t>
            </a:fld>
            <a:endParaRPr lang="es-ES" dirty="0"/>
          </a:p>
        </p:txBody>
      </p:sp>
    </p:spTree>
    <p:extLst>
      <p:ext uri="{BB962C8B-B14F-4D97-AF65-F5344CB8AC3E}">
        <p14:creationId xmlns:p14="http://schemas.microsoft.com/office/powerpoint/2010/main" val="3829864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82</a:t>
            </a:fld>
            <a:endParaRPr lang="es-ES" dirty="0"/>
          </a:p>
        </p:txBody>
      </p:sp>
    </p:spTree>
    <p:extLst>
      <p:ext uri="{BB962C8B-B14F-4D97-AF65-F5344CB8AC3E}">
        <p14:creationId xmlns:p14="http://schemas.microsoft.com/office/powerpoint/2010/main" val="5310022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83</a:t>
            </a:fld>
            <a:endParaRPr lang="es-ES" dirty="0"/>
          </a:p>
        </p:txBody>
      </p:sp>
    </p:spTree>
    <p:extLst>
      <p:ext uri="{BB962C8B-B14F-4D97-AF65-F5344CB8AC3E}">
        <p14:creationId xmlns:p14="http://schemas.microsoft.com/office/powerpoint/2010/main" val="10279534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84</a:t>
            </a:fld>
            <a:endParaRPr lang="es-ES" dirty="0"/>
          </a:p>
        </p:txBody>
      </p:sp>
    </p:spTree>
    <p:extLst>
      <p:ext uri="{BB962C8B-B14F-4D97-AF65-F5344CB8AC3E}">
        <p14:creationId xmlns:p14="http://schemas.microsoft.com/office/powerpoint/2010/main" val="23166298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85</a:t>
            </a:fld>
            <a:endParaRPr lang="es-ES" dirty="0"/>
          </a:p>
        </p:txBody>
      </p:sp>
    </p:spTree>
    <p:extLst>
      <p:ext uri="{BB962C8B-B14F-4D97-AF65-F5344CB8AC3E}">
        <p14:creationId xmlns:p14="http://schemas.microsoft.com/office/powerpoint/2010/main" val="32821527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Garfield Park Conservatory.-Chicago</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86</a:t>
            </a:fld>
            <a:endParaRPr lang="es-ES" dirty="0"/>
          </a:p>
        </p:txBody>
      </p:sp>
    </p:spTree>
    <p:extLst>
      <p:ext uri="{BB962C8B-B14F-4D97-AF65-F5344CB8AC3E}">
        <p14:creationId xmlns:p14="http://schemas.microsoft.com/office/powerpoint/2010/main" val="37026146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Gardens</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90</a:t>
            </a:fld>
            <a:endParaRPr lang="es-ES" dirty="0"/>
          </a:p>
        </p:txBody>
      </p:sp>
    </p:spTree>
    <p:extLst>
      <p:ext uri="{BB962C8B-B14F-4D97-AF65-F5344CB8AC3E}">
        <p14:creationId xmlns:p14="http://schemas.microsoft.com/office/powerpoint/2010/main" val="16809802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91</a:t>
            </a:fld>
            <a:endParaRPr lang="es-ES" dirty="0"/>
          </a:p>
        </p:txBody>
      </p:sp>
    </p:spTree>
    <p:extLst>
      <p:ext uri="{BB962C8B-B14F-4D97-AF65-F5344CB8AC3E}">
        <p14:creationId xmlns:p14="http://schemas.microsoft.com/office/powerpoint/2010/main" val="3348642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92</a:t>
            </a:fld>
            <a:endParaRPr lang="es-ES" dirty="0"/>
          </a:p>
        </p:txBody>
      </p:sp>
    </p:spTree>
    <p:extLst>
      <p:ext uri="{BB962C8B-B14F-4D97-AF65-F5344CB8AC3E}">
        <p14:creationId xmlns:p14="http://schemas.microsoft.com/office/powerpoint/2010/main" val="17290834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93</a:t>
            </a:fld>
            <a:endParaRPr lang="es-ES" dirty="0"/>
          </a:p>
        </p:txBody>
      </p:sp>
    </p:spTree>
    <p:extLst>
      <p:ext uri="{BB962C8B-B14F-4D97-AF65-F5344CB8AC3E}">
        <p14:creationId xmlns:p14="http://schemas.microsoft.com/office/powerpoint/2010/main" val="40915309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94</a:t>
            </a:fld>
            <a:endParaRPr lang="es-ES" dirty="0"/>
          </a:p>
        </p:txBody>
      </p:sp>
    </p:spTree>
    <p:extLst>
      <p:ext uri="{BB962C8B-B14F-4D97-AF65-F5344CB8AC3E}">
        <p14:creationId xmlns:p14="http://schemas.microsoft.com/office/powerpoint/2010/main" val="8942734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95</a:t>
            </a:fld>
            <a:endParaRPr lang="es-ES" dirty="0"/>
          </a:p>
        </p:txBody>
      </p:sp>
    </p:spTree>
    <p:extLst>
      <p:ext uri="{BB962C8B-B14F-4D97-AF65-F5344CB8AC3E}">
        <p14:creationId xmlns:p14="http://schemas.microsoft.com/office/powerpoint/2010/main" val="40643331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96</a:t>
            </a:fld>
            <a:endParaRPr lang="es-ES" dirty="0"/>
          </a:p>
        </p:txBody>
      </p:sp>
    </p:spTree>
    <p:extLst>
      <p:ext uri="{BB962C8B-B14F-4D97-AF65-F5344CB8AC3E}">
        <p14:creationId xmlns:p14="http://schemas.microsoft.com/office/powerpoint/2010/main" val="30929345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97</a:t>
            </a:fld>
            <a:endParaRPr lang="es-ES" dirty="0"/>
          </a:p>
        </p:txBody>
      </p:sp>
    </p:spTree>
    <p:extLst>
      <p:ext uri="{BB962C8B-B14F-4D97-AF65-F5344CB8AC3E}">
        <p14:creationId xmlns:p14="http://schemas.microsoft.com/office/powerpoint/2010/main" val="27070559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98</a:t>
            </a:fld>
            <a:endParaRPr lang="es-ES" dirty="0"/>
          </a:p>
        </p:txBody>
      </p:sp>
    </p:spTree>
    <p:extLst>
      <p:ext uri="{BB962C8B-B14F-4D97-AF65-F5344CB8AC3E}">
        <p14:creationId xmlns:p14="http://schemas.microsoft.com/office/powerpoint/2010/main" val="41533856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99</a:t>
            </a:fld>
            <a:endParaRPr lang="es-ES" dirty="0"/>
          </a:p>
        </p:txBody>
      </p:sp>
    </p:spTree>
    <p:extLst>
      <p:ext uri="{BB962C8B-B14F-4D97-AF65-F5344CB8AC3E}">
        <p14:creationId xmlns:p14="http://schemas.microsoft.com/office/powerpoint/2010/main" val="30305745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100</a:t>
            </a:fld>
            <a:endParaRPr lang="es-ES" dirty="0"/>
          </a:p>
        </p:txBody>
      </p:sp>
    </p:spTree>
    <p:extLst>
      <p:ext uri="{BB962C8B-B14F-4D97-AF65-F5344CB8AC3E}">
        <p14:creationId xmlns:p14="http://schemas.microsoft.com/office/powerpoint/2010/main" val="37192110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101</a:t>
            </a:fld>
            <a:endParaRPr lang="es-ES" dirty="0"/>
          </a:p>
        </p:txBody>
      </p:sp>
    </p:spTree>
    <p:extLst>
      <p:ext uri="{BB962C8B-B14F-4D97-AF65-F5344CB8AC3E}">
        <p14:creationId xmlns:p14="http://schemas.microsoft.com/office/powerpoint/2010/main" val="5863714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102</a:t>
            </a:fld>
            <a:endParaRPr lang="es-ES" dirty="0"/>
          </a:p>
        </p:txBody>
      </p:sp>
    </p:spTree>
    <p:extLst>
      <p:ext uri="{BB962C8B-B14F-4D97-AF65-F5344CB8AC3E}">
        <p14:creationId xmlns:p14="http://schemas.microsoft.com/office/powerpoint/2010/main" val="28427674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103</a:t>
            </a:fld>
            <a:endParaRPr lang="es-ES" dirty="0"/>
          </a:p>
        </p:txBody>
      </p:sp>
    </p:spTree>
    <p:extLst>
      <p:ext uri="{BB962C8B-B14F-4D97-AF65-F5344CB8AC3E}">
        <p14:creationId xmlns:p14="http://schemas.microsoft.com/office/powerpoint/2010/main" val="38038708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104</a:t>
            </a:fld>
            <a:endParaRPr lang="es-ES" dirty="0"/>
          </a:p>
        </p:txBody>
      </p:sp>
    </p:spTree>
    <p:extLst>
      <p:ext uri="{BB962C8B-B14F-4D97-AF65-F5344CB8AC3E}">
        <p14:creationId xmlns:p14="http://schemas.microsoft.com/office/powerpoint/2010/main" val="22669676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105</a:t>
            </a:fld>
            <a:endParaRPr lang="es-ES" dirty="0"/>
          </a:p>
        </p:txBody>
      </p:sp>
    </p:spTree>
    <p:extLst>
      <p:ext uri="{BB962C8B-B14F-4D97-AF65-F5344CB8AC3E}">
        <p14:creationId xmlns:p14="http://schemas.microsoft.com/office/powerpoint/2010/main" val="18034021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106</a:t>
            </a:fld>
            <a:endParaRPr lang="es-ES" dirty="0"/>
          </a:p>
        </p:txBody>
      </p:sp>
    </p:spTree>
    <p:extLst>
      <p:ext uri="{BB962C8B-B14F-4D97-AF65-F5344CB8AC3E}">
        <p14:creationId xmlns:p14="http://schemas.microsoft.com/office/powerpoint/2010/main" val="24102775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107</a:t>
            </a:fld>
            <a:endParaRPr lang="es-ES" dirty="0"/>
          </a:p>
        </p:txBody>
      </p:sp>
    </p:spTree>
    <p:extLst>
      <p:ext uri="{BB962C8B-B14F-4D97-AF65-F5344CB8AC3E}">
        <p14:creationId xmlns:p14="http://schemas.microsoft.com/office/powerpoint/2010/main" val="2370396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108</a:t>
            </a:fld>
            <a:endParaRPr lang="es-ES" dirty="0"/>
          </a:p>
        </p:txBody>
      </p:sp>
    </p:spTree>
    <p:extLst>
      <p:ext uri="{BB962C8B-B14F-4D97-AF65-F5344CB8AC3E}">
        <p14:creationId xmlns:p14="http://schemas.microsoft.com/office/powerpoint/2010/main" val="481975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109</a:t>
            </a:fld>
            <a:endParaRPr lang="es-ES" dirty="0"/>
          </a:p>
        </p:txBody>
      </p:sp>
    </p:spTree>
    <p:extLst>
      <p:ext uri="{BB962C8B-B14F-4D97-AF65-F5344CB8AC3E}">
        <p14:creationId xmlns:p14="http://schemas.microsoft.com/office/powerpoint/2010/main" val="11793607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110</a:t>
            </a:fld>
            <a:endParaRPr lang="es-ES" dirty="0"/>
          </a:p>
        </p:txBody>
      </p:sp>
    </p:spTree>
    <p:extLst>
      <p:ext uri="{BB962C8B-B14F-4D97-AF65-F5344CB8AC3E}">
        <p14:creationId xmlns:p14="http://schemas.microsoft.com/office/powerpoint/2010/main" val="10211586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111</a:t>
            </a:fld>
            <a:endParaRPr lang="es-ES" dirty="0"/>
          </a:p>
        </p:txBody>
      </p:sp>
    </p:spTree>
    <p:extLst>
      <p:ext uri="{BB962C8B-B14F-4D97-AF65-F5344CB8AC3E}">
        <p14:creationId xmlns:p14="http://schemas.microsoft.com/office/powerpoint/2010/main" val="17389869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112</a:t>
            </a:fld>
            <a:endParaRPr lang="es-ES" dirty="0"/>
          </a:p>
        </p:txBody>
      </p:sp>
    </p:spTree>
    <p:extLst>
      <p:ext uri="{BB962C8B-B14F-4D97-AF65-F5344CB8AC3E}">
        <p14:creationId xmlns:p14="http://schemas.microsoft.com/office/powerpoint/2010/main" val="17030283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113</a:t>
            </a:fld>
            <a:endParaRPr lang="es-ES" dirty="0"/>
          </a:p>
        </p:txBody>
      </p:sp>
    </p:spTree>
    <p:extLst>
      <p:ext uri="{BB962C8B-B14F-4D97-AF65-F5344CB8AC3E}">
        <p14:creationId xmlns:p14="http://schemas.microsoft.com/office/powerpoint/2010/main" val="40066789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Garvan Woodland Gardens</a:t>
            </a:r>
          </a:p>
          <a:p>
            <a:endParaRPr lang="es-ES" dirty="0"/>
          </a:p>
        </p:txBody>
      </p:sp>
      <p:sp>
        <p:nvSpPr>
          <p:cNvPr id="4" name="3 Marcador de número de diapositiva"/>
          <p:cNvSpPr>
            <a:spLocks noGrp="1"/>
          </p:cNvSpPr>
          <p:nvPr>
            <p:ph type="sldNum" sz="quarter" idx="10"/>
          </p:nvPr>
        </p:nvSpPr>
        <p:spPr/>
        <p:txBody>
          <a:bodyPr/>
          <a:lstStyle/>
          <a:p>
            <a:fld id="{913F41A9-69FC-47D7-B086-0E150C87F924}" type="slidenum">
              <a:rPr lang="es-ES" smtClean="0"/>
              <a:t>114</a:t>
            </a:fld>
            <a:endParaRPr lang="es-ES" dirty="0"/>
          </a:p>
        </p:txBody>
      </p:sp>
    </p:spTree>
    <p:extLst>
      <p:ext uri="{BB962C8B-B14F-4D97-AF65-F5344CB8AC3E}">
        <p14:creationId xmlns:p14="http://schemas.microsoft.com/office/powerpoint/2010/main" val="4008199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98393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57872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4229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3176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169902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9991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863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83635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40087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2886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8146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451747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upload.wikimedia.org/wikipedia/commons/f/f2/Garvan_Woodland_Gardens'_Japanese_Garden.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2880320"/>
          </a:xfrm>
        </p:spPr>
        <p:txBody>
          <a:bodyPr>
            <a:normAutofit fontScale="90000"/>
          </a:bodyPr>
          <a:lstStyle/>
          <a:p>
            <a:r>
              <a:rPr lang="es-ES" sz="3600" dirty="0"/>
              <a:t>ESTADOS UNIDOS.-LA VUELTA AL MUNDO EN 885 JARDINES.-</a:t>
            </a:r>
            <a:r>
              <a:rPr lang="es-ES" dirty="0"/>
              <a:t>Eureka Springs Garden.-Fairmount Park.-Garfield Park.-Garvan woodland Gardens</a:t>
            </a:r>
          </a:p>
        </p:txBody>
      </p:sp>
      <p:sp>
        <p:nvSpPr>
          <p:cNvPr id="3" name="2 Subtítulo"/>
          <p:cNvSpPr>
            <a:spLocks noGrp="1"/>
          </p:cNvSpPr>
          <p:nvPr>
            <p:ph type="subTitle" idx="1"/>
          </p:nvPr>
        </p:nvSpPr>
        <p:spPr>
          <a:xfrm>
            <a:off x="2555776" y="495448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899040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Arkansas.- Eureka Springs Garden</a:t>
            </a:r>
          </a:p>
        </p:txBody>
      </p:sp>
      <p:sp>
        <p:nvSpPr>
          <p:cNvPr id="3" name="2 Marcador de contenido"/>
          <p:cNvSpPr>
            <a:spLocks noGrp="1"/>
          </p:cNvSpPr>
          <p:nvPr>
            <p:ph sz="quarter" idx="1"/>
          </p:nvPr>
        </p:nvSpPr>
        <p:spPr/>
        <p:txBody>
          <a:bodyPr/>
          <a:lstStyle/>
          <a:p>
            <a:r>
              <a:rPr lang="es-ES" dirty="0"/>
              <a:t>Eureka Springs se encuentra en la esquina noreste de Arkansas, al sur de la frontera de Missouri. </a:t>
            </a:r>
          </a:p>
          <a:p>
            <a:r>
              <a:rPr lang="es-ES" dirty="0"/>
              <a:t>Su centro histórico ofrece boutiques, galerías de arte y restaurantes de propiedad local.</a:t>
            </a:r>
          </a:p>
          <a:p>
            <a:r>
              <a:rPr lang="es-ES" dirty="0"/>
              <a:t> Además de visitar las Cavernas Cósmicos locales y la torsión Beaver Lake, Eureka Springs ofrece dos jardines públicos para los visitantes a disfrutar. </a:t>
            </a:r>
          </a:p>
          <a:p>
            <a:r>
              <a:rPr lang="es-ES" dirty="0"/>
              <a:t>Dos jardines están abiertos al público en Eureka Springs, Blue Spring Heritage Center y Jardines del Pacto. </a:t>
            </a:r>
          </a:p>
        </p:txBody>
      </p:sp>
    </p:spTree>
    <p:extLst>
      <p:ext uri="{BB962C8B-B14F-4D97-AF65-F5344CB8AC3E}">
        <p14:creationId xmlns:p14="http://schemas.microsoft.com/office/powerpoint/2010/main" val="625034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fontScale="92500"/>
          </a:bodyPr>
          <a:lstStyle/>
          <a:p>
            <a:r>
              <a:rPr lang="es-ES" dirty="0"/>
              <a:t>Blue Spring está incluido en el Registro Nacional de Lugares Históricos y ofrece a los visitantes más de una milla de senderos que serpentean a través de tres jardines de estilo americano nativo diferentes.</a:t>
            </a:r>
          </a:p>
          <a:p>
            <a:r>
              <a:rPr lang="es-ES" dirty="0"/>
              <a:t> Lo más destacado para muchos es en sí Blue Spring, que vierte 38 millones de galones de agua cada día en una laguna llena de truchas. </a:t>
            </a:r>
          </a:p>
          <a:p>
            <a:r>
              <a:rPr lang="es-ES" dirty="0"/>
              <a:t>Los Jardines del pacto es un jardín botánico de temática cristiana. Los visitantes recorren senderos que serpentean hasta las corrientes de goteo y estanques fresco mientras que la música de inspiración se canaliza a través de los jardines. Bancos están ubicados estratégicamente a lo largo del camino para aquellos que deseen sentarse y simplemente disfrutar de la belleza que les rodea. </a:t>
            </a:r>
          </a:p>
        </p:txBody>
      </p:sp>
    </p:spTree>
    <p:extLst>
      <p:ext uri="{BB962C8B-B14F-4D97-AF65-F5344CB8AC3E}">
        <p14:creationId xmlns:p14="http://schemas.microsoft.com/office/powerpoint/2010/main" val="1094691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06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326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3626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6829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97607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687729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089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333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370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113605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928430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13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542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61"/>
            <a:ext cx="9144000" cy="6833078"/>
          </a:xfrm>
          <a:prstGeom prst="rect">
            <a:avLst/>
          </a:prstGeom>
        </p:spPr>
      </p:pic>
    </p:spTree>
    <p:extLst>
      <p:ext uri="{BB962C8B-B14F-4D97-AF65-F5344CB8AC3E}">
        <p14:creationId xmlns:p14="http://schemas.microsoft.com/office/powerpoint/2010/main" val="1318915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621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Fairmount Park</a:t>
            </a:r>
          </a:p>
        </p:txBody>
      </p:sp>
      <p:sp>
        <p:nvSpPr>
          <p:cNvPr id="3" name="2 Marcador de contenido"/>
          <p:cNvSpPr>
            <a:spLocks noGrp="1"/>
          </p:cNvSpPr>
          <p:nvPr>
            <p:ph sz="quarter" idx="1"/>
          </p:nvPr>
        </p:nvSpPr>
        <p:spPr/>
        <p:txBody>
          <a:bodyPr/>
          <a:lstStyle/>
          <a:p>
            <a:r>
              <a:rPr lang="es-ES" dirty="0"/>
              <a:t>Fairmount Park es el sistema de parques urbanos de Philadelphia , Pennsylvania . </a:t>
            </a:r>
          </a:p>
          <a:p>
            <a:r>
              <a:rPr lang="es-ES" dirty="0"/>
              <a:t>Consiste en 63 parques, (3.700 hectáreas), todos supervisados ​​por el Departamento de Filadelfia de Parques y Recreación, sucesor de la Comisión Fairmount Park en 2010.</a:t>
            </a:r>
          </a:p>
          <a:p>
            <a:r>
              <a:rPr lang="es-ES" dirty="0"/>
              <a:t>El sistema del parques se nombra después de su primer parque, parque de Fairmount, que ocupa casi la mitad de la superficie de todo el sistema, en más de  (1.700 hectáreas). </a:t>
            </a:r>
          </a:p>
          <a:p>
            <a:endParaRPr lang="es-ES" dirty="0"/>
          </a:p>
        </p:txBody>
      </p:sp>
    </p:spTree>
    <p:extLst>
      <p:ext uri="{BB962C8B-B14F-4D97-AF65-F5344CB8AC3E}">
        <p14:creationId xmlns:p14="http://schemas.microsoft.com/office/powerpoint/2010/main" val="2452018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Hoy, la Comisión divide el parque original en los parques del este y del oeste de Fairmount. </a:t>
            </a:r>
          </a:p>
          <a:p>
            <a:r>
              <a:rPr lang="es-ES" dirty="0"/>
              <a:t>El dominio original del parque de Fairmount consistió en tres áreas: "South Park" o el jardín del sur inmediatamente debajo de la Fairmount Water Works se extiende hasta el Callowhill Bridge Street, Este u "Old Park" que abarcó los estados anteriores de Lemon Hill y Sedgeley y West Park, el área ahora que comprende el parque zoológico de Philadelphia y los de la exposición. </a:t>
            </a:r>
          </a:p>
          <a:p>
            <a:r>
              <a:rPr lang="es-ES" dirty="0"/>
              <a:t>El jardín del sur precedió el establecimiento de la Comisión de Parques en 1867 y Lemon Hill y Sedgley se añadieron en 1855/56</a:t>
            </a:r>
          </a:p>
        </p:txBody>
      </p:sp>
    </p:spTree>
    <p:extLst>
      <p:ext uri="{BB962C8B-B14F-4D97-AF65-F5344CB8AC3E}">
        <p14:creationId xmlns:p14="http://schemas.microsoft.com/office/powerpoint/2010/main" val="1349893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715200" cy="5349208"/>
          </a:xfrm>
        </p:spPr>
        <p:txBody>
          <a:bodyPr>
            <a:normAutofit lnSpcReduction="10000"/>
          </a:bodyPr>
          <a:lstStyle/>
          <a:p>
            <a:r>
              <a:rPr lang="es-ES" dirty="0"/>
              <a:t> Después de la Guerra Civil, se ha avanzado en la adquisición y la presentación del parque del oeste.</a:t>
            </a:r>
          </a:p>
          <a:p>
            <a:r>
              <a:rPr lang="es-ES" dirty="0"/>
              <a:t>El parque nació de la colina de limón finca de Henry Pratt , cuya tierra fue originalmente propiedad de Robert Morris , firmante de la Declaración de Independencia .</a:t>
            </a:r>
          </a:p>
          <a:p>
            <a:r>
              <a:rPr lang="es-ES" dirty="0"/>
              <a:t> Fue dedicado al público del Ayuntamiento ordenanza el 15 de septiembre de 1855.</a:t>
            </a:r>
          </a:p>
          <a:p>
            <a:r>
              <a:rPr lang="es-ES" dirty="0"/>
              <a:t> Una serie de actos legislativos estatales y locales sobre los próximos tres años aumentó los fondos de la ciudad, la incorporación de mansiones, obras hidráulicas, jardines, e incluso territorio previamente reservadas para la Sociedad Zoológica de Filadelfia. </a:t>
            </a:r>
          </a:p>
        </p:txBody>
      </p:sp>
    </p:spTree>
    <p:extLst>
      <p:ext uri="{BB962C8B-B14F-4D97-AF65-F5344CB8AC3E}">
        <p14:creationId xmlns:p14="http://schemas.microsoft.com/office/powerpoint/2010/main" val="578362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En 1858, la ciudad que se llama un plan integral y la nueva Comisión del parque de Fairmount celebró un concurso de diseño para determinar la mejor manera de "proteger y mejorar la pureza del suministro de agua Schuylkill" al mismo tiempo crear un parque público natural paisajístico.</a:t>
            </a:r>
          </a:p>
          <a:p>
            <a:r>
              <a:rPr lang="es-ES" dirty="0"/>
              <a:t>Como el sitio de la 1876 Exposición del Centenario y el primer zoológico en el Estados Unidos , el Zoológico de Filadelfia , Fairmount Park fue colocado en el registro nacional de lugares históricos el 7 de febrero de 1972</a:t>
            </a:r>
          </a:p>
          <a:p>
            <a:r>
              <a:rPr lang="es-ES" dirty="0"/>
              <a:t>.</a:t>
            </a:r>
          </a:p>
        </p:txBody>
      </p:sp>
    </p:spTree>
    <p:extLst>
      <p:ext uri="{BB962C8B-B14F-4D97-AF65-F5344CB8AC3E}">
        <p14:creationId xmlns:p14="http://schemas.microsoft.com/office/powerpoint/2010/main" val="2765022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Hoy en día, el sistema incluye el Arboretum del Centenario , de Philadelphia Center Horticultura , trabajos de agua de Fairmount , Memorial Hall , sede de la Touch Museum favor , la meseta de Belmont , Japanese House and Garden , Jardín de Bartram (el más antiguo jardín botánico de América), Philadelphia Museum of Art , Boathouse Row , Azalea Garden, centros de recreación, embalses, y un sinnúmero de estatuas (así como otras obras de arte) según lo determinado por el parque. </a:t>
            </a:r>
          </a:p>
        </p:txBody>
      </p:sp>
    </p:spTree>
    <p:extLst>
      <p:ext uri="{BB962C8B-B14F-4D97-AF65-F5344CB8AC3E}">
        <p14:creationId xmlns:p14="http://schemas.microsoft.com/office/powerpoint/2010/main" val="2289440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278706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5221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7247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471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1272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780360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4274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092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99" b="1373"/>
          <a:stretch/>
        </p:blipFill>
        <p:spPr>
          <a:xfrm>
            <a:off x="-108520" y="0"/>
            <a:ext cx="9252520" cy="6858000"/>
          </a:xfrm>
          <a:prstGeom prst="rect">
            <a:avLst/>
          </a:prstGeom>
        </p:spPr>
      </p:pic>
    </p:spTree>
    <p:extLst>
      <p:ext uri="{BB962C8B-B14F-4D97-AF65-F5344CB8AC3E}">
        <p14:creationId xmlns:p14="http://schemas.microsoft.com/office/powerpoint/2010/main" val="254301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644842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543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2690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7029399"/>
          </a:xfrm>
          <a:prstGeom prst="rect">
            <a:avLst/>
          </a:prstGeom>
        </p:spPr>
      </p:pic>
    </p:spTree>
    <p:extLst>
      <p:ext uri="{BB962C8B-B14F-4D97-AF65-F5344CB8AC3E}">
        <p14:creationId xmlns:p14="http://schemas.microsoft.com/office/powerpoint/2010/main" val="4117687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7029400"/>
          </a:xfrm>
          <a:prstGeom prst="rect">
            <a:avLst/>
          </a:prstGeom>
        </p:spPr>
      </p:pic>
    </p:spTree>
    <p:extLst>
      <p:ext uri="{BB962C8B-B14F-4D97-AF65-F5344CB8AC3E}">
        <p14:creationId xmlns:p14="http://schemas.microsoft.com/office/powerpoint/2010/main" val="3342673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674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092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3553712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5581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435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3041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714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6433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36058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5797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8950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3726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8001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7618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94173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373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687606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608589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790"/>
            <a:ext cx="467201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6749" y="0"/>
            <a:ext cx="4457251" cy="6858000"/>
          </a:xfrm>
          <a:prstGeom prst="rect">
            <a:avLst/>
          </a:prstGeom>
        </p:spPr>
      </p:pic>
    </p:spTree>
    <p:extLst>
      <p:ext uri="{BB962C8B-B14F-4D97-AF65-F5344CB8AC3E}">
        <p14:creationId xmlns:p14="http://schemas.microsoft.com/office/powerpoint/2010/main" val="944189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0891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210146"/>
          </a:xfrm>
        </p:spPr>
        <p:txBody>
          <a:bodyPr/>
          <a:lstStyle/>
          <a:p>
            <a:r>
              <a:rPr lang="es-ES" dirty="0"/>
              <a:t>Garfield Park.-Chicago</a:t>
            </a:r>
          </a:p>
        </p:txBody>
      </p:sp>
      <p:sp>
        <p:nvSpPr>
          <p:cNvPr id="3" name="2 Marcador de contenido"/>
          <p:cNvSpPr>
            <a:spLocks noGrp="1"/>
          </p:cNvSpPr>
          <p:nvPr>
            <p:ph sz="quarter" idx="1"/>
          </p:nvPr>
        </p:nvSpPr>
        <p:spPr>
          <a:xfrm>
            <a:off x="457200" y="1628800"/>
            <a:ext cx="7467600" cy="5040560"/>
          </a:xfrm>
        </p:spPr>
        <p:txBody>
          <a:bodyPr>
            <a:normAutofit/>
          </a:bodyPr>
          <a:lstStyle/>
          <a:p>
            <a:r>
              <a:rPr lang="es-ES" dirty="0"/>
              <a:t>Garfield Park es un sitio de  (0,74 km 2), ubicado en el Garfield Park East en el barrio de Chicago 's West Side. </a:t>
            </a:r>
          </a:p>
          <a:p>
            <a:r>
              <a:rPr lang="es-ES" dirty="0"/>
              <a:t>Fue diseñado como un terreno de placer por William LeBaron Jenney y es el más antiguo de los tres grandes parques original de Chicago West Side ( Humboldt Park , Garfield, y Douglas Park ). </a:t>
            </a:r>
          </a:p>
          <a:p>
            <a:r>
              <a:rPr lang="es-ES" dirty="0"/>
              <a:t>Es el hogar de la Garfield Park Conservatory, uno de los más grandes e impresionantes jardines de invierno en el Estados Unidos . </a:t>
            </a:r>
          </a:p>
          <a:p>
            <a:endParaRPr lang="es-ES" dirty="0"/>
          </a:p>
        </p:txBody>
      </p:sp>
    </p:spTree>
    <p:extLst>
      <p:ext uri="{BB962C8B-B14F-4D97-AF65-F5344CB8AC3E}">
        <p14:creationId xmlns:p14="http://schemas.microsoft.com/office/powerpoint/2010/main" val="25264092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 menudo se refiere como "el arte del paisaje bajo el cristal", el Garfield Park Conservatory ocupa aproximadamente (18.200 m 2) dentro y por fuera, y contiene una serie de exposiciones permanentes de la planta incorporando muestras de todo el mundo (incluyendo algunos helechos que tienen más de 300 años edad).</a:t>
            </a:r>
          </a:p>
          <a:p>
            <a:r>
              <a:rPr lang="es-ES" dirty="0"/>
              <a:t>Además, miles de plantas se cultivan allí cada año para las exhibiciones en los parques de Chicago y los espacios públicos.</a:t>
            </a:r>
          </a:p>
          <a:p>
            <a:r>
              <a:rPr lang="es-ES" dirty="0"/>
              <a:t>Los primeros (160.000 m 2) segmento de Garfield Park se abrió oficialmente al público en agosto de 1874.</a:t>
            </a:r>
          </a:p>
          <a:p>
            <a:r>
              <a:rPr lang="es-ES" dirty="0"/>
              <a:t> Originalmente conocido como Central Park, que fue concebido como la pieza central del sistema de West Park. </a:t>
            </a:r>
          </a:p>
          <a:p>
            <a:endParaRPr lang="es-ES" dirty="0"/>
          </a:p>
          <a:p>
            <a:endParaRPr lang="es-ES" dirty="0"/>
          </a:p>
        </p:txBody>
      </p:sp>
    </p:spTree>
    <p:extLst>
      <p:ext uri="{BB962C8B-B14F-4D97-AF65-F5344CB8AC3E}">
        <p14:creationId xmlns:p14="http://schemas.microsoft.com/office/powerpoint/2010/main" val="38500225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Jenney, ahora mejor conocido como el padre de los rascacielos , fue influenciado por los parques y bulevares franceses que había visto y estudiado mientras vivía en París .</a:t>
            </a:r>
          </a:p>
          <a:p>
            <a:r>
              <a:rPr lang="es-ES" dirty="0"/>
              <a:t> Esa influencia se refleja en su diseño de estos parques Westside y los bulevares de conexión.</a:t>
            </a:r>
          </a:p>
          <a:p>
            <a:r>
              <a:rPr lang="es-ES" dirty="0"/>
              <a:t> El parque fue rebautizado en 1881 en honor del asesinado presidente James A. Garfield . </a:t>
            </a:r>
          </a:p>
          <a:p>
            <a:r>
              <a:rPr lang="es-ES" dirty="0"/>
              <a:t>En 1905, Jens Jensen , ahora conocido como el decano de arquitectura del paisaje de estilo Prairie, fue nombrado superintendente del Sistema de Parques West donde experimentó con ideas de diseño y mejoras en las secciones deterioradas y sin terminar de Garfield Park. </a:t>
            </a:r>
          </a:p>
        </p:txBody>
      </p:sp>
    </p:spTree>
    <p:extLst>
      <p:ext uri="{BB962C8B-B14F-4D97-AF65-F5344CB8AC3E}">
        <p14:creationId xmlns:p14="http://schemas.microsoft.com/office/powerpoint/2010/main" val="14224627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Algunas de las áreas más notables son los céspedes existentes que los convirtió en el escenario de desarrollo del estilo Prairie de la arquitectura del paisaje. Su trabajo más notable en Garfield Park se puede ver en el jardin formal  al sur de Madison Street , donde combina elementos de estilo de la pradera con los elementos formales tradicionales y en el Conservatorio.</a:t>
            </a:r>
          </a:p>
          <a:p>
            <a:r>
              <a:rPr lang="es-ES" dirty="0"/>
              <a:t>Garfield Park fue pensado inicialmente para ser utilizado para la recreación pasiva, tales como dar un paseo y hacer picnic. La experiencia de Jensen como ingeniero lo llevó a diseñar una gran laguna como un medio de drenar el sitio del parque mientras que la creación de las características del agua requeridas. La laguna se utiliza para navegar en verano y practicar patinaje sobre hielo en invierno. </a:t>
            </a:r>
          </a:p>
          <a:p>
            <a:endParaRPr lang="es-ES" dirty="0"/>
          </a:p>
        </p:txBody>
      </p:sp>
    </p:spTree>
    <p:extLst>
      <p:ext uri="{BB962C8B-B14F-4D97-AF65-F5344CB8AC3E}">
        <p14:creationId xmlns:p14="http://schemas.microsoft.com/office/powerpoint/2010/main" val="21698795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Características históricas de Garfield Park se compone de paisajismo arquitectónico (jardines de flores, corte de agua, puentes, lagunas, y el Conservatorio), la arquitectura notable (el fieldhouse Golden Dome), la concha acústica (o "gazebo", como se le conoce localmente), diseñado en 1896 por JL Silsbee , y la construcción de refugios golf, atribuible a la pradera escuela arquitecto Hugh Gardner y construido en 1907. También hay una serie de esculturas y estatuas históricas dentro del parque. </a:t>
            </a:r>
          </a:p>
          <a:p>
            <a:r>
              <a:rPr lang="es-ES" dirty="0"/>
              <a:t>Comodidades incluyen campos de béisbol y fútbol, ​​pistas de tenis y baloncesto, piscina, juegos infantiles y una pista de patinaje sobre hielo.</a:t>
            </a:r>
          </a:p>
          <a:p>
            <a:r>
              <a:rPr lang="es-ES" dirty="0"/>
              <a:t> La cúpula dorada alberga un gimnasio de tamaño olímpico, centros de gimnasia y fitness, ring de boxeo, y el teatro. </a:t>
            </a:r>
          </a:p>
        </p:txBody>
      </p:sp>
    </p:spTree>
    <p:extLst>
      <p:ext uri="{BB962C8B-B14F-4D97-AF65-F5344CB8AC3E}">
        <p14:creationId xmlns:p14="http://schemas.microsoft.com/office/powerpoint/2010/main" val="36130833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clientes del parque pueden participar en programas para todos, desde los ancianos a los niños en edad preescolar, incluyendo picnics, conciertos al aire libre y festivales de la comunidad. </a:t>
            </a:r>
          </a:p>
          <a:p>
            <a:r>
              <a:rPr lang="es-ES" dirty="0"/>
              <a:t>Hoy en día, el Conservatorio todavía sigue los principios originales de Jensen. </a:t>
            </a:r>
          </a:p>
          <a:p>
            <a:r>
              <a:rPr lang="es-ES" dirty="0"/>
              <a:t>Una de las salas más populares es el presentado por primera vez a los visitantes, el Salón de Palm. En la vuelta 7 docena (84) de diferentes variedades de palmeras se pueden encontrar desde las más de 2.700 que se  sabe que existen hoy en día.</a:t>
            </a:r>
          </a:p>
          <a:p>
            <a:r>
              <a:rPr lang="es-ES" dirty="0"/>
              <a:t> De particular importancia es la palma de coco Double primero cultivado por los empleados del Conservatorio en 1959. </a:t>
            </a:r>
          </a:p>
        </p:txBody>
      </p:sp>
    </p:spTree>
    <p:extLst>
      <p:ext uri="{BB962C8B-B14F-4D97-AF65-F5344CB8AC3E}">
        <p14:creationId xmlns:p14="http://schemas.microsoft.com/office/powerpoint/2010/main" val="1976061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palma de coco doble sólo se encuentra en la costa de Sudáfrica en su ambiente nativo y produce lo que se cree que es el más grande de semillas de una planta en el mundo que pesan hasta  (23 kg)..-Lodoicea  maldivica</a:t>
            </a:r>
          </a:p>
          <a:p>
            <a:r>
              <a:rPr lang="es-ES" dirty="0"/>
              <a:t>La palma de coco doble en el Conservatorio murió por causas desconocidas en la actualidad, en febrero de 2012. </a:t>
            </a:r>
          </a:p>
          <a:p>
            <a:r>
              <a:rPr lang="es-ES" dirty="0"/>
              <a:t>Después de muchas décadas de abandono, el conservatorio se sometió a una restauración de varios millones de dólares en 1994. </a:t>
            </a:r>
          </a:p>
          <a:p>
            <a:r>
              <a:rPr lang="es-ES" dirty="0"/>
              <a:t> La no lucrativa Garfield Park Conservatory Alianza se formó para ayudar a mantener la estructura y proporcionar programas y servicios para los visitantes.</a:t>
            </a:r>
          </a:p>
          <a:p>
            <a:endParaRPr lang="es-ES" dirty="0"/>
          </a:p>
        </p:txBody>
      </p:sp>
    </p:spTree>
    <p:extLst>
      <p:ext uri="{BB962C8B-B14F-4D97-AF65-F5344CB8AC3E}">
        <p14:creationId xmlns:p14="http://schemas.microsoft.com/office/powerpoint/2010/main" val="3653004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16" y="210312"/>
            <a:ext cx="8583168" cy="6437376"/>
          </a:xfrm>
          <a:prstGeom prst="rect">
            <a:avLst/>
          </a:prstGeom>
        </p:spPr>
      </p:pic>
    </p:spTree>
    <p:extLst>
      <p:ext uri="{BB962C8B-B14F-4D97-AF65-F5344CB8AC3E}">
        <p14:creationId xmlns:p14="http://schemas.microsoft.com/office/powerpoint/2010/main" val="42456846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32110626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03138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0806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44871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2186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66" y="67235"/>
            <a:ext cx="9122134" cy="6857999"/>
          </a:xfrm>
          <a:prstGeom prst="rect">
            <a:avLst/>
          </a:prstGeom>
        </p:spPr>
      </p:pic>
    </p:spTree>
    <p:extLst>
      <p:ext uri="{BB962C8B-B14F-4D97-AF65-F5344CB8AC3E}">
        <p14:creationId xmlns:p14="http://schemas.microsoft.com/office/powerpoint/2010/main" val="4414981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684096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931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30596736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211"/>
          <a:stretch/>
        </p:blipFill>
        <p:spPr>
          <a:xfrm>
            <a:off x="-108520" y="0"/>
            <a:ext cx="9252520" cy="6858000"/>
          </a:xfrm>
          <a:prstGeom prst="rect">
            <a:avLst/>
          </a:prstGeom>
        </p:spPr>
      </p:pic>
    </p:spTree>
    <p:extLst>
      <p:ext uri="{BB962C8B-B14F-4D97-AF65-F5344CB8AC3E}">
        <p14:creationId xmlns:p14="http://schemas.microsoft.com/office/powerpoint/2010/main" val="3609361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5883"/>
          <a:stretch/>
        </p:blipFill>
        <p:spPr>
          <a:xfrm>
            <a:off x="-1" y="0"/>
            <a:ext cx="9305365" cy="6957392"/>
          </a:xfrm>
          <a:prstGeom prst="rect">
            <a:avLst/>
          </a:prstGeom>
        </p:spPr>
      </p:pic>
    </p:spTree>
    <p:extLst>
      <p:ext uri="{BB962C8B-B14F-4D97-AF65-F5344CB8AC3E}">
        <p14:creationId xmlns:p14="http://schemas.microsoft.com/office/powerpoint/2010/main" val="24830564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589" b="15462"/>
          <a:stretch/>
        </p:blipFill>
        <p:spPr>
          <a:xfrm>
            <a:off x="0" y="-99392"/>
            <a:ext cx="9399494" cy="7128792"/>
          </a:xfrm>
          <a:prstGeom prst="rect">
            <a:avLst/>
          </a:prstGeom>
        </p:spPr>
      </p:pic>
    </p:spTree>
    <p:extLst>
      <p:ext uri="{BB962C8B-B14F-4D97-AF65-F5344CB8AC3E}">
        <p14:creationId xmlns:p14="http://schemas.microsoft.com/office/powerpoint/2010/main" val="42400731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7359"/>
          <a:stretch/>
        </p:blipFill>
        <p:spPr>
          <a:xfrm>
            <a:off x="0" y="0"/>
            <a:ext cx="9396536" cy="6858000"/>
          </a:xfrm>
          <a:prstGeom prst="rect">
            <a:avLst/>
          </a:prstGeom>
        </p:spPr>
      </p:pic>
    </p:spTree>
    <p:extLst>
      <p:ext uri="{BB962C8B-B14F-4D97-AF65-F5344CB8AC3E}">
        <p14:creationId xmlns:p14="http://schemas.microsoft.com/office/powerpoint/2010/main" val="17682782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71" b="17084"/>
          <a:stretch/>
        </p:blipFill>
        <p:spPr>
          <a:xfrm>
            <a:off x="-1" y="0"/>
            <a:ext cx="9278471" cy="6858000"/>
          </a:xfrm>
          <a:prstGeom prst="rect">
            <a:avLst/>
          </a:prstGeom>
        </p:spPr>
      </p:pic>
    </p:spTree>
    <p:extLst>
      <p:ext uri="{BB962C8B-B14F-4D97-AF65-F5344CB8AC3E}">
        <p14:creationId xmlns:p14="http://schemas.microsoft.com/office/powerpoint/2010/main" val="38454131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63" b="18235"/>
          <a:stretch/>
        </p:blipFill>
        <p:spPr>
          <a:xfrm>
            <a:off x="-108520" y="0"/>
            <a:ext cx="9360096" cy="6858000"/>
          </a:xfrm>
          <a:prstGeom prst="rect">
            <a:avLst/>
          </a:prstGeom>
        </p:spPr>
      </p:pic>
    </p:spTree>
    <p:extLst>
      <p:ext uri="{BB962C8B-B14F-4D97-AF65-F5344CB8AC3E}">
        <p14:creationId xmlns:p14="http://schemas.microsoft.com/office/powerpoint/2010/main" val="10457668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059" b="16863"/>
          <a:stretch/>
        </p:blipFill>
        <p:spPr>
          <a:xfrm>
            <a:off x="-1" y="0"/>
            <a:ext cx="9332259" cy="6858000"/>
          </a:xfrm>
          <a:prstGeom prst="rect">
            <a:avLst/>
          </a:prstGeom>
        </p:spPr>
      </p:pic>
    </p:spTree>
    <p:extLst>
      <p:ext uri="{BB962C8B-B14F-4D97-AF65-F5344CB8AC3E}">
        <p14:creationId xmlns:p14="http://schemas.microsoft.com/office/powerpoint/2010/main" val="1611561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493"/>
          <a:stretch/>
        </p:blipFill>
        <p:spPr>
          <a:xfrm>
            <a:off x="0" y="0"/>
            <a:ext cx="9144000" cy="6957392"/>
          </a:xfrm>
          <a:prstGeom prst="rect">
            <a:avLst/>
          </a:prstGeom>
        </p:spPr>
      </p:pic>
    </p:spTree>
    <p:extLst>
      <p:ext uri="{BB962C8B-B14F-4D97-AF65-F5344CB8AC3E}">
        <p14:creationId xmlns:p14="http://schemas.microsoft.com/office/powerpoint/2010/main" val="26919859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9842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63"/>
          <a:stretch/>
        </p:blipFill>
        <p:spPr>
          <a:xfrm>
            <a:off x="0" y="1"/>
            <a:ext cx="9144000" cy="6857999"/>
          </a:xfrm>
          <a:prstGeom prst="rect">
            <a:avLst/>
          </a:prstGeom>
        </p:spPr>
      </p:pic>
    </p:spTree>
    <p:extLst>
      <p:ext uri="{BB962C8B-B14F-4D97-AF65-F5344CB8AC3E}">
        <p14:creationId xmlns:p14="http://schemas.microsoft.com/office/powerpoint/2010/main" val="10728120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50082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4653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Garvan woodland Gardens</a:t>
            </a:r>
          </a:p>
        </p:txBody>
      </p:sp>
      <p:sp>
        <p:nvSpPr>
          <p:cNvPr id="3" name="2 Marcador de contenido"/>
          <p:cNvSpPr>
            <a:spLocks noGrp="1"/>
          </p:cNvSpPr>
          <p:nvPr>
            <p:ph sz="quarter" idx="1"/>
          </p:nvPr>
        </p:nvSpPr>
        <p:spPr/>
        <p:txBody>
          <a:bodyPr>
            <a:normAutofit lnSpcReduction="10000"/>
          </a:bodyPr>
          <a:lstStyle/>
          <a:p>
            <a:r>
              <a:rPr lang="es-ES" dirty="0"/>
              <a:t>Garvan Woodland Gardens es un (850.000 m²) jardín botánico situado a 550 Arkridge carretera a unos 6 km del Parque Nacional de Hot Springs en ​​Hot Springs, Arkansas , EE.UU. </a:t>
            </a:r>
          </a:p>
          <a:p>
            <a:r>
              <a:rPr lang="es-ES" dirty="0"/>
              <a:t> Es propiedad de la Universidad de Arkansas. </a:t>
            </a:r>
          </a:p>
          <a:p>
            <a:r>
              <a:rPr lang="es-ES" dirty="0"/>
              <a:t>Los jardines están situados en una península boscosa con  (7 km) de costa sobre el lago Hamilton . Los jardines cuentan con pendientes rocosas que recuerdan a los alrededores de las montañas Ouachita , paisajes florales, arroyos y cascadas en un entorno de bosque natural, además de un jardín japonés con arces japoneses y peonías árbol, unas coníferas frontera, y varios de flores y jardines de rocalla. </a:t>
            </a:r>
          </a:p>
        </p:txBody>
      </p:sp>
    </p:spTree>
    <p:extLst>
      <p:ext uri="{BB962C8B-B14F-4D97-AF65-F5344CB8AC3E}">
        <p14:creationId xmlns:p14="http://schemas.microsoft.com/office/powerpoint/2010/main" val="9979467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Sus colecciones muestran cientos de árboles y arbustos raros, incluyendo camelias , magnolias , rosas y más de 160 diferentes tipos de azaleas . </a:t>
            </a:r>
          </a:p>
          <a:p>
            <a:r>
              <a:rPr lang="es-ES" dirty="0"/>
              <a:t>Los jardines se inició por Verna Cook Garvan , hija de Arthur B. y Louise Cook, de Malvern, Arkansas . Mr. Cook opera Wisconsin-Arkansas Lumber Co. y el ladrillo Malvern baldosas y Sociedad hasta su muerte en 1934.</a:t>
            </a:r>
          </a:p>
          <a:p>
            <a:r>
              <a:rPr lang="es-ES" dirty="0"/>
              <a:t> Poco después, la señora Garvan asumió el control como una de la primera mujer CEO de una importante empresa de fabricación sur y sirvió en ese cargo hasta su jubilación en 1970. </a:t>
            </a:r>
          </a:p>
          <a:p>
            <a:r>
              <a:rPr lang="es-ES" dirty="0"/>
              <a:t>El sitio del jardín fue adquirido en la década de 1920 después de una clara de hacia 1915. </a:t>
            </a:r>
          </a:p>
        </p:txBody>
      </p:sp>
    </p:spTree>
    <p:extLst>
      <p:ext uri="{BB962C8B-B14F-4D97-AF65-F5344CB8AC3E}">
        <p14:creationId xmlns:p14="http://schemas.microsoft.com/office/powerpoint/2010/main" val="14631586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1956, la señora Garvan comenzó a desarrollar  un jardín y durante los siguientes cuarenta años plantó miles de ejemplares.</a:t>
            </a:r>
          </a:p>
          <a:p>
            <a:r>
              <a:rPr lang="es-ES" dirty="0"/>
              <a:t> A su muerte, la señora Garvan dejó la propiedad en el Departamento de Arquitectura del Paisaje a través de la Fundación Universidad de Arkansas. </a:t>
            </a:r>
          </a:p>
          <a:p>
            <a:endParaRPr lang="es-ES" dirty="0"/>
          </a:p>
        </p:txBody>
      </p:sp>
    </p:spTree>
    <p:extLst>
      <p:ext uri="{BB962C8B-B14F-4D97-AF65-F5344CB8AC3E}">
        <p14:creationId xmlns:p14="http://schemas.microsoft.com/office/powerpoint/2010/main" val="17114670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6363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Japanese Garden.jpg Garvan Woodland Gardens '">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274"/>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5212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01870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39336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244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353" b="3137"/>
          <a:stretch/>
        </p:blipFill>
        <p:spPr>
          <a:xfrm>
            <a:off x="0" y="0"/>
            <a:ext cx="9144000" cy="6858000"/>
          </a:xfrm>
          <a:prstGeom prst="rect">
            <a:avLst/>
          </a:prstGeom>
        </p:spPr>
      </p:pic>
    </p:spTree>
    <p:extLst>
      <p:ext uri="{BB962C8B-B14F-4D97-AF65-F5344CB8AC3E}">
        <p14:creationId xmlns:p14="http://schemas.microsoft.com/office/powerpoint/2010/main" val="28562542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16405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8800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922117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3023539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1410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53946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86791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26946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858059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0027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8063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47" t="1961" r="3236" b="2549"/>
          <a:stretch/>
        </p:blipFill>
        <p:spPr>
          <a:xfrm>
            <a:off x="0" y="1"/>
            <a:ext cx="9143999" cy="6858000"/>
          </a:xfrm>
          <a:prstGeom prst="rect">
            <a:avLst/>
          </a:prstGeom>
        </p:spPr>
      </p:pic>
    </p:spTree>
    <p:extLst>
      <p:ext uri="{BB962C8B-B14F-4D97-AF65-F5344CB8AC3E}">
        <p14:creationId xmlns:p14="http://schemas.microsoft.com/office/powerpoint/2010/main" val="18865256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38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6827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27654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32389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5846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3156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669360"/>
          </a:xfrm>
          <a:prstGeom prst="rect">
            <a:avLst/>
          </a:prstGeom>
        </p:spPr>
      </p:pic>
    </p:spTree>
    <p:extLst>
      <p:ext uri="{BB962C8B-B14F-4D97-AF65-F5344CB8AC3E}">
        <p14:creationId xmlns:p14="http://schemas.microsoft.com/office/powerpoint/2010/main" val="27352647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117</TotalTime>
  <Words>2342</Words>
  <Application>Microsoft Office PowerPoint</Application>
  <PresentationFormat>Presentación en pantalla (4:3)</PresentationFormat>
  <Paragraphs>252</Paragraphs>
  <Slides>114</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1_Default Theme</vt:lpstr>
      <vt:lpstr>ESTADOS UNIDOS.-LA VUELTA AL MUNDO EN 885 JARDINES.-Eureka Springs Garden.-Fairmount Park.-Garfield Park.-Garvan woodland Gardens</vt:lpstr>
      <vt:lpstr>Arkansas.- Eureka Springs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Fairmount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Garfield Park.-Chicago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Garvan woodland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15</cp:revision>
  <dcterms:created xsi:type="dcterms:W3CDTF">2013-11-06T16:38:35Z</dcterms:created>
  <dcterms:modified xsi:type="dcterms:W3CDTF">2018-03-05T10:21:54Z</dcterms:modified>
</cp:coreProperties>
</file>