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viewProps" Target="view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theme" Target="theme/theme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tableStyles" Target="tableStyle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D799F7-1595-4D97-9BF2-09ED7F13217E}" type="datetimeFigureOut">
              <a:rPr lang="es-ES" smtClean="0"/>
              <a:t>05/03/2018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4E90DB-0C31-4962-B5B6-EFE883776BA2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658314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249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F99FE4F-7F02-4CE5-96DE-35D10832CF9F}" type="slidenum">
              <a:rPr lang="es-ES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259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3D0B2C6-A672-4FDD-8F0B-B368AB382214}" type="slidenum">
              <a:rPr lang="es-ES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218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DAF68AF-EE4A-4381-8504-731EA56BBA16}" type="slidenum">
              <a:rPr lang="es-ES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228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4B9DF14-483F-4912-AC19-13CB970A2E77}" type="slidenum">
              <a:rPr lang="es-ES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239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313285A-6543-4FDE-A0F8-BBBCB98D2967}" type="slidenum">
              <a:rPr lang="es-ES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269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8BEBFC6-3C4A-4544-91A9-D3D83EEE1454}" type="slidenum">
              <a:rPr lang="es-ES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280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5E20389-0423-40FB-AEB3-F781CCB65740}" type="slidenum">
              <a:rPr lang="es-ES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290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3126363-A566-4098-A99A-1030A796AFC1}" type="slidenum">
              <a:rPr lang="es-ES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300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00C916E-5197-4189-B571-6C6FB08177BF}" type="slidenum">
              <a:rPr lang="es-ES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331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1118997-61F9-489A-B2FC-9D9D39579B37}" type="slidenum">
              <a:rPr lang="es-ES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505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395D079-7EF5-4E6A-BE1A-B8BA587E0107}" type="slidenum">
              <a:rPr lang="es-ES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464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63E0A1C-ABEB-4931-89EE-701F96FE60FF}" type="slidenum">
              <a:rPr lang="es-ES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341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D9430DD-AF6C-4F5B-B763-0D6F72CE7D85}" type="slidenum">
              <a:rPr lang="es-ES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351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61465F7-3842-4884-A740-0691B4A01119}" type="slidenum">
              <a:rPr lang="es-ES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495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988E126-7B84-42E6-8A2C-6DD6327A5572}" type="slidenum">
              <a:rPr lang="es-ES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484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F227BFB-D921-4445-9AE4-2B07DD376187}" type="slidenum">
              <a:rPr lang="es-ES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361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C40CFE9-71B0-4446-B06A-D1C5304FB9CF}" type="slidenum">
              <a:rPr lang="es-ES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372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E9C406F-9F5E-448F-A6AD-2B180A021C82}" type="slidenum">
              <a:rPr lang="es-ES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382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16A8754-7D23-476E-9772-E642F021C86C}" type="slidenum">
              <a:rPr lang="es-ES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392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A8400BB-B41B-4837-8D5E-88C5C5AF6FEB}" type="slidenum">
              <a:rPr lang="es-ES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402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9C70896-07FB-494B-8559-D114926D944F}" type="slidenum">
              <a:rPr lang="es-ES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413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0D77932-65C3-4D06-9E2C-150C51FC6235}" type="slidenum">
              <a:rPr lang="es-ES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423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DB9E0FB-953E-4DCC-9D80-B677F5520AE6}" type="slidenum">
              <a:rPr lang="es-ES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433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D14B25A-4790-49FA-8247-C841087E5D08}" type="slidenum">
              <a:rPr lang="es-ES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443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B72B92B-229B-4944-A071-74AA1F4494C0}" type="slidenum">
              <a:rPr lang="es-ES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310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9594BE7-2212-42DB-9EFF-926ED4160696}" type="slidenum">
              <a:rPr lang="es-ES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454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9161C49-83D5-47E1-BAA8-5B6634A106E5}" type="slidenum">
              <a:rPr lang="es-ES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321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5D7F27E-89D4-4BBF-AD33-254180004C03}" type="slidenum">
              <a:rPr lang="es-ES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474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92D3035-D83C-4D18-8257-582BEA261A84}" type="slidenum">
              <a:rPr lang="es-ES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515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093CEB5-FD0C-4792-B12C-B8AED007FD38}" type="slidenum">
              <a:rPr lang="es-ES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52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B464E3C-3FAC-4D64-A902-70B41195942D}" type="slidenum">
              <a:rPr lang="es-ES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679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E7BA4D3-442B-4F21-9BA2-A4CBFF6FEB56}" type="slidenum">
              <a:rPr lang="es-ES">
                <a:solidFill>
                  <a:prstClr val="black"/>
                </a:solidFill>
              </a:rPr>
              <a:pPr>
                <a:defRPr/>
              </a:pPr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751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1F597C6-12C7-4B48-9DB7-2A0AEFF6D5F5}" type="slidenum">
              <a:rPr lang="es-ES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802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C574B60-ACE1-4431-9E08-A93B3C99D730}" type="slidenum">
              <a:rPr lang="es-ES">
                <a:solidFill>
                  <a:prstClr val="black"/>
                </a:solidFill>
              </a:rPr>
              <a:pPr>
                <a:defRPr/>
              </a:pPr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Botanico Balboa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346A8C-303F-4D76-A0AB-46B5DD294AD1}" type="slidenum">
              <a:rPr lang="es-ES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771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140743A-FF96-4EA0-9517-56B364E6E5CE}" type="slidenum">
              <a:rPr lang="es-ES">
                <a:solidFill>
                  <a:prstClr val="black"/>
                </a:solidFill>
              </a:rPr>
              <a:pPr>
                <a:defRPr/>
              </a:pPr>
              <a:t>53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536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82A1A88-AEFE-41CF-B3B3-6F36DD0932F7}" type="slidenum">
              <a:rPr lang="es-ES">
                <a:solidFill>
                  <a:prstClr val="black"/>
                </a:solidFill>
              </a:rPr>
              <a:pPr>
                <a:defRPr/>
              </a:pPr>
              <a:t>54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689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BFB619B-35ED-496C-B587-76AF24326043}" type="slidenum">
              <a:rPr lang="es-ES">
                <a:solidFill>
                  <a:prstClr val="black"/>
                </a:solidFill>
              </a:rPr>
              <a:pPr>
                <a:defRPr/>
              </a:pPr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617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0CBC99D-8C9F-4E7C-B4D8-C77878971D3C}" type="slidenum">
              <a:rPr lang="es-ES">
                <a:solidFill>
                  <a:prstClr val="black"/>
                </a:solidFill>
              </a:rPr>
              <a:pPr>
                <a:defRPr/>
              </a:pPr>
              <a:t>57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761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159353D-3980-4810-8165-7C95628744CE}" type="slidenum">
              <a:rPr lang="es-ES">
                <a:solidFill>
                  <a:prstClr val="black"/>
                </a:solidFill>
              </a:rPr>
              <a:pPr>
                <a:defRPr/>
              </a:pPr>
              <a:t>58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628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1A60FD2-87DB-48D5-9175-29F29FBB855E}" type="slidenum">
              <a:rPr lang="es-ES">
                <a:solidFill>
                  <a:prstClr val="black"/>
                </a:solidFill>
              </a:rPr>
              <a:pPr>
                <a:defRPr/>
              </a:pPr>
              <a:t>59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638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4B60BF3-8C08-48BB-AE0A-509E1C1EC09F}" type="slidenum">
              <a:rPr lang="es-ES">
                <a:solidFill>
                  <a:prstClr val="black"/>
                </a:solidFill>
              </a:rPr>
              <a:pPr>
                <a:defRPr/>
              </a:pPr>
              <a:t>60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873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70512E7-F77D-49DA-9B97-D2BBE8C4E915}" type="slidenum">
              <a:rPr lang="es-ES">
                <a:solidFill>
                  <a:prstClr val="black"/>
                </a:solidFill>
              </a:rPr>
              <a:pPr>
                <a:defRPr/>
              </a:pPr>
              <a:t>61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Fern Garden</a:t>
            </a:r>
          </a:p>
        </p:txBody>
      </p:sp>
      <p:sp>
        <p:nvSpPr>
          <p:cNvPr id="1710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A924D82-176E-4AEA-8249-B339B1F59AD3}" type="slidenum">
              <a:rPr lang="es-ES">
                <a:solidFill>
                  <a:prstClr val="black"/>
                </a:solidFill>
              </a:rPr>
              <a:pPr>
                <a:defRPr/>
              </a:pPr>
              <a:t>62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Cactus Garden</a:t>
            </a:r>
          </a:p>
        </p:txBody>
      </p:sp>
      <p:sp>
        <p:nvSpPr>
          <p:cNvPr id="1546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7BF6288-3A68-40CD-9B4C-B8E03923F7D9}" type="slidenum">
              <a:rPr lang="es-ES">
                <a:solidFill>
                  <a:prstClr val="black"/>
                </a:solidFill>
              </a:rPr>
              <a:pPr>
                <a:defRPr/>
              </a:pPr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Dessert Gardens</a:t>
            </a:r>
          </a:p>
        </p:txBody>
      </p:sp>
      <p:sp>
        <p:nvSpPr>
          <p:cNvPr id="1556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C001C01-216A-4416-9B40-5078DF42C1C2}" type="slidenum">
              <a:rPr lang="es-ES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Japanese Garden</a:t>
            </a:r>
          </a:p>
        </p:txBody>
      </p:sp>
      <p:sp>
        <p:nvSpPr>
          <p:cNvPr id="156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9698376-0B3F-466F-88B1-DDC1486B6DF2}" type="slidenum">
              <a:rPr lang="es-ES">
                <a:solidFill>
                  <a:prstClr val="black"/>
                </a:solidFill>
              </a:rPr>
              <a:pPr>
                <a:defRPr/>
              </a:pPr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577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1D28D86-58AC-4269-8F35-5BA01E610EA0}" type="slidenum">
              <a:rPr lang="es-ES">
                <a:solidFill>
                  <a:prstClr val="black"/>
                </a:solidFill>
              </a:rPr>
              <a:pPr>
                <a:defRPr/>
              </a:pPr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587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80F7AAF-E142-4823-936A-EB593AA40D00}" type="slidenum">
              <a:rPr lang="es-ES">
                <a:solidFill>
                  <a:prstClr val="black"/>
                </a:solidFill>
              </a:rPr>
              <a:pPr>
                <a:defRPr/>
              </a:pPr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597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05D8168-9BA7-4320-8714-F6049B7F694F}" type="slidenum">
              <a:rPr lang="es-ES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Ficus macrophylla</a:t>
            </a:r>
          </a:p>
        </p:txBody>
      </p:sp>
      <p:sp>
        <p:nvSpPr>
          <p:cNvPr id="1607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40D5138-948F-4D97-A97C-758069DAB789}" type="slidenum">
              <a:rPr lang="es-ES">
                <a:solidFill>
                  <a:prstClr val="black"/>
                </a:solidFill>
              </a:rPr>
              <a:pPr>
                <a:defRPr/>
              </a:pPr>
              <a:t>69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658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5CFCEE5-FA0C-484F-B448-D2BDDACCF6B0}" type="slidenum">
              <a:rPr lang="es-ES">
                <a:solidFill>
                  <a:prstClr val="black"/>
                </a:solidFill>
              </a:rPr>
              <a:pPr>
                <a:defRPr/>
              </a:pPr>
              <a:t>70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669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71CBB48-2933-4191-9FB8-277387701BD5}" type="slidenum">
              <a:rPr lang="es-ES">
                <a:solidFill>
                  <a:prstClr val="black"/>
                </a:solidFill>
              </a:rPr>
              <a:pPr>
                <a:defRPr/>
              </a:pPr>
              <a:t>71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699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FACC7C4-512E-42CB-B41E-CE18AA4E3C31}" type="slidenum">
              <a:rPr lang="es-ES">
                <a:solidFill>
                  <a:prstClr val="black"/>
                </a:solidFill>
              </a:rPr>
              <a:pPr>
                <a:defRPr/>
              </a:pPr>
              <a:t>72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Founders</a:t>
            </a:r>
          </a:p>
        </p:txBody>
      </p:sp>
      <p:sp>
        <p:nvSpPr>
          <p:cNvPr id="1720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1A8D838-7391-4C80-B861-833BE2296011}" type="slidenum">
              <a:rPr lang="es-ES">
                <a:solidFill>
                  <a:prstClr val="black"/>
                </a:solidFill>
              </a:rPr>
              <a:pPr>
                <a:defRPr/>
              </a:pPr>
              <a:t>73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730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93811AF-9271-4306-8CDC-BD664A40DE59}" type="slidenum">
              <a:rPr lang="es-ES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740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02470CA-033C-41E5-B913-B0535A967544}" type="slidenum">
              <a:rPr lang="es-ES">
                <a:solidFill>
                  <a:prstClr val="black"/>
                </a:solidFill>
              </a:rPr>
              <a:pPr>
                <a:defRPr/>
              </a:pPr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781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8204B9D-E6EA-48D2-9FCC-A7F4E89AF49C}" type="slidenum">
              <a:rPr lang="es-ES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792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8EEF836-B326-4404-8EA5-CF39BB1490E8}" type="slidenum">
              <a:rPr lang="es-ES">
                <a:solidFill>
                  <a:prstClr val="black"/>
                </a:solidFill>
              </a:rPr>
              <a:pPr>
                <a:defRPr/>
              </a:pPr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812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481AE24-ADEB-473A-B61D-8C9F245BE516}" type="slidenum">
              <a:rPr lang="es-ES">
                <a:solidFill>
                  <a:prstClr val="black"/>
                </a:solidFill>
              </a:rPr>
              <a:pPr>
                <a:defRPr/>
              </a:pPr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822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4BFE227-9E74-4B35-A5A1-64F00A0DADB0}" type="slidenum">
              <a:rPr lang="es-ES">
                <a:solidFill>
                  <a:prstClr val="black"/>
                </a:solidFill>
              </a:rPr>
              <a:pPr>
                <a:defRPr/>
              </a:pPr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833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9DDA3B8-F7CD-4CD7-9825-598579E22AF1}" type="slidenum">
              <a:rPr lang="es-ES">
                <a:solidFill>
                  <a:prstClr val="black"/>
                </a:solidFill>
              </a:rPr>
              <a:pPr>
                <a:defRPr/>
              </a:pPr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843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9978B9C-495E-497F-9C31-BF32DBF48DFD}" type="slidenum">
              <a:rPr lang="es-ES">
                <a:solidFill>
                  <a:prstClr val="black"/>
                </a:solidFill>
              </a:rPr>
              <a:pPr>
                <a:defRPr/>
              </a:pPr>
              <a:t>81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853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F2E0CAD-C477-4166-9D21-8EF8DCEDADCB}" type="slidenum">
              <a:rPr lang="es-ES">
                <a:solidFill>
                  <a:prstClr val="black"/>
                </a:solidFill>
              </a:rPr>
              <a:pPr>
                <a:defRPr/>
              </a:pPr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863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A38DB8D-75C1-4163-8F1E-899E2957343D}" type="slidenum">
              <a:rPr lang="es-ES">
                <a:solidFill>
                  <a:prstClr val="black"/>
                </a:solidFill>
              </a:rPr>
              <a:pPr>
                <a:defRPr/>
              </a:pPr>
              <a:t>83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884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4EA423E-211C-4A19-BEEA-AE364E7970E0}" type="slidenum">
              <a:rPr lang="es-ES">
                <a:solidFill>
                  <a:prstClr val="black"/>
                </a:solidFill>
              </a:rPr>
              <a:pPr>
                <a:defRPr/>
              </a:pPr>
              <a:t>84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894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3748F3C-1844-4E40-87ED-1F02CC29DD47}" type="slidenum">
              <a:rPr lang="es-ES">
                <a:solidFill>
                  <a:prstClr val="black"/>
                </a:solidFill>
              </a:rPr>
              <a:pPr>
                <a:defRPr/>
              </a:pPr>
              <a:t>85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27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904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04C9010-E952-4680-B440-04B1A1F43D18}" type="slidenum">
              <a:rPr lang="es-ES">
                <a:solidFill>
                  <a:prstClr val="black"/>
                </a:solidFill>
              </a:rPr>
              <a:pPr>
                <a:defRPr/>
              </a:pPr>
              <a:t>86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37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914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9290A32-88B3-44F9-A9A0-E6CC7A92D41C}" type="slidenum">
              <a:rPr lang="es-ES">
                <a:solidFill>
                  <a:prstClr val="black"/>
                </a:solidFill>
              </a:rPr>
              <a:pPr>
                <a:defRPr/>
              </a:pPr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925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16D904F-847A-4134-A5AD-1C80B90076AE}" type="slidenum">
              <a:rPr lang="es-ES">
                <a:solidFill>
                  <a:prstClr val="black"/>
                </a:solidFill>
              </a:rPr>
              <a:pPr>
                <a:defRPr/>
              </a:pPr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Casa del Rey Moro</a:t>
            </a:r>
          </a:p>
        </p:txBody>
      </p:sp>
      <p:sp>
        <p:nvSpPr>
          <p:cNvPr id="1935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AAA8D81-2959-4E0B-98B5-8FFA606B75BB}" type="slidenum">
              <a:rPr lang="es-ES">
                <a:solidFill>
                  <a:prstClr val="black"/>
                </a:solidFill>
              </a:rPr>
              <a:pPr>
                <a:defRPr/>
              </a:pPr>
              <a:t>89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Casa del Rey Moro</a:t>
            </a:r>
          </a:p>
        </p:txBody>
      </p:sp>
      <p:sp>
        <p:nvSpPr>
          <p:cNvPr id="1945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911EFB8-2CF7-4EF4-8E23-B03351F80070}" type="slidenum">
              <a:rPr lang="es-ES">
                <a:solidFill>
                  <a:prstClr val="black"/>
                </a:solidFill>
              </a:rPr>
              <a:pPr>
                <a:defRPr/>
              </a:pPr>
              <a:t>90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78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955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5AFE12B-6D4C-4AF7-B275-FACA74C27469}" type="slidenum">
              <a:rPr lang="es-ES">
                <a:solidFill>
                  <a:prstClr val="black"/>
                </a:solidFill>
              </a:rPr>
              <a:pPr>
                <a:defRPr/>
              </a:pPr>
              <a:t>91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88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Adamson Gardens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8C92F2F-C0E5-4536-8484-19BA0ACE78F2}" type="slidenum">
              <a:rPr lang="es-ES">
                <a:solidFill>
                  <a:prstClr val="black"/>
                </a:solidFill>
              </a:rPr>
              <a:pPr>
                <a:defRPr/>
              </a:pPr>
              <a:t>97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Adamson House.-Santa Mónica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4EC20F4-E161-4144-A8E7-CEA6A678BF5C}" type="slidenum">
              <a:rPr lang="es-ES">
                <a:solidFill>
                  <a:prstClr val="black"/>
                </a:solidFill>
              </a:rPr>
              <a:pPr>
                <a:defRPr/>
              </a:pPr>
              <a:t>98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966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367CCC2-940C-4B07-A019-15CB80A1CBF1}" type="slidenum">
              <a:rPr lang="es-ES">
                <a:solidFill>
                  <a:prstClr val="black"/>
                </a:solidFill>
              </a:rPr>
              <a:pPr>
                <a:defRPr/>
              </a:pPr>
              <a:t>99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19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976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BF05126-C7E5-42FC-8DEB-675BB7C1709F}" type="slidenum">
              <a:rPr lang="es-ES">
                <a:solidFill>
                  <a:prstClr val="black"/>
                </a:solidFill>
              </a:rPr>
              <a:pPr>
                <a:defRPr/>
              </a:pPr>
              <a:t>100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Fuente del Pavo Real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A46AFB3-CD58-49F0-BC70-ED4337411C3A}" type="slidenum">
              <a:rPr lang="es-ES">
                <a:solidFill>
                  <a:prstClr val="black"/>
                </a:solidFill>
              </a:rPr>
              <a:pPr>
                <a:defRPr/>
              </a:pPr>
              <a:t>101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40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Fuente de Neptuno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7D3B8BB-729F-4921-8AB6-0C939E8AF58B}" type="slidenum">
              <a:rPr lang="es-ES">
                <a:solidFill>
                  <a:prstClr val="black"/>
                </a:solidFill>
              </a:rPr>
              <a:pPr>
                <a:defRPr/>
              </a:pPr>
              <a:t>102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058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01785D8-7B8F-476F-BA51-DBAF44F5F874}" type="slidenum">
              <a:rPr lang="es-ES">
                <a:solidFill>
                  <a:prstClr val="black"/>
                </a:solidFill>
              </a:rPr>
              <a:pPr>
                <a:defRPr/>
              </a:pPr>
              <a:t>106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60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986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2127316-4FA7-48A8-B891-C467991EF4D4}" type="slidenum">
              <a:rPr lang="es-ES">
                <a:solidFill>
                  <a:prstClr val="black"/>
                </a:solidFill>
              </a:rPr>
              <a:pPr>
                <a:defRPr/>
              </a:pPr>
              <a:t>107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70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129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1E9D150-6E09-410D-B366-485ABFC44285}" type="slidenum">
              <a:rPr lang="es-ES">
                <a:solidFill>
                  <a:prstClr val="black"/>
                </a:solidFill>
              </a:rPr>
              <a:pPr>
                <a:defRPr/>
              </a:pPr>
              <a:t>108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81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037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C4D5A10-0E1E-4518-90E3-D155D6AE60B7}" type="slidenum">
              <a:rPr lang="es-ES">
                <a:solidFill>
                  <a:prstClr val="black"/>
                </a:solidFill>
              </a:rPr>
              <a:pPr>
                <a:defRPr/>
              </a:pPr>
              <a:t>110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91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996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35DC204-28C1-48DE-B789-59985A2995AE}" type="slidenum">
              <a:rPr lang="es-ES">
                <a:solidFill>
                  <a:prstClr val="black"/>
                </a:solidFill>
              </a:rPr>
              <a:pPr>
                <a:defRPr/>
              </a:pPr>
              <a:t>111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01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007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C2C2742-8CE7-4938-8C1E-D4CE89EC1A75}" type="slidenum">
              <a:rPr lang="es-ES">
                <a:solidFill>
                  <a:prstClr val="black"/>
                </a:solidFill>
              </a:rPr>
              <a:pPr>
                <a:defRPr/>
              </a:pPr>
              <a:t>112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11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017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7517A74-ABBB-4D1E-8D2C-00D639F7FECF}" type="slidenum">
              <a:rPr lang="es-ES">
                <a:solidFill>
                  <a:prstClr val="black"/>
                </a:solidFill>
              </a:rPr>
              <a:pPr>
                <a:defRPr/>
              </a:pPr>
              <a:t>113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22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150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E776184-2D31-46AF-9A53-07103C22DBA4}" type="slidenum">
              <a:rPr lang="es-ES">
                <a:solidFill>
                  <a:prstClr val="black"/>
                </a:solidFill>
              </a:rPr>
              <a:pPr>
                <a:defRPr/>
              </a:pPr>
              <a:t>114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32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191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FDC2C25-8439-485F-8C6C-41CE04CEAEEE}" type="slidenum">
              <a:rPr lang="es-ES">
                <a:solidFill>
                  <a:prstClr val="black"/>
                </a:solidFill>
              </a:rPr>
              <a:pPr>
                <a:defRPr/>
              </a:pPr>
              <a:t>115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42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140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A275F8A-852E-4965-9B63-6D5EB37C987A}" type="slidenum">
              <a:rPr lang="es-ES">
                <a:solidFill>
                  <a:prstClr val="black"/>
                </a:solidFill>
              </a:rPr>
              <a:pPr>
                <a:defRPr/>
              </a:pPr>
              <a:t>116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2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089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093DFC7-0504-4481-9C3D-FB96B75B59CE}" type="slidenum">
              <a:rPr lang="es-ES">
                <a:solidFill>
                  <a:prstClr val="black"/>
                </a:solidFill>
              </a:rPr>
              <a:pPr>
                <a:defRPr/>
              </a:pPr>
              <a:t>117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63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170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A31E272-10B7-429B-812E-B0ED2CDFB0DD}" type="slidenum">
              <a:rPr lang="es-ES">
                <a:solidFill>
                  <a:prstClr val="black"/>
                </a:solidFill>
              </a:rPr>
              <a:pPr>
                <a:defRPr/>
              </a:pPr>
              <a:t>118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73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078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EAFBDBF-65A3-4C2F-B9BF-9E2E98E2B6B9}" type="slidenum">
              <a:rPr lang="es-ES">
                <a:solidFill>
                  <a:prstClr val="black"/>
                </a:solidFill>
              </a:rPr>
              <a:pPr>
                <a:defRPr/>
              </a:pPr>
              <a:t>119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83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109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5F9B1C7-2F56-47EC-8CDC-A81E3CBEF383}" type="slidenum">
              <a:rPr lang="es-ES">
                <a:solidFill>
                  <a:prstClr val="black"/>
                </a:solidFill>
              </a:rPr>
              <a:pPr>
                <a:defRPr/>
              </a:pPr>
              <a:t>120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93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119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466EBC8-D403-4D36-8699-EAE2166FB169}" type="slidenum">
              <a:rPr lang="es-ES">
                <a:solidFill>
                  <a:prstClr val="black"/>
                </a:solidFill>
              </a:rPr>
              <a:pPr>
                <a:defRPr/>
              </a:pPr>
              <a:t>121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04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160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F96D97D-E7EC-4461-9BE2-FB88073A9798}" type="slidenum">
              <a:rPr lang="es-ES">
                <a:solidFill>
                  <a:prstClr val="black"/>
                </a:solidFill>
              </a:rPr>
              <a:pPr>
                <a:defRPr/>
              </a:pPr>
              <a:t>122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14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181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BF48978-1007-46E7-957B-A29836ED474F}" type="slidenum">
              <a:rPr lang="es-ES">
                <a:solidFill>
                  <a:prstClr val="black"/>
                </a:solidFill>
              </a:rPr>
              <a:pPr>
                <a:defRPr/>
              </a:pPr>
              <a:t>123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24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648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E8CA559-5A2D-41B1-A473-012C0CE5B62A}" type="slidenum">
              <a:rPr lang="es-ES">
                <a:solidFill>
                  <a:prstClr val="black"/>
                </a:solidFill>
              </a:rPr>
              <a:pPr>
                <a:defRPr/>
              </a:pPr>
              <a:t>124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8/86/Botanical_Building_Balboa_Park.jpg" TargetMode="Externa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hyperlink" Target="http://www.google.es/url?sa=i&amp;rct=j&amp;q=adamson+gardens&amp;source=images&amp;cd=&amp;cad=rja&amp;docid=jL9ojRcxaS2bLM&amp;tbnid=FlGXPsVpW5IelM:&amp;ved=0CAUQjRw&amp;url=http://www.gardenvisit.com/garden/adamson_house&amp;ei=2KJWUdjKG4-o0AXsyICADg&amp;bvm=bv.44442042,d.d2k&amp;psig=AFQjCNGK6FJ7L01i1PiZDTA63TioYxHZyw&amp;ust=1364718667461881" TargetMode="Externa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3/36/Peacock_Fountan,_Adamson_House.jpg" TargetMode="External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9.jpe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7/71/Neptune_Fountain_(2),_Adamson_House.jpg" TargetMode="External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0.jpeg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051720" y="1268760"/>
            <a:ext cx="6480720" cy="2736304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ESTADOS UNIDOS.-LA VUELTA AL MUNDO EN 885 JARDINES.-</a:t>
            </a:r>
            <a:r>
              <a:rPr lang="es-ES" sz="3100" dirty="0"/>
              <a:t>Eureka Springs.-Garvan Woodland.-Balboa park.-Adamson Gardens.-Berkeley Rose Gardens</a:t>
            </a:r>
            <a:br>
              <a:rPr lang="es-ES" sz="3100" dirty="0"/>
            </a:br>
            <a:endParaRPr lang="es-ES" sz="31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55777" y="4725144"/>
            <a:ext cx="4896544" cy="1371600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1184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sz="3600" dirty="0"/>
              <a:t>ARKANSAS</a:t>
            </a:r>
            <a:r>
              <a:rPr lang="es-ES" altLang="es-ES" dirty="0"/>
              <a:t>.-Eureka Springs</a:t>
            </a:r>
          </a:p>
        </p:txBody>
      </p:sp>
      <p:sp>
        <p:nvSpPr>
          <p:cNvPr id="7171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844675"/>
            <a:ext cx="6969968" cy="4679950"/>
          </a:xfrm>
        </p:spPr>
        <p:txBody>
          <a:bodyPr/>
          <a:lstStyle/>
          <a:p>
            <a:pPr eaLnBrk="1" hangingPunct="1"/>
            <a:r>
              <a:rPr lang="es-ES" altLang="es-ES" b="1" dirty="0"/>
              <a:t>Eureka Springs</a:t>
            </a:r>
            <a:r>
              <a:rPr lang="es-ES" altLang="es-ES" dirty="0"/>
              <a:t> es una ciudad en el condado de Carroll , Arkansas , Estados Unidos . </a:t>
            </a:r>
          </a:p>
          <a:p>
            <a:pPr eaLnBrk="1" hangingPunct="1"/>
            <a:r>
              <a:rPr lang="es-ES" altLang="es-ES" dirty="0"/>
              <a:t>Junto con Berryville , es uno de los dos asientos de condado para el condado. </a:t>
            </a:r>
            <a:endParaRPr lang="es-ES" altLang="es-ES" baseline="30000" dirty="0"/>
          </a:p>
          <a:p>
            <a:pPr eaLnBrk="1" hangingPunct="1"/>
            <a:r>
              <a:rPr lang="es-ES" altLang="es-ES" dirty="0"/>
              <a:t> Se encuentra en la montañas de Ozark en el noroeste de Arkansas. </a:t>
            </a:r>
          </a:p>
          <a:p>
            <a:pPr eaLnBrk="1" hangingPunct="1"/>
            <a:r>
              <a:rPr lang="es-ES" altLang="es-ES" dirty="0"/>
              <a:t>Según las estimaciones de 2006 Oficina del Censo, la población de la ciudad es de 2.350. </a:t>
            </a:r>
            <a:endParaRPr lang="es-ES" altLang="es-ES" baseline="30000" dirty="0"/>
          </a:p>
          <a:p>
            <a:pPr marL="0" indent="0" eaLnBrk="1" hangingPunct="1">
              <a:buNone/>
            </a:pPr>
            <a:br>
              <a:rPr lang="es-ES" altLang="es-ES" dirty="0"/>
            </a:br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35409265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20713"/>
            <a:ext cx="6753944" cy="5399087"/>
          </a:xfrm>
        </p:spPr>
        <p:txBody>
          <a:bodyPr/>
          <a:lstStyle/>
          <a:p>
            <a:pPr eaLnBrk="1" hangingPunct="1"/>
            <a:r>
              <a:rPr lang="es-ES" altLang="es-ES" dirty="0"/>
              <a:t>Todo el pueblo de Eureka Springs está en el Registro Nacional de Lugares Históricos como el Distrito Histórico de Eureka Springs y es uno de los destinos turísticos más populares de Arkansas.</a:t>
            </a:r>
          </a:p>
          <a:p>
            <a:pPr eaLnBrk="1" hangingPunct="1"/>
            <a:r>
              <a:rPr lang="es-ES" altLang="es-ES" dirty="0"/>
              <a:t>Primavera azul es un agujero profundo en el que el agua azul desemboca en el río Blanco. </a:t>
            </a:r>
          </a:p>
          <a:p>
            <a:pPr eaLnBrk="1" hangingPunct="1"/>
            <a:r>
              <a:rPr lang="es-ES" altLang="es-ES" dirty="0"/>
              <a:t>El jardín tiene como objetivo captar la historia de la región de Ozark, desde la prehistoria hasta los viajes de América india y la vida de los primeros colonos. </a:t>
            </a:r>
            <a:br>
              <a:rPr lang="es-ES" altLang="es-ES" dirty="0"/>
            </a:br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3263715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1 Imagen" descr="Eureka Spring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2137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1 Imagen" descr="Eureka Springs.-Arkansas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13739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3 Imagen" descr="Arkansas.- Eureka Springs Gard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7412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1 Imagen" descr="Arkansas.-Eureka Springs 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09280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1 Imagen" descr="Eureka Garden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05443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1 Imagen" descr="Eureka Gardens.-Arkansa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68898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Eureka Springs.-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97714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 descr="Eureka_Rocks-00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864725" cy="7583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13000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Eureka_Springs-0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95779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sz="3600" dirty="0"/>
              <a:t>ARKANSAS.-</a:t>
            </a:r>
            <a:r>
              <a:rPr lang="es-ES" altLang="es-ES" dirty="0"/>
              <a:t>Garvan Woodland</a:t>
            </a:r>
          </a:p>
        </p:txBody>
      </p:sp>
      <p:sp>
        <p:nvSpPr>
          <p:cNvPr id="18435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El Garvan Woodland Gardens 850.000 m² es un jardín botánico ubicado en Ruta 498 Arkridge por el Hot Springs National Park en Hot Springs, Arkansas , EE.UU. </a:t>
            </a:r>
          </a:p>
          <a:p>
            <a:pPr eaLnBrk="1" hangingPunct="1"/>
            <a:r>
              <a:rPr lang="es-ES" altLang="es-ES" dirty="0"/>
              <a:t>Es propiedad de la Universidad de Arkansas y abre casi todos los días durante las horas del día, por una tarifa. </a:t>
            </a:r>
          </a:p>
          <a:p>
            <a:pPr eaLnBrk="1" hangingPunct="1"/>
            <a:r>
              <a:rPr lang="es-ES" altLang="es-ES" dirty="0"/>
              <a:t>Los jardines están situados en una península boscosa a 7 km de costa sobre el lago Hamilton , a través del cual los visitantes llegan a bordo de la Belle de Hot Springs , un barco restaurado. </a:t>
            </a:r>
          </a:p>
        </p:txBody>
      </p:sp>
    </p:spTree>
    <p:extLst>
      <p:ext uri="{BB962C8B-B14F-4D97-AF65-F5344CB8AC3E}">
        <p14:creationId xmlns:p14="http://schemas.microsoft.com/office/powerpoint/2010/main" val="24434723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125538"/>
            <a:ext cx="6825952" cy="4894262"/>
          </a:xfrm>
        </p:spPr>
        <p:txBody>
          <a:bodyPr/>
          <a:lstStyle/>
          <a:p>
            <a:pPr eaLnBrk="1" hangingPunct="1"/>
            <a:r>
              <a:rPr lang="es-ES" altLang="es-ES" dirty="0"/>
              <a:t> Los jardines cuentan con pendientes rocosas que recuerdan de los alrededores de las montañas Ouachita , paisajes florales, arroyos y cascadas en un bosque natural, además de un jardín japonés con arces japoneses y peonías árbol, una conífera de fronteras, y la flor y diversos jardines de la roca.</a:t>
            </a:r>
          </a:p>
          <a:p>
            <a:pPr eaLnBrk="1" hangingPunct="1"/>
            <a:r>
              <a:rPr lang="es-ES" altLang="es-ES" dirty="0"/>
              <a:t> Sus colecciones muestran cientos de arbustos y árboles raros, incluyendo camelias , magnolias , rosas , y más de 160 diferentes tipos de azaleas.</a:t>
            </a:r>
          </a:p>
          <a:p>
            <a:pPr eaLnBrk="1" hangingPunct="1"/>
            <a:endParaRPr lang="es-ES" altLang="es-ES" dirty="0"/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5914952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20713"/>
            <a:ext cx="6753944" cy="5399087"/>
          </a:xfrm>
        </p:spPr>
        <p:txBody>
          <a:bodyPr/>
          <a:lstStyle/>
          <a:p>
            <a:r>
              <a:rPr lang="es-ES" altLang="es-ES" dirty="0"/>
              <a:t>Los jardines fueron iniciados por Verna Cocine Garvan , hija de Arthur B. y Louise Cook, de Malvern, Arkansas .</a:t>
            </a:r>
          </a:p>
          <a:p>
            <a:r>
              <a:rPr lang="es-ES" altLang="es-ES" dirty="0"/>
              <a:t>El Sr. Cook operada Wisconsin-Arkansas Lumber Co. y el ladrillo Malvern y Tile Company hasta su muerte en 1934.</a:t>
            </a:r>
          </a:p>
          <a:p>
            <a:r>
              <a:rPr lang="es-ES" altLang="es-ES" dirty="0"/>
              <a:t>Poco después, la señora Garvan asumió el control como una de las primeras mujeres presidentes de una empresa de fabricación de las principales del sur y sirvió en esa capacidad hasta su retiro en la década de 1970. </a:t>
            </a:r>
          </a:p>
          <a:p>
            <a:endParaRPr lang="es-ES" altLang="es-ES" dirty="0"/>
          </a:p>
          <a:p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16341555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549275"/>
            <a:ext cx="6897960" cy="5470525"/>
          </a:xfrm>
        </p:spPr>
        <p:txBody>
          <a:bodyPr/>
          <a:lstStyle/>
          <a:p>
            <a:pPr eaLnBrk="1" hangingPunct="1"/>
            <a:r>
              <a:rPr lang="es-ES" altLang="es-ES" dirty="0"/>
              <a:t> </a:t>
            </a:r>
          </a:p>
          <a:p>
            <a:pPr eaLnBrk="1" hangingPunct="1"/>
            <a:r>
              <a:rPr lang="es-ES" altLang="es-ES" dirty="0"/>
              <a:t>El sitio del jardín fue adquirido en la década de 1920 después de un claro en alrededor de 1915.</a:t>
            </a:r>
          </a:p>
          <a:p>
            <a:pPr eaLnBrk="1" hangingPunct="1"/>
            <a:r>
              <a:rPr lang="es-ES" altLang="es-ES" dirty="0"/>
              <a:t>En 1956, la señora Garvan comenzó a desarrollarse como una jardinera y en los próximos cuarenta años miles de ejemplares de arboles plantados. </a:t>
            </a:r>
          </a:p>
          <a:p>
            <a:pPr eaLnBrk="1" hangingPunct="1"/>
            <a:r>
              <a:rPr lang="es-ES" altLang="es-ES" dirty="0"/>
              <a:t>A su muerte, la señora Garvan dejó la propiedad a una Fundación del Departamento de Arquitectura del Paisaje en la Universidad de Arkansas .</a:t>
            </a:r>
          </a:p>
        </p:txBody>
      </p:sp>
    </p:spTree>
    <p:extLst>
      <p:ext uri="{BB962C8B-B14F-4D97-AF65-F5344CB8AC3E}">
        <p14:creationId xmlns:p14="http://schemas.microsoft.com/office/powerpoint/2010/main" val="2979170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Arkansas.-Garvan Woodland Dierks Promenad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95920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Arkansas.-Garvan Woodland 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7866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Arkansas .-Garvan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96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02835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Garvan Gardens.-3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21653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Garvan Gardens.-4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35143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 descr="Garvan Woodland.-m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50494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Garvan Woodland.-1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24226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Garvan Gardens.-5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62302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Garvan Gardens.-6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17258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Garvan Gardens.-7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91545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Garvan Woodland.-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8238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Garvan Woodlan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19592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Garvan Gardens.-8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076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Garvan Gardens.-Arkansas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04879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Garvan Woodland.-.-3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03332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Garvan Woodland.-.-1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22254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2 Imagen" descr="Garvan Woodland.-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35970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Garvan Woodland.-4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02776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Garvan Woodland.-5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476916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Garvan Woodland.-6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29459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Garvan Woodland.-8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5392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781835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Garvan Woodland.-9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624660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Garvan Gardens.-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9667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Garvan Woodland.-10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4823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Garvan Gardens.-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77812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Garvan Woodland.-13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661248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Garvan Woodland Gardens.-Arkansa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386975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Garvand Woodland.-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248752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sz="3600" dirty="0"/>
              <a:t>CALIFORNIA</a:t>
            </a:r>
            <a:r>
              <a:rPr lang="es-ES" altLang="es-ES" dirty="0"/>
              <a:t>.-Balboa park</a:t>
            </a:r>
          </a:p>
        </p:txBody>
      </p:sp>
      <p:sp>
        <p:nvSpPr>
          <p:cNvPr id="51203" name="2 Marcador de contenido"/>
          <p:cNvSpPr>
            <a:spLocks noGrp="1"/>
          </p:cNvSpPr>
          <p:nvPr>
            <p:ph sz="quarter" idx="1"/>
          </p:nvPr>
        </p:nvSpPr>
        <p:spPr>
          <a:xfrm>
            <a:off x="755650" y="1447800"/>
            <a:ext cx="7272734" cy="5005388"/>
          </a:xfrm>
        </p:spPr>
        <p:txBody>
          <a:bodyPr/>
          <a:lstStyle/>
          <a:p>
            <a:pPr eaLnBrk="1" hangingPunct="1"/>
            <a:r>
              <a:rPr lang="es-ES" altLang="es-ES" b="1" dirty="0"/>
              <a:t>Balboa Park</a:t>
            </a:r>
            <a:r>
              <a:rPr lang="es-ES" altLang="es-ES" dirty="0"/>
              <a:t> son 490 ha de parque cultural urbano en San Diego , California . </a:t>
            </a:r>
          </a:p>
          <a:p>
            <a:pPr eaLnBrk="1" hangingPunct="1"/>
            <a:r>
              <a:rPr lang="es-ES" altLang="es-ES" dirty="0"/>
              <a:t>El parque lleva el nombre del explorador español marítimo Vasco Núñez de Balboa . </a:t>
            </a:r>
          </a:p>
          <a:p>
            <a:pPr eaLnBrk="1" hangingPunct="1"/>
            <a:r>
              <a:rPr lang="es-ES" altLang="es-ES" dirty="0"/>
              <a:t>Fue el lugar de la 1915 Exposición Panamá-California y en 1935 California Pacific International Exposition , que cada uno crea hitos arquitectónicos para el parque. </a:t>
            </a:r>
          </a:p>
          <a:p>
            <a:pPr eaLnBrk="1" hangingPunct="1"/>
            <a:r>
              <a:rPr lang="es-ES" altLang="es-ES" dirty="0"/>
              <a:t>Sitio del parque fue puesto en reserva en 1835, y por lo tanto es uno de los sitios más antiguos en los Estados Unidos dedicado a uso recreativo público.. </a:t>
            </a:r>
          </a:p>
        </p:txBody>
      </p:sp>
    </p:spTree>
    <p:extLst>
      <p:ext uri="{BB962C8B-B14F-4D97-AF65-F5344CB8AC3E}">
        <p14:creationId xmlns:p14="http://schemas.microsoft.com/office/powerpoint/2010/main" val="166222467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6969968" cy="5543550"/>
          </a:xfrm>
        </p:spPr>
        <p:txBody>
          <a:bodyPr/>
          <a:lstStyle/>
          <a:p>
            <a:pPr eaLnBrk="1" hangingPunct="1"/>
            <a:r>
              <a:rPr lang="es-ES" altLang="es-ES" dirty="0"/>
              <a:t>Además de las áreas abiertas del espacio, vegetación natural zonas verdes , jardines y paseos, que contiene una gran variedad de atracciones culturales que incluyen museos, teatros, y el mundialmente famoso Zoológico de San Diego .</a:t>
            </a:r>
          </a:p>
          <a:p>
            <a:pPr eaLnBrk="1" hangingPunct="1"/>
            <a:r>
              <a:rPr lang="es-ES" altLang="es-ES" dirty="0"/>
              <a:t> También hay muchas posibilidades de ocio y varias tiendas de regalos y restaurantes.</a:t>
            </a:r>
          </a:p>
          <a:p>
            <a:pPr eaLnBrk="1" hangingPunct="1"/>
            <a:r>
              <a:rPr lang="es-ES" altLang="es-ES" dirty="0"/>
              <a:t>Balboa Park, y los edificios de la Exposición histórica, fue declarado monumento histórico nacional y del Distrito Nacional, Monumento Histórico en 1977, y se coloca en el Registro Nacional de Lugares Históricos .</a:t>
            </a:r>
          </a:p>
          <a:p>
            <a:pPr eaLnBrk="1" hangingPunct="1"/>
            <a:r>
              <a:rPr lang="es-ES" altLang="es-E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3958628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549275"/>
            <a:ext cx="6969968" cy="5470525"/>
          </a:xfrm>
        </p:spPr>
        <p:txBody>
          <a:bodyPr/>
          <a:lstStyle/>
          <a:p>
            <a:r>
              <a:rPr lang="es-ES" altLang="es-ES" dirty="0"/>
              <a:t>Balboa Park es administrado y mantenido por la administración de la Parques y Recreación del Departamento de la Ciudad de San Diego.</a:t>
            </a:r>
          </a:p>
          <a:p>
            <a:r>
              <a:rPr lang="es-ES" altLang="es-ES" dirty="0"/>
              <a:t>Todo el Parque Balboa es una atracción principal en San Diego y en la región. </a:t>
            </a:r>
          </a:p>
          <a:p>
            <a:r>
              <a:rPr lang="es-ES" altLang="es-ES" dirty="0"/>
              <a:t> El paisaje del parque tiene muchos maduros, y raras veces los árboles y arboledas de la creación de un bosque urbano de San Diego. </a:t>
            </a:r>
          </a:p>
          <a:p>
            <a:r>
              <a:rPr lang="es-ES" altLang="es-ES" dirty="0"/>
              <a:t>Muchos de los árboles originales fueron plantados por el renombrado de América paisajista , botánico , plantswoman , y el jardinero Sesiones Kate .</a:t>
            </a:r>
          </a:p>
          <a:p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75030441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6969968" cy="5543550"/>
          </a:xfrm>
        </p:spPr>
        <p:txBody>
          <a:bodyPr/>
          <a:lstStyle/>
          <a:p>
            <a:pPr eaLnBrk="1" hangingPunct="1"/>
            <a:r>
              <a:rPr lang="es-ES" altLang="es-ES" dirty="0"/>
              <a:t>Fue un precursor de la utilización de plantas tolerantes a la sequía y las plantas nativas de California en el diseño de jardines , el establecimiento de un vivero para propagar y cultivar para el parque y el público. </a:t>
            </a:r>
          </a:p>
          <a:p>
            <a:pPr eaLnBrk="1" hangingPunct="1"/>
            <a:r>
              <a:rPr lang="es-ES" altLang="es-ES" dirty="0"/>
              <a:t>Hay una serie de jardines en el parque , incluyendo: Alcázar Jardín, Edificio Botánico, el desierto del Jardín de Cactus , el jardín de la  Casa del Rey Moro , Inez subvención Parker Memorial Rose Garden , Japanese Friendship Jardín , Parque de las Aves, George W. Marston House y sus jardines , Palm Cañón, y el Jardín Zoro.</a:t>
            </a:r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349756823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Balboa.-casa de balboa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757173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Balboa Park.-m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969581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Balboa Park .-California.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710772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Archivo: Botánico Edificio Balboa Park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073966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Balboa Park.-m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151978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Caifornia.-BalboaShadeHous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559344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Balboa.-otanical bldg_1 cropped lighter (2)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927210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2 Imagen" descr="Balboa Park .-California.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731082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California.-Balboa Park.-w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979761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Balboa Park.-m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143472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California.-Balboa_Park.-San Dieg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452744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California.-Balboa_Park_In_The_Botanical_Buildin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287396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Balboa Park .-California.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658853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Balboa Park.-Fern Gardens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812028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California.-Balboa Park.-cactus garden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152187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California.-Balboa Park.-Desert 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82908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California.-Balboa Park.-Japanese_Garden_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655505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California.-Balboa Park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830365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California.-Balboa Park.-San Dieg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260777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California.-Balboa Park.-San Diego .-w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03565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California.-Balboa Park.-Tre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044334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California.-Balboa-park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669302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California.-Balboa-park-san-dieg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39201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Balboa park.-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686898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Balboa Park.-Founder´s Plaza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76037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Balboa Par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544170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Balboa Park.-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188619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Balboa Park.-m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562159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Balboa Park.-San Diego.-California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713125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Balboa Park .-California.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101693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Balboa Park .-California.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545136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Balboa Park .-California.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510965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Balboa Park .-California.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912306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Balboa Park .-California.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796446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Balboa Park .-California.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075278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Balboa Park .-California.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838490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Balboa Park,.San Diego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851530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Balboa_Park_formal_garden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236406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Balboa_Park_towe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295852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BalboaPark_DesertGarden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320467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San Diego.-Balboa Park.-Casa del Rey Moro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186977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San Diego.-Balboa Park.-Casa del Rey Mor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1158669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San Diego.-Balboa Par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982370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San Diego.-Botanic Gard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675046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sz="3600" dirty="0"/>
              <a:t>CALIFORNIA.</a:t>
            </a:r>
            <a:r>
              <a:rPr lang="es-ES" altLang="es-ES" dirty="0"/>
              <a:t>-Adamson Gardens</a:t>
            </a:r>
          </a:p>
        </p:txBody>
      </p:sp>
      <p:sp>
        <p:nvSpPr>
          <p:cNvPr id="100355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altLang="es-ES" b="1" dirty="0"/>
              <a:t>Adamson House,</a:t>
            </a:r>
            <a:r>
              <a:rPr lang="es-ES" altLang="es-ES" dirty="0"/>
              <a:t> también conocida como </a:t>
            </a:r>
            <a:r>
              <a:rPr lang="es-ES" altLang="es-ES" b="1" dirty="0"/>
              <a:t>Cerro Vaquero,</a:t>
            </a:r>
            <a:r>
              <a:rPr lang="es-ES" altLang="es-ES" dirty="0"/>
              <a:t>  es una histórica casa y los jardines en Malibú, California, que ha sido llamado el " Taj Mahal de la Teja ", debido a su amplio uso de la decoración cerámica de azulejos creados por la Alfarería Malibu. </a:t>
            </a:r>
          </a:p>
          <a:p>
            <a:pPr eaLnBrk="1" hangingPunct="1"/>
            <a:r>
              <a:rPr lang="es-ES" altLang="es-ES" dirty="0"/>
              <a:t>La casa fue construida en 1930 por Rhoda Rindge Adamson y Merritt Huntley Adamson, basada en un estilo mediterráneo diseñado por Stiles O. Clements de la firma arquitectónica de Morgan, Paredes y Clements . </a:t>
            </a:r>
          </a:p>
        </p:txBody>
      </p:sp>
    </p:spTree>
    <p:extLst>
      <p:ext uri="{BB962C8B-B14F-4D97-AF65-F5344CB8AC3E}">
        <p14:creationId xmlns:p14="http://schemas.microsoft.com/office/powerpoint/2010/main" val="310499594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6897960" cy="5543550"/>
          </a:xfrm>
        </p:spPr>
        <p:txBody>
          <a:bodyPr/>
          <a:lstStyle/>
          <a:p>
            <a:pPr eaLnBrk="1" hangingPunct="1"/>
            <a:r>
              <a:rPr lang="es-ES" altLang="es-ES" dirty="0"/>
              <a:t>La residencia y la propiedad se encuentra dentro del Malibu Lagoon State Beach Park . </a:t>
            </a:r>
          </a:p>
          <a:p>
            <a:pPr eaLnBrk="1" hangingPunct="1"/>
            <a:r>
              <a:rPr lang="es-ES" altLang="es-ES" dirty="0"/>
              <a:t>La Casa Adamson se añadió a la Registro Nacional de Lugares Históricos en 1977 y designada como señal histórica de California en 1985.</a:t>
            </a:r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392708851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California.-Adamson Hous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96808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http://www.gardenvisit.com/assets/madge/adamson_house_california/600x/adamson_house_california_600x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206262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http://claudiagiulia.files.wordpress.com/2010/05/hpim029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2153533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Santa Monica Pier from Adamson House Muse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711407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California.-Adamson-Hse_713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609155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California.-Adamson Gardens.-malibu2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439589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Archivo: Peacock Fountan, Adamson House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743842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Archivo: Fuente de Neptuno (2), Adamson House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2783965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1 Título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425575"/>
          </a:xfrm>
        </p:spPr>
        <p:txBody>
          <a:bodyPr/>
          <a:lstStyle/>
          <a:p>
            <a:pPr eaLnBrk="1" hangingPunct="1"/>
            <a:r>
              <a:rPr lang="es-ES" altLang="es-ES" sz="3600" dirty="0"/>
              <a:t>CALIFORNIA</a:t>
            </a:r>
            <a:r>
              <a:rPr lang="es-ES" altLang="es-ES" dirty="0"/>
              <a:t>.-</a:t>
            </a:r>
            <a:br>
              <a:rPr lang="es-ES" altLang="es-ES" dirty="0"/>
            </a:br>
            <a:r>
              <a:rPr lang="es-ES" altLang="es-ES" dirty="0"/>
              <a:t>Berkeley Rose Gardens</a:t>
            </a:r>
          </a:p>
        </p:txBody>
      </p:sp>
      <p:sp>
        <p:nvSpPr>
          <p:cNvPr id="110595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2133600"/>
            <a:ext cx="6969968" cy="4535488"/>
          </a:xfrm>
        </p:spPr>
        <p:txBody>
          <a:bodyPr>
            <a:normAutofit/>
          </a:bodyPr>
          <a:lstStyle/>
          <a:p>
            <a:pPr eaLnBrk="1" hangingPunct="1"/>
            <a:r>
              <a:rPr lang="es-ES" altLang="es-ES" dirty="0"/>
              <a:t>El </a:t>
            </a:r>
            <a:r>
              <a:rPr lang="es-ES" altLang="es-ES" b="1" dirty="0"/>
              <a:t>Berkeley Rose Garden</a:t>
            </a:r>
            <a:r>
              <a:rPr lang="es-ES" altLang="es-ES" dirty="0"/>
              <a:t> es un parque propiedad de la ciudad de Berkeley, California . </a:t>
            </a:r>
          </a:p>
          <a:p>
            <a:pPr eaLnBrk="1" hangingPunct="1"/>
            <a:r>
              <a:rPr lang="es-ES" altLang="es-ES" dirty="0"/>
              <a:t>El Jardín de las Rosas se encuentra en una zona residencial de la colinas de Berkeley entre los barrios de Cragmont y La Loma Park , ocupando la mayor parte de la cuadra entre la calle y lugar Eunice Bayview a lo largo del lado oeste de la Avenida Euclid. </a:t>
            </a:r>
          </a:p>
        </p:txBody>
      </p:sp>
    </p:spTree>
    <p:extLst>
      <p:ext uri="{BB962C8B-B14F-4D97-AF65-F5344CB8AC3E}">
        <p14:creationId xmlns:p14="http://schemas.microsoft.com/office/powerpoint/2010/main" val="2882283271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92150"/>
            <a:ext cx="7041976" cy="5327650"/>
          </a:xfrm>
        </p:spPr>
        <p:txBody>
          <a:bodyPr/>
          <a:lstStyle/>
          <a:p>
            <a:r>
              <a:rPr lang="es-ES" altLang="es-ES" dirty="0"/>
              <a:t>El Jardín de las Rosas se encuentra en la forma de un anfiteatro de terrazas ubicado en un pequeño cañón y ofrece vistas impresionantes de la ciudad y la bahía de San Francisco y el Golden Gate . </a:t>
            </a:r>
          </a:p>
          <a:p>
            <a:r>
              <a:rPr lang="es-ES" altLang="es-ES" dirty="0"/>
              <a:t>Más de un centenar de variedades de rosas crecen a lo largo de las terrazas, con un máximo de floración ocurre en primavera.</a:t>
            </a:r>
          </a:p>
          <a:p>
            <a:r>
              <a:rPr lang="es-ES" altLang="es-ES" dirty="0"/>
              <a:t>Construcción del Jardín de las Rosas comenzó en 1933 con fondos aportados por el gobierno federal de Administración de Obras Civiles . </a:t>
            </a:r>
          </a:p>
          <a:p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274861473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980728"/>
            <a:ext cx="6969968" cy="5039072"/>
          </a:xfrm>
        </p:spPr>
        <p:txBody>
          <a:bodyPr/>
          <a:lstStyle/>
          <a:p>
            <a:pPr eaLnBrk="1" hangingPunct="1"/>
            <a:r>
              <a:rPr lang="es-ES" altLang="es-ES" dirty="0"/>
              <a:t>La construcción continuó en los años siguientes con fondos de la Administración del Estado de California ayuda económica federal y la Administración de Obras del Proyecto. </a:t>
            </a:r>
          </a:p>
          <a:p>
            <a:pPr eaLnBrk="1" hangingPunct="1"/>
            <a:r>
              <a:rPr lang="es-ES" altLang="es-ES" dirty="0"/>
              <a:t>Se inauguró el 26 de septiembre de 1937. </a:t>
            </a:r>
          </a:p>
          <a:p>
            <a:pPr eaLnBrk="1" hangingPunct="1"/>
            <a:r>
              <a:rPr lang="es-ES" altLang="es-ES" dirty="0"/>
              <a:t>Desde sus inicios, el Jardín de las Rosas ha sido el escenario de  muchos espectáculos .</a:t>
            </a:r>
            <a:r>
              <a:rPr lang="es-ES" altLang="es-ES" b="1" dirty="0"/>
              <a:t>  Berkeley Rose Garden</a:t>
            </a:r>
            <a:r>
              <a:rPr lang="es-ES" altLang="es-ES" dirty="0"/>
              <a:t> es un destino regional, con sus 3.000 rosales y 250 variedades de rosas, junto con impresionantes vistas de la bahía de San Francisco y el puente Golden Gate.</a:t>
            </a:r>
          </a:p>
        </p:txBody>
      </p:sp>
    </p:spTree>
    <p:extLst>
      <p:ext uri="{BB962C8B-B14F-4D97-AF65-F5344CB8AC3E}">
        <p14:creationId xmlns:p14="http://schemas.microsoft.com/office/powerpoint/2010/main" val="1489856485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 descr="Berkeley Rose Garden.-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7050962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2 Imagen" descr="California.-Berkeley Rose Gardens.-w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022521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1 Imagen" descr="Berkeley Rose 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6218437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1 Imagen" descr="California.-Berkeley RoseGarden.-w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6357395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1 Imagen" descr="California.-Berkeley_rose_garden_w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661095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1 Imagen" descr="California.-Berkeley Rose Gardens.-w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206463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1 Imagen" descr="California.-Berkeley Rose Gardens.-w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883141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1 Imagen" descr="California.-Berkeley Rose Gardens.-w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909173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1 Imagen" descr="berkeley_rose_amphitheatre_original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543679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1 Imagen" descr="Berkeley_Rose_Garden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0183054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1 Imagen" descr="Berkeley Rose Garden.-m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8615242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1 Imagen" descr="Berkeley Rose Garden.-5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6944974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1 Imagen" descr="Berkeley_Rose_Garden.-California.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1041743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1 Imagen" descr="Berkeley Rose Garden.-4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912588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1 Imagen" descr="Berkeley Rose Garden.-8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1971994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1 Imagen" descr="Berkeley Rose Garden.-10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808648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1 Imagen" descr="Berkeley_Rose_Garden.-California.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982544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1 Imagen" descr="Berkeley_Rose_Garden.-California..-7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942685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1 Imagen" descr="California.-Balboa_Park's_Botanical_Garden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68452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</TotalTime>
  <Words>1402</Words>
  <Application>Microsoft Office PowerPoint</Application>
  <PresentationFormat>Presentación en pantalla (4:3)</PresentationFormat>
  <Paragraphs>164</Paragraphs>
  <Slides>124</Slides>
  <Notes>97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124</vt:i4>
      </vt:variant>
    </vt:vector>
  </HeadingPairs>
  <TitlesOfParts>
    <vt:vector size="129" baseType="lpstr">
      <vt:lpstr>Calibri</vt:lpstr>
      <vt:lpstr>Century Schoolbook</vt:lpstr>
      <vt:lpstr>Wingdings</vt:lpstr>
      <vt:lpstr>Wingdings 2</vt:lpstr>
      <vt:lpstr>Default Theme</vt:lpstr>
      <vt:lpstr>ESTADOS UNIDOS.-LA VUELTA AL MUNDO EN 885 JARDINES.-Eureka Springs.-Garvan Woodland.-Balboa park.-Adamson Gardens.-Berkeley Rose Gardens </vt:lpstr>
      <vt:lpstr>ARKANSAS.-Eureka Springs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ARKANSAS.-Garvan Woodland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CALIFORNIA.-Balboa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CALIFORNIA.-Adamson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CALIFORNIA.- Berkeley Rose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ESTADOS UNIDOS.-LA VUELTA AL MUNDO EN 385 JARDINES.-</dc:title>
  <dc:creator>Josep</dc:creator>
  <cp:lastModifiedBy>Usuario</cp:lastModifiedBy>
  <cp:revision>8</cp:revision>
  <dcterms:created xsi:type="dcterms:W3CDTF">2013-09-16T06:09:50Z</dcterms:created>
  <dcterms:modified xsi:type="dcterms:W3CDTF">2018-03-05T09:02:26Z</dcterms:modified>
</cp:coreProperties>
</file>