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0"/>
  </p:notesMasterIdLst>
  <p:sldIdLst>
    <p:sldId id="256" r:id="rId2"/>
    <p:sldId id="257" r:id="rId3"/>
    <p:sldId id="258" r:id="rId4"/>
    <p:sldId id="259" r:id="rId5"/>
    <p:sldId id="393"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91" autoAdjust="0"/>
    <p:restoredTop sz="94660"/>
  </p:normalViewPr>
  <p:slideViewPr>
    <p:cSldViewPr>
      <p:cViewPr varScale="1">
        <p:scale>
          <a:sx n="108" d="100"/>
          <a:sy n="108" d="100"/>
        </p:scale>
        <p:origin x="1680"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4926CA-4B24-4EA8-8041-90811ED23DE7}" type="datetimeFigureOut">
              <a:rPr lang="es-ES" smtClean="0"/>
              <a:t>05/03/2018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058882-9E60-4BA8-ABC4-E07636850C64}" type="slidenum">
              <a:rPr lang="es-ES" smtClean="0"/>
              <a:t>‹Nº›</a:t>
            </a:fld>
            <a:endParaRPr lang="es-ES"/>
          </a:p>
        </p:txBody>
      </p:sp>
    </p:spTree>
    <p:extLst>
      <p:ext uri="{BB962C8B-B14F-4D97-AF65-F5344CB8AC3E}">
        <p14:creationId xmlns:p14="http://schemas.microsoft.com/office/powerpoint/2010/main" val="1025915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11</a:t>
            </a:fld>
            <a:endParaRPr lang="es-E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Fairmount</a:t>
            </a:r>
            <a:r>
              <a:rPr lang="es-ES" dirty="0"/>
              <a:t> Park y Filadelfia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12</a:t>
            </a:fld>
            <a:endParaRPr lang="es-E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Swan</a:t>
            </a:r>
            <a:r>
              <a:rPr lang="es-ES" dirty="0"/>
              <a:t> </a:t>
            </a:r>
            <a:r>
              <a:rPr lang="es-ES" dirty="0" err="1"/>
              <a:t>Fountain</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13</a:t>
            </a:fld>
            <a:endParaRPr lang="es-E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Swan</a:t>
            </a:r>
            <a:r>
              <a:rPr lang="es-ES" dirty="0"/>
              <a:t> </a:t>
            </a:r>
            <a:r>
              <a:rPr lang="es-ES" dirty="0" err="1"/>
              <a:t>Fountain</a:t>
            </a:r>
            <a:r>
              <a:rPr lang="es-ES" dirty="0"/>
              <a:t> .-West </a:t>
            </a:r>
            <a:r>
              <a:rPr lang="es-ES" dirty="0" err="1"/>
              <a:t>Side</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14</a:t>
            </a:fld>
            <a:endParaRPr lang="es-E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Swan</a:t>
            </a:r>
            <a:r>
              <a:rPr lang="es-ES" dirty="0"/>
              <a:t> </a:t>
            </a:r>
            <a:r>
              <a:rPr lang="es-ES" dirty="0" err="1"/>
              <a:t>Fountain</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15</a:t>
            </a:fld>
            <a:endParaRPr lang="es-E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Swan</a:t>
            </a:r>
            <a:r>
              <a:rPr lang="es-ES" dirty="0"/>
              <a:t> </a:t>
            </a:r>
            <a:r>
              <a:rPr lang="es-ES" dirty="0" err="1"/>
              <a:t>Fountain</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16</a:t>
            </a:fld>
            <a:endParaRPr lang="es-E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Museo </a:t>
            </a:r>
            <a:r>
              <a:rPr lang="es-ES" dirty="0" err="1"/>
              <a:t>Rodin</a:t>
            </a:r>
            <a:r>
              <a:rPr lang="es-ES" dirty="0"/>
              <a:t>.-El Pensador</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17</a:t>
            </a:fld>
            <a:endParaRPr lang="es-E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Franklin </a:t>
            </a:r>
            <a:r>
              <a:rPr lang="es-ES" dirty="0" err="1"/>
              <a:t>Square</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18</a:t>
            </a:fld>
            <a:endParaRPr lang="es-E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Burholme</a:t>
            </a:r>
            <a:r>
              <a:rPr lang="es-ES" dirty="0"/>
              <a:t> </a:t>
            </a:r>
            <a:r>
              <a:rPr lang="es-ES" dirty="0" err="1"/>
              <a:t>State</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19</a:t>
            </a:fld>
            <a:endParaRPr lang="es-E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Bartram</a:t>
            </a:r>
            <a:r>
              <a:rPr lang="es-ES" dirty="0"/>
              <a:t> </a:t>
            </a:r>
            <a:r>
              <a:rPr lang="es-ES" dirty="0" err="1"/>
              <a:t>House.-Fairmount</a:t>
            </a:r>
            <a:r>
              <a:rPr lang="es-ES" dirty="0"/>
              <a: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20</a:t>
            </a:fld>
            <a:endParaRPr lang="es-E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Fairmount</a:t>
            </a:r>
            <a:r>
              <a:rPr lang="es-ES" baseline="0" dirty="0"/>
              <a:t> Park.-</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21</a:t>
            </a:fld>
            <a:endParaRPr lang="es-E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Delano</a:t>
            </a:r>
            <a:r>
              <a:rPr lang="es-ES" dirty="0"/>
              <a:t> Roosevelt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22</a:t>
            </a:fld>
            <a:endParaRPr lang="es-E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Fairmount</a:t>
            </a:r>
            <a:r>
              <a:rPr lang="es-ES" dirty="0"/>
              <a: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23</a:t>
            </a:fld>
            <a:endParaRPr lang="es-E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Washington </a:t>
            </a:r>
            <a:r>
              <a:rPr lang="es-ES" dirty="0" err="1"/>
              <a:t>Monument</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24</a:t>
            </a:fld>
            <a:endParaRPr lang="es-E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25</a:t>
            </a:fld>
            <a:endParaRPr lang="es-E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Fairmount</a:t>
            </a:r>
            <a:r>
              <a:rPr lang="es-ES" dirty="0"/>
              <a: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26</a:t>
            </a:fld>
            <a:endParaRPr lang="es-E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Fairmount</a:t>
            </a:r>
            <a:r>
              <a:rPr lang="es-ES" dirty="0"/>
              <a: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27</a:t>
            </a:fld>
            <a:endParaRPr lang="es-E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Fairmount</a:t>
            </a:r>
            <a:r>
              <a:rPr lang="es-ES" dirty="0"/>
              <a: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28</a:t>
            </a:fld>
            <a:endParaRPr lang="es-E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Fairmont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29</a:t>
            </a:fld>
            <a:endParaRPr lang="es-E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Fairmount</a:t>
            </a:r>
            <a:r>
              <a:rPr lang="es-ES" dirty="0"/>
              <a: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30</a:t>
            </a:fld>
            <a:endParaRPr lang="es-E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Creishem</a:t>
            </a:r>
            <a:r>
              <a:rPr lang="es-ES" dirty="0"/>
              <a:t> </a:t>
            </a:r>
            <a:r>
              <a:rPr lang="es-ES" dirty="0" err="1"/>
              <a:t>Creek.-Fairmount</a:t>
            </a:r>
            <a:r>
              <a:rPr lang="es-ES" dirty="0"/>
              <a: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31</a:t>
            </a:fld>
            <a:endParaRPr lang="es-E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32</a:t>
            </a:fld>
            <a:endParaRPr lang="es-E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33</a:t>
            </a:fld>
            <a:endParaRPr lang="es-E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Fairmount</a:t>
            </a:r>
            <a:r>
              <a:rPr lang="es-ES" dirty="0"/>
              <a: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34</a:t>
            </a:fld>
            <a:endParaRPr lang="es-E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35</a:t>
            </a:fld>
            <a:endParaRPr lang="es-E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36</a:t>
            </a:fld>
            <a:endParaRPr lang="es-E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37</a:t>
            </a:fld>
            <a:endParaRPr lang="es-E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38</a:t>
            </a:fld>
            <a:endParaRPr lang="es-E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39</a:t>
            </a:fld>
            <a:endParaRPr lang="es-E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40</a:t>
            </a:fld>
            <a:endParaRPr lang="es-E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41</a:t>
            </a:fld>
            <a:endParaRPr lang="es-E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42</a:t>
            </a:fld>
            <a:endParaRPr lang="es-E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Shofuso</a:t>
            </a:r>
            <a:r>
              <a:rPr lang="es-ES" dirty="0"/>
              <a:t>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43</a:t>
            </a:fld>
            <a:endParaRPr lang="es-E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Washington </a:t>
            </a:r>
            <a:r>
              <a:rPr lang="es-ES" dirty="0" err="1"/>
              <a:t>Square</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44</a:t>
            </a:fld>
            <a:endParaRPr lang="es-E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Rittenhouse</a:t>
            </a:r>
            <a:r>
              <a:rPr lang="es-ES" dirty="0"/>
              <a:t> </a:t>
            </a:r>
            <a:r>
              <a:rPr lang="es-ES" dirty="0" err="1"/>
              <a:t>Square</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45</a:t>
            </a:fld>
            <a:endParaRPr lang="es-E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Rittenhouse</a:t>
            </a:r>
            <a:r>
              <a:rPr lang="es-ES" dirty="0"/>
              <a:t> </a:t>
            </a:r>
            <a:r>
              <a:rPr lang="es-ES" dirty="0" err="1"/>
              <a:t>Square</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46</a:t>
            </a:fld>
            <a:endParaRPr lang="es-E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Fire</a:t>
            </a:r>
            <a:r>
              <a:rPr lang="es-ES" dirty="0"/>
              <a:t> </a:t>
            </a:r>
            <a:r>
              <a:rPr lang="es-ES" dirty="0" err="1"/>
              <a:t>Monument</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47</a:t>
            </a:fld>
            <a:endParaRPr lang="es-E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Pastorius</a:t>
            </a:r>
            <a:r>
              <a:rPr lang="es-ES" dirty="0"/>
              <a:t> Park</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48</a:t>
            </a:fld>
            <a:endParaRPr lang="es-E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Pennypack</a:t>
            </a:r>
            <a:r>
              <a:rPr lang="es-ES" dirty="0"/>
              <a:t> Fox</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49</a:t>
            </a:fld>
            <a:endParaRPr lang="es-E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Franklin </a:t>
            </a:r>
            <a:r>
              <a:rPr lang="es-ES" dirty="0" err="1"/>
              <a:t>Square</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50</a:t>
            </a:fld>
            <a:endParaRPr lang="es-E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Jardin</a:t>
            </a:r>
            <a:r>
              <a:rPr lang="es-ES"/>
              <a:t> del Amor</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51</a:t>
            </a:fld>
            <a:endParaRPr lang="es-E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Pennsylvania.-</a:t>
            </a:r>
            <a:r>
              <a:rPr lang="es-ES" dirty="0" err="1"/>
              <a:t>Shofu</a:t>
            </a:r>
            <a:r>
              <a:rPr lang="es-ES" dirty="0"/>
              <a:t>-su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54</a:t>
            </a:fld>
            <a:endParaRPr lang="es-ES">
              <a:solidFill>
                <a:prstClr val="black"/>
              </a:solidFill>
            </a:endParaRPr>
          </a:p>
        </p:txBody>
      </p:sp>
    </p:spTree>
    <p:extLst>
      <p:ext uri="{BB962C8B-B14F-4D97-AF65-F5344CB8AC3E}">
        <p14:creationId xmlns:p14="http://schemas.microsoft.com/office/powerpoint/2010/main" val="13656547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Pennsylvania.-</a:t>
            </a:r>
            <a:r>
              <a:rPr lang="es-ES" dirty="0" err="1"/>
              <a:t>Shofu</a:t>
            </a:r>
            <a:r>
              <a:rPr lang="es-ES" dirty="0"/>
              <a:t>-su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55</a:t>
            </a:fld>
            <a:endParaRPr lang="es-ES">
              <a:solidFill>
                <a:prstClr val="black"/>
              </a:solidFill>
            </a:endParaRPr>
          </a:p>
        </p:txBody>
      </p:sp>
    </p:spTree>
    <p:extLst>
      <p:ext uri="{BB962C8B-B14F-4D97-AF65-F5344CB8AC3E}">
        <p14:creationId xmlns:p14="http://schemas.microsoft.com/office/powerpoint/2010/main" val="14152998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Pennsylvania.-</a:t>
            </a:r>
            <a:r>
              <a:rPr lang="es-ES" dirty="0" err="1"/>
              <a:t>Shofu</a:t>
            </a:r>
            <a:r>
              <a:rPr lang="es-ES" dirty="0"/>
              <a:t>-su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56</a:t>
            </a:fld>
            <a:endParaRPr lang="es-ES">
              <a:solidFill>
                <a:prstClr val="black"/>
              </a:solidFill>
            </a:endParaRPr>
          </a:p>
        </p:txBody>
      </p:sp>
    </p:spTree>
    <p:extLst>
      <p:ext uri="{BB962C8B-B14F-4D97-AF65-F5344CB8AC3E}">
        <p14:creationId xmlns:p14="http://schemas.microsoft.com/office/powerpoint/2010/main" val="20592179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Pennsylvania.-</a:t>
            </a:r>
            <a:r>
              <a:rPr lang="es-ES" dirty="0" err="1"/>
              <a:t>Shofu</a:t>
            </a:r>
            <a:r>
              <a:rPr lang="es-ES" dirty="0"/>
              <a:t>-su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57</a:t>
            </a:fld>
            <a:endParaRPr lang="es-ES">
              <a:solidFill>
                <a:prstClr val="black"/>
              </a:solidFill>
            </a:endParaRPr>
          </a:p>
        </p:txBody>
      </p:sp>
    </p:spTree>
    <p:extLst>
      <p:ext uri="{BB962C8B-B14F-4D97-AF65-F5344CB8AC3E}">
        <p14:creationId xmlns:p14="http://schemas.microsoft.com/office/powerpoint/2010/main" val="26244103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Pennsylvania.-</a:t>
            </a:r>
            <a:r>
              <a:rPr lang="es-ES" dirty="0" err="1"/>
              <a:t>Shofu</a:t>
            </a:r>
            <a:r>
              <a:rPr lang="es-ES" dirty="0"/>
              <a:t>-su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58</a:t>
            </a:fld>
            <a:endParaRPr lang="es-ES">
              <a:solidFill>
                <a:prstClr val="black"/>
              </a:solidFill>
            </a:endParaRPr>
          </a:p>
        </p:txBody>
      </p:sp>
    </p:spTree>
    <p:extLst>
      <p:ext uri="{BB962C8B-B14F-4D97-AF65-F5344CB8AC3E}">
        <p14:creationId xmlns:p14="http://schemas.microsoft.com/office/powerpoint/2010/main" val="31200196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Pennsylvania.-</a:t>
            </a:r>
            <a:r>
              <a:rPr lang="es-ES" dirty="0" err="1"/>
              <a:t>Shofu</a:t>
            </a:r>
            <a:r>
              <a:rPr lang="es-ES" dirty="0"/>
              <a:t>-su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59</a:t>
            </a:fld>
            <a:endParaRPr lang="es-ES">
              <a:solidFill>
                <a:prstClr val="black"/>
              </a:solidFill>
            </a:endParaRPr>
          </a:p>
        </p:txBody>
      </p:sp>
    </p:spTree>
    <p:extLst>
      <p:ext uri="{BB962C8B-B14F-4D97-AF65-F5344CB8AC3E}">
        <p14:creationId xmlns:p14="http://schemas.microsoft.com/office/powerpoint/2010/main" val="26329202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Pennsylvania.-</a:t>
            </a:r>
            <a:r>
              <a:rPr lang="es-ES" dirty="0" err="1"/>
              <a:t>Shofu</a:t>
            </a:r>
            <a:r>
              <a:rPr lang="es-ES" dirty="0"/>
              <a:t>-su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60</a:t>
            </a:fld>
            <a:endParaRPr lang="es-ES">
              <a:solidFill>
                <a:prstClr val="black"/>
              </a:solidFill>
            </a:endParaRPr>
          </a:p>
        </p:txBody>
      </p:sp>
    </p:spTree>
    <p:extLst>
      <p:ext uri="{BB962C8B-B14F-4D97-AF65-F5344CB8AC3E}">
        <p14:creationId xmlns:p14="http://schemas.microsoft.com/office/powerpoint/2010/main" val="19376455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Pennsylvania.-</a:t>
            </a:r>
            <a:r>
              <a:rPr lang="es-ES" dirty="0" err="1"/>
              <a:t>Shofu</a:t>
            </a:r>
            <a:r>
              <a:rPr lang="es-ES" dirty="0"/>
              <a:t>-su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61</a:t>
            </a:fld>
            <a:endParaRPr lang="es-ES">
              <a:solidFill>
                <a:prstClr val="black"/>
              </a:solidFill>
            </a:endParaRPr>
          </a:p>
        </p:txBody>
      </p:sp>
    </p:spTree>
    <p:extLst>
      <p:ext uri="{BB962C8B-B14F-4D97-AF65-F5344CB8AC3E}">
        <p14:creationId xmlns:p14="http://schemas.microsoft.com/office/powerpoint/2010/main" val="16917126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Pennsylvania.-</a:t>
            </a:r>
            <a:r>
              <a:rPr lang="es-ES" dirty="0" err="1"/>
              <a:t>Shofu</a:t>
            </a:r>
            <a:r>
              <a:rPr lang="es-ES" dirty="0"/>
              <a:t>-su </a:t>
            </a:r>
            <a:r>
              <a:rPr lang="es-ES" dirty="0" err="1"/>
              <a:t>Japanese</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62</a:t>
            </a:fld>
            <a:endParaRPr lang="es-ES">
              <a:solidFill>
                <a:prstClr val="black"/>
              </a:solidFill>
            </a:endParaRPr>
          </a:p>
        </p:txBody>
      </p:sp>
    </p:spTree>
    <p:extLst>
      <p:ext uri="{BB962C8B-B14F-4D97-AF65-F5344CB8AC3E}">
        <p14:creationId xmlns:p14="http://schemas.microsoft.com/office/powerpoint/2010/main" val="417536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Pennsilvania</a:t>
            </a:r>
            <a:r>
              <a:rPr lang="es-ES" dirty="0"/>
              <a:t>.-</a:t>
            </a:r>
            <a:r>
              <a:rPr lang="es-ES" dirty="0" err="1"/>
              <a:t>Bowman's_Hill_Wildflower_Preserve</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66</a:t>
            </a:fld>
            <a:endParaRPr lang="es-ES">
              <a:solidFill>
                <a:prstClr val="black"/>
              </a:solidFill>
            </a:endParaRPr>
          </a:p>
        </p:txBody>
      </p:sp>
    </p:spTree>
    <p:extLst>
      <p:ext uri="{BB962C8B-B14F-4D97-AF65-F5344CB8AC3E}">
        <p14:creationId xmlns:p14="http://schemas.microsoft.com/office/powerpoint/2010/main" val="11470625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Pennsilvania</a:t>
            </a:r>
            <a:r>
              <a:rPr lang="es-ES" dirty="0"/>
              <a:t>.-</a:t>
            </a:r>
            <a:r>
              <a:rPr lang="es-ES" dirty="0" err="1"/>
              <a:t>Bowman's_Hill_Wildflower_Preserve</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67</a:t>
            </a:fld>
            <a:endParaRPr lang="es-ES">
              <a:solidFill>
                <a:prstClr val="black"/>
              </a:solidFill>
            </a:endParaRPr>
          </a:p>
        </p:txBody>
      </p:sp>
    </p:spTree>
    <p:extLst>
      <p:ext uri="{BB962C8B-B14F-4D97-AF65-F5344CB8AC3E}">
        <p14:creationId xmlns:p14="http://schemas.microsoft.com/office/powerpoint/2010/main" val="28120817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Pennsilvania</a:t>
            </a:r>
            <a:r>
              <a:rPr lang="es-ES" dirty="0"/>
              <a:t>.-</a:t>
            </a:r>
            <a:r>
              <a:rPr lang="es-ES" dirty="0" err="1"/>
              <a:t>Bowman's_Hill_Wildflower_Preserve</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68</a:t>
            </a:fld>
            <a:endParaRPr lang="es-ES">
              <a:solidFill>
                <a:prstClr val="black"/>
              </a:solidFill>
            </a:endParaRPr>
          </a:p>
        </p:txBody>
      </p:sp>
    </p:spTree>
    <p:extLst>
      <p:ext uri="{BB962C8B-B14F-4D97-AF65-F5344CB8AC3E}">
        <p14:creationId xmlns:p14="http://schemas.microsoft.com/office/powerpoint/2010/main" val="13669319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Pennsilvania</a:t>
            </a:r>
            <a:r>
              <a:rPr lang="es-ES" dirty="0"/>
              <a:t>.-</a:t>
            </a:r>
            <a:r>
              <a:rPr lang="es-ES" dirty="0" err="1"/>
              <a:t>Bowman's_Hill_Wildflower_Preserve</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69</a:t>
            </a:fld>
            <a:endParaRPr lang="es-ES">
              <a:solidFill>
                <a:prstClr val="black"/>
              </a:solidFill>
            </a:endParaRPr>
          </a:p>
        </p:txBody>
      </p:sp>
    </p:spTree>
    <p:extLst>
      <p:ext uri="{BB962C8B-B14F-4D97-AF65-F5344CB8AC3E}">
        <p14:creationId xmlns:p14="http://schemas.microsoft.com/office/powerpoint/2010/main" val="26442057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Pennsilvania</a:t>
            </a:r>
            <a:r>
              <a:rPr lang="es-ES" dirty="0"/>
              <a:t>.-</a:t>
            </a:r>
            <a:r>
              <a:rPr lang="es-ES" dirty="0" err="1"/>
              <a:t>Bowman's_Hill_Wildflower_Preserve</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70</a:t>
            </a:fld>
            <a:endParaRPr lang="es-ES">
              <a:solidFill>
                <a:prstClr val="black"/>
              </a:solidFill>
            </a:endParaRPr>
          </a:p>
        </p:txBody>
      </p:sp>
    </p:spTree>
    <p:extLst>
      <p:ext uri="{BB962C8B-B14F-4D97-AF65-F5344CB8AC3E}">
        <p14:creationId xmlns:p14="http://schemas.microsoft.com/office/powerpoint/2010/main" val="6755014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Pennsilvania</a:t>
            </a:r>
            <a:r>
              <a:rPr lang="es-ES" dirty="0"/>
              <a:t>.-</a:t>
            </a:r>
            <a:r>
              <a:rPr lang="es-ES" dirty="0" err="1"/>
              <a:t>Bowman's_Hill_Wildflower_Preserve</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71</a:t>
            </a:fld>
            <a:endParaRPr lang="es-ES">
              <a:solidFill>
                <a:prstClr val="black"/>
              </a:solidFill>
            </a:endParaRPr>
          </a:p>
        </p:txBody>
      </p:sp>
    </p:spTree>
    <p:extLst>
      <p:ext uri="{BB962C8B-B14F-4D97-AF65-F5344CB8AC3E}">
        <p14:creationId xmlns:p14="http://schemas.microsoft.com/office/powerpoint/2010/main" val="15200864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Pennsilvania</a:t>
            </a:r>
            <a:r>
              <a:rPr lang="es-ES" dirty="0"/>
              <a:t>.-</a:t>
            </a:r>
            <a:r>
              <a:rPr lang="es-ES" dirty="0" err="1"/>
              <a:t>Bowman's_Hill_Wildflower_Preserve</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72</a:t>
            </a:fld>
            <a:endParaRPr lang="es-ES">
              <a:solidFill>
                <a:prstClr val="black"/>
              </a:solidFill>
            </a:endParaRPr>
          </a:p>
        </p:txBody>
      </p:sp>
    </p:spTree>
    <p:extLst>
      <p:ext uri="{BB962C8B-B14F-4D97-AF65-F5344CB8AC3E}">
        <p14:creationId xmlns:p14="http://schemas.microsoft.com/office/powerpoint/2010/main" val="33962384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Pennsilvania</a:t>
            </a:r>
            <a:r>
              <a:rPr lang="es-ES" dirty="0"/>
              <a:t>.-</a:t>
            </a:r>
            <a:r>
              <a:rPr lang="es-ES" dirty="0" err="1"/>
              <a:t>Bowman's_Hill_Wildflower_Preserve</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73</a:t>
            </a:fld>
            <a:endParaRPr lang="es-ES">
              <a:solidFill>
                <a:prstClr val="black"/>
              </a:solidFill>
            </a:endParaRPr>
          </a:p>
        </p:txBody>
      </p:sp>
    </p:spTree>
    <p:extLst>
      <p:ext uri="{BB962C8B-B14F-4D97-AF65-F5344CB8AC3E}">
        <p14:creationId xmlns:p14="http://schemas.microsoft.com/office/powerpoint/2010/main" val="14216315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Pennsilvania</a:t>
            </a:r>
            <a:r>
              <a:rPr lang="es-ES" dirty="0"/>
              <a:t>.-</a:t>
            </a:r>
            <a:r>
              <a:rPr lang="es-ES" dirty="0" err="1"/>
              <a:t>Bowman's_Hill_Wildflower_Preserve</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74</a:t>
            </a:fld>
            <a:endParaRPr lang="es-ES">
              <a:solidFill>
                <a:prstClr val="black"/>
              </a:solidFill>
            </a:endParaRPr>
          </a:p>
        </p:txBody>
      </p:sp>
    </p:spTree>
    <p:extLst>
      <p:ext uri="{BB962C8B-B14F-4D97-AF65-F5344CB8AC3E}">
        <p14:creationId xmlns:p14="http://schemas.microsoft.com/office/powerpoint/2010/main" val="17415897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Pennsilvania</a:t>
            </a:r>
            <a:r>
              <a:rPr lang="es-ES" dirty="0"/>
              <a:t>.-</a:t>
            </a:r>
            <a:r>
              <a:rPr lang="es-ES" dirty="0" err="1"/>
              <a:t>Bowman's_Hill_Wildflower_Preserve</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75</a:t>
            </a:fld>
            <a:endParaRPr lang="es-ES">
              <a:solidFill>
                <a:prstClr val="black"/>
              </a:solidFill>
            </a:endParaRPr>
          </a:p>
        </p:txBody>
      </p:sp>
    </p:spTree>
    <p:extLst>
      <p:ext uri="{BB962C8B-B14F-4D97-AF65-F5344CB8AC3E}">
        <p14:creationId xmlns:p14="http://schemas.microsoft.com/office/powerpoint/2010/main" val="13810949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88</a:t>
            </a:fld>
            <a:endParaRPr lang="es-ES">
              <a:solidFill>
                <a:prstClr val="black"/>
              </a:solidFill>
            </a:endParaRPr>
          </a:p>
        </p:txBody>
      </p:sp>
    </p:spTree>
    <p:extLst>
      <p:ext uri="{BB962C8B-B14F-4D97-AF65-F5344CB8AC3E}">
        <p14:creationId xmlns:p14="http://schemas.microsoft.com/office/powerpoint/2010/main" val="18074360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a:t>
            </a:r>
            <a:r>
              <a:rPr lang="es-ES" dirty="0" err="1"/>
              <a:t>Dry</a:t>
            </a:r>
            <a:r>
              <a:rPr lang="es-ES" dirty="0"/>
              <a:t> Garden</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89</a:t>
            </a:fld>
            <a:endParaRPr lang="es-ES">
              <a:solidFill>
                <a:prstClr val="black"/>
              </a:solidFill>
            </a:endParaRPr>
          </a:p>
        </p:txBody>
      </p:sp>
    </p:spTree>
    <p:extLst>
      <p:ext uri="{BB962C8B-B14F-4D97-AF65-F5344CB8AC3E}">
        <p14:creationId xmlns:p14="http://schemas.microsoft.com/office/powerpoint/2010/main" val="421295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90</a:t>
            </a:fld>
            <a:endParaRPr lang="es-ES">
              <a:solidFill>
                <a:prstClr val="black"/>
              </a:solidFill>
            </a:endParaRPr>
          </a:p>
        </p:txBody>
      </p:sp>
    </p:spTree>
    <p:extLst>
      <p:ext uri="{BB962C8B-B14F-4D97-AF65-F5344CB8AC3E}">
        <p14:creationId xmlns:p14="http://schemas.microsoft.com/office/powerpoint/2010/main" val="38698416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91</a:t>
            </a:fld>
            <a:endParaRPr lang="es-ES">
              <a:solidFill>
                <a:prstClr val="black"/>
              </a:solidFill>
            </a:endParaRPr>
          </a:p>
        </p:txBody>
      </p:sp>
    </p:spTree>
    <p:extLst>
      <p:ext uri="{BB962C8B-B14F-4D97-AF65-F5344CB8AC3E}">
        <p14:creationId xmlns:p14="http://schemas.microsoft.com/office/powerpoint/2010/main" val="320726474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93</a:t>
            </a:fld>
            <a:endParaRPr lang="es-ES">
              <a:solidFill>
                <a:prstClr val="black"/>
              </a:solidFill>
            </a:endParaRPr>
          </a:p>
        </p:txBody>
      </p:sp>
    </p:spTree>
    <p:extLst>
      <p:ext uri="{BB962C8B-B14F-4D97-AF65-F5344CB8AC3E}">
        <p14:creationId xmlns:p14="http://schemas.microsoft.com/office/powerpoint/2010/main" val="17274343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94</a:t>
            </a:fld>
            <a:endParaRPr lang="es-ES">
              <a:solidFill>
                <a:prstClr val="black"/>
              </a:solidFill>
            </a:endParaRPr>
          </a:p>
        </p:txBody>
      </p:sp>
    </p:spTree>
    <p:extLst>
      <p:ext uri="{BB962C8B-B14F-4D97-AF65-F5344CB8AC3E}">
        <p14:creationId xmlns:p14="http://schemas.microsoft.com/office/powerpoint/2010/main" val="29881976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95</a:t>
            </a:fld>
            <a:endParaRPr lang="es-ES">
              <a:solidFill>
                <a:prstClr val="black"/>
              </a:solidFill>
            </a:endParaRPr>
          </a:p>
        </p:txBody>
      </p:sp>
    </p:spTree>
    <p:extLst>
      <p:ext uri="{BB962C8B-B14F-4D97-AF65-F5344CB8AC3E}">
        <p14:creationId xmlns:p14="http://schemas.microsoft.com/office/powerpoint/2010/main" val="35723409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96</a:t>
            </a:fld>
            <a:endParaRPr lang="es-ES">
              <a:solidFill>
                <a:prstClr val="black"/>
              </a:solidFill>
            </a:endParaRPr>
          </a:p>
        </p:txBody>
      </p:sp>
    </p:spTree>
    <p:extLst>
      <p:ext uri="{BB962C8B-B14F-4D97-AF65-F5344CB8AC3E}">
        <p14:creationId xmlns:p14="http://schemas.microsoft.com/office/powerpoint/2010/main" val="38944054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97</a:t>
            </a:fld>
            <a:endParaRPr lang="es-ES">
              <a:solidFill>
                <a:prstClr val="black"/>
              </a:solidFill>
            </a:endParaRPr>
          </a:p>
        </p:txBody>
      </p:sp>
    </p:spTree>
    <p:extLst>
      <p:ext uri="{BB962C8B-B14F-4D97-AF65-F5344CB8AC3E}">
        <p14:creationId xmlns:p14="http://schemas.microsoft.com/office/powerpoint/2010/main" val="13691307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98</a:t>
            </a:fld>
            <a:endParaRPr lang="es-ES">
              <a:solidFill>
                <a:prstClr val="black"/>
              </a:solidFill>
            </a:endParaRPr>
          </a:p>
        </p:txBody>
      </p:sp>
    </p:spTree>
    <p:extLst>
      <p:ext uri="{BB962C8B-B14F-4D97-AF65-F5344CB8AC3E}">
        <p14:creationId xmlns:p14="http://schemas.microsoft.com/office/powerpoint/2010/main" val="26770536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99</a:t>
            </a:fld>
            <a:endParaRPr lang="es-ES">
              <a:solidFill>
                <a:prstClr val="black"/>
              </a:solidFill>
            </a:endParaRPr>
          </a:p>
        </p:txBody>
      </p:sp>
    </p:spTree>
    <p:extLst>
      <p:ext uri="{BB962C8B-B14F-4D97-AF65-F5344CB8AC3E}">
        <p14:creationId xmlns:p14="http://schemas.microsoft.com/office/powerpoint/2010/main" val="3239872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100</a:t>
            </a:fld>
            <a:endParaRPr lang="es-ES">
              <a:solidFill>
                <a:prstClr val="black"/>
              </a:solidFill>
            </a:endParaRPr>
          </a:p>
        </p:txBody>
      </p:sp>
    </p:spTree>
    <p:extLst>
      <p:ext uri="{BB962C8B-B14F-4D97-AF65-F5344CB8AC3E}">
        <p14:creationId xmlns:p14="http://schemas.microsoft.com/office/powerpoint/2010/main" val="40915245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101</a:t>
            </a:fld>
            <a:endParaRPr lang="es-ES">
              <a:solidFill>
                <a:prstClr val="black"/>
              </a:solidFill>
            </a:endParaRPr>
          </a:p>
        </p:txBody>
      </p:sp>
    </p:spTree>
    <p:extLst>
      <p:ext uri="{BB962C8B-B14F-4D97-AF65-F5344CB8AC3E}">
        <p14:creationId xmlns:p14="http://schemas.microsoft.com/office/powerpoint/2010/main" val="8824384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Chanticleer</a:t>
            </a:r>
            <a:r>
              <a:rPr lang="es-ES" dirty="0"/>
              <a:t>.-Pennsylvania</a:t>
            </a:r>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102</a:t>
            </a:fld>
            <a:endParaRPr lang="es-ES">
              <a:solidFill>
                <a:prstClr val="black"/>
              </a:solidFill>
            </a:endParaRPr>
          </a:p>
        </p:txBody>
      </p:sp>
    </p:spTree>
    <p:extLst>
      <p:ext uri="{BB962C8B-B14F-4D97-AF65-F5344CB8AC3E}">
        <p14:creationId xmlns:p14="http://schemas.microsoft.com/office/powerpoint/2010/main" val="11901515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110</a:t>
            </a:fld>
            <a:endParaRPr lang="es-ES">
              <a:solidFill>
                <a:prstClr val="black"/>
              </a:solidFill>
            </a:endParaRPr>
          </a:p>
        </p:txBody>
      </p:sp>
    </p:spTree>
    <p:extLst>
      <p:ext uri="{BB962C8B-B14F-4D97-AF65-F5344CB8AC3E}">
        <p14:creationId xmlns:p14="http://schemas.microsoft.com/office/powerpoint/2010/main" val="13452370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112</a:t>
            </a:fld>
            <a:endParaRPr lang="es-ES">
              <a:solidFill>
                <a:prstClr val="black"/>
              </a:solidFill>
            </a:endParaRPr>
          </a:p>
        </p:txBody>
      </p:sp>
    </p:spTree>
    <p:extLst>
      <p:ext uri="{BB962C8B-B14F-4D97-AF65-F5344CB8AC3E}">
        <p14:creationId xmlns:p14="http://schemas.microsoft.com/office/powerpoint/2010/main" val="274012597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113</a:t>
            </a:fld>
            <a:endParaRPr lang="es-ES">
              <a:solidFill>
                <a:prstClr val="black"/>
              </a:solidFill>
            </a:endParaRPr>
          </a:p>
        </p:txBody>
      </p:sp>
    </p:spTree>
    <p:extLst>
      <p:ext uri="{BB962C8B-B14F-4D97-AF65-F5344CB8AC3E}">
        <p14:creationId xmlns:p14="http://schemas.microsoft.com/office/powerpoint/2010/main" val="14497066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114</a:t>
            </a:fld>
            <a:endParaRPr lang="es-ES">
              <a:solidFill>
                <a:prstClr val="black"/>
              </a:solidFill>
            </a:endParaRPr>
          </a:p>
        </p:txBody>
      </p:sp>
    </p:spTree>
    <p:extLst>
      <p:ext uri="{BB962C8B-B14F-4D97-AF65-F5344CB8AC3E}">
        <p14:creationId xmlns:p14="http://schemas.microsoft.com/office/powerpoint/2010/main" val="7509809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115</a:t>
            </a:fld>
            <a:endParaRPr lang="es-ES">
              <a:solidFill>
                <a:prstClr val="black"/>
              </a:solidFill>
            </a:endParaRPr>
          </a:p>
        </p:txBody>
      </p:sp>
    </p:spTree>
    <p:extLst>
      <p:ext uri="{BB962C8B-B14F-4D97-AF65-F5344CB8AC3E}">
        <p14:creationId xmlns:p14="http://schemas.microsoft.com/office/powerpoint/2010/main" val="9988340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116</a:t>
            </a:fld>
            <a:endParaRPr lang="es-ES">
              <a:solidFill>
                <a:prstClr val="black"/>
              </a:solidFill>
            </a:endParaRPr>
          </a:p>
        </p:txBody>
      </p:sp>
    </p:spTree>
    <p:extLst>
      <p:ext uri="{BB962C8B-B14F-4D97-AF65-F5344CB8AC3E}">
        <p14:creationId xmlns:p14="http://schemas.microsoft.com/office/powerpoint/2010/main" val="2537857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119</a:t>
            </a:fld>
            <a:endParaRPr lang="es-ES">
              <a:solidFill>
                <a:prstClr val="black"/>
              </a:solidFill>
            </a:endParaRPr>
          </a:p>
        </p:txBody>
      </p:sp>
    </p:spTree>
    <p:extLst>
      <p:ext uri="{BB962C8B-B14F-4D97-AF65-F5344CB8AC3E}">
        <p14:creationId xmlns:p14="http://schemas.microsoft.com/office/powerpoint/2010/main" val="1803783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120</a:t>
            </a:fld>
            <a:endParaRPr lang="es-ES">
              <a:solidFill>
                <a:prstClr val="black"/>
              </a:solidFill>
            </a:endParaRPr>
          </a:p>
        </p:txBody>
      </p:sp>
    </p:spTree>
    <p:extLst>
      <p:ext uri="{BB962C8B-B14F-4D97-AF65-F5344CB8AC3E}">
        <p14:creationId xmlns:p14="http://schemas.microsoft.com/office/powerpoint/2010/main" val="39974131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121</a:t>
            </a:fld>
            <a:endParaRPr lang="es-ES">
              <a:solidFill>
                <a:prstClr val="black"/>
              </a:solidFill>
            </a:endParaRPr>
          </a:p>
        </p:txBody>
      </p:sp>
    </p:spTree>
    <p:extLst>
      <p:ext uri="{BB962C8B-B14F-4D97-AF65-F5344CB8AC3E}">
        <p14:creationId xmlns:p14="http://schemas.microsoft.com/office/powerpoint/2010/main" val="408246038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122</a:t>
            </a:fld>
            <a:endParaRPr lang="es-ES">
              <a:solidFill>
                <a:prstClr val="black"/>
              </a:solidFill>
            </a:endParaRPr>
          </a:p>
        </p:txBody>
      </p:sp>
    </p:spTree>
    <p:extLst>
      <p:ext uri="{BB962C8B-B14F-4D97-AF65-F5344CB8AC3E}">
        <p14:creationId xmlns:p14="http://schemas.microsoft.com/office/powerpoint/2010/main" val="18921000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Hershey.</a:t>
            </a:r>
            <a:r>
              <a:rPr lang="es-ES" dirty="0" err="1"/>
              <a:t>Gardens</a:t>
            </a:r>
            <a:r>
              <a:rPr lang="es-ES" dirty="0"/>
              <a:t>,.</a:t>
            </a:r>
            <a:r>
              <a:rPr lang="es-ES" dirty="0" err="1"/>
              <a:t>Fagus</a:t>
            </a:r>
            <a:r>
              <a:rPr lang="es-ES" dirty="0"/>
              <a:t> </a:t>
            </a:r>
            <a:r>
              <a:rPr lang="es-ES" dirty="0" err="1"/>
              <a:t>sylvatica</a:t>
            </a:r>
            <a:r>
              <a:rPr lang="es-ES" dirty="0"/>
              <a:t> </a:t>
            </a:r>
            <a:r>
              <a:rPr lang="es-ES" dirty="0" err="1"/>
              <a:t>pendula</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123</a:t>
            </a:fld>
            <a:endParaRPr lang="es-ES">
              <a:solidFill>
                <a:prstClr val="black"/>
              </a:solidFill>
            </a:endParaRPr>
          </a:p>
        </p:txBody>
      </p:sp>
    </p:spTree>
    <p:extLst>
      <p:ext uri="{BB962C8B-B14F-4D97-AF65-F5344CB8AC3E}">
        <p14:creationId xmlns:p14="http://schemas.microsoft.com/office/powerpoint/2010/main" val="366862203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124</a:t>
            </a:fld>
            <a:endParaRPr lang="es-ES">
              <a:solidFill>
                <a:prstClr val="black"/>
              </a:solidFill>
            </a:endParaRPr>
          </a:p>
        </p:txBody>
      </p:sp>
    </p:spTree>
    <p:extLst>
      <p:ext uri="{BB962C8B-B14F-4D97-AF65-F5344CB8AC3E}">
        <p14:creationId xmlns:p14="http://schemas.microsoft.com/office/powerpoint/2010/main" val="4255125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125</a:t>
            </a:fld>
            <a:endParaRPr lang="es-ES">
              <a:solidFill>
                <a:prstClr val="black"/>
              </a:solidFill>
            </a:endParaRPr>
          </a:p>
        </p:txBody>
      </p:sp>
    </p:spTree>
    <p:extLst>
      <p:ext uri="{BB962C8B-B14F-4D97-AF65-F5344CB8AC3E}">
        <p14:creationId xmlns:p14="http://schemas.microsoft.com/office/powerpoint/2010/main" val="35040790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126</a:t>
            </a:fld>
            <a:endParaRPr lang="es-ES">
              <a:solidFill>
                <a:prstClr val="black"/>
              </a:solidFill>
            </a:endParaRPr>
          </a:p>
        </p:txBody>
      </p:sp>
    </p:spTree>
    <p:extLst>
      <p:ext uri="{BB962C8B-B14F-4D97-AF65-F5344CB8AC3E}">
        <p14:creationId xmlns:p14="http://schemas.microsoft.com/office/powerpoint/2010/main" val="107875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127</a:t>
            </a:fld>
            <a:endParaRPr lang="es-ES">
              <a:solidFill>
                <a:prstClr val="black"/>
              </a:solidFill>
            </a:endParaRPr>
          </a:p>
        </p:txBody>
      </p:sp>
    </p:spTree>
    <p:extLst>
      <p:ext uri="{BB962C8B-B14F-4D97-AF65-F5344CB8AC3E}">
        <p14:creationId xmlns:p14="http://schemas.microsoft.com/office/powerpoint/2010/main" val="11898911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128</a:t>
            </a:fld>
            <a:endParaRPr lang="es-ES">
              <a:solidFill>
                <a:prstClr val="black"/>
              </a:solidFill>
            </a:endParaRPr>
          </a:p>
        </p:txBody>
      </p:sp>
    </p:spTree>
    <p:extLst>
      <p:ext uri="{BB962C8B-B14F-4D97-AF65-F5344CB8AC3E}">
        <p14:creationId xmlns:p14="http://schemas.microsoft.com/office/powerpoint/2010/main" val="260319907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129</a:t>
            </a:fld>
            <a:endParaRPr lang="es-ES">
              <a:solidFill>
                <a:prstClr val="black"/>
              </a:solidFill>
            </a:endParaRPr>
          </a:p>
        </p:txBody>
      </p:sp>
    </p:spTree>
    <p:extLst>
      <p:ext uri="{BB962C8B-B14F-4D97-AF65-F5344CB8AC3E}">
        <p14:creationId xmlns:p14="http://schemas.microsoft.com/office/powerpoint/2010/main" val="156538791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130</a:t>
            </a:fld>
            <a:endParaRPr lang="es-ES">
              <a:solidFill>
                <a:prstClr val="black"/>
              </a:solidFill>
            </a:endParaRPr>
          </a:p>
        </p:txBody>
      </p:sp>
    </p:spTree>
    <p:extLst>
      <p:ext uri="{BB962C8B-B14F-4D97-AF65-F5344CB8AC3E}">
        <p14:creationId xmlns:p14="http://schemas.microsoft.com/office/powerpoint/2010/main" val="25910727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131</a:t>
            </a:fld>
            <a:endParaRPr lang="es-ES">
              <a:solidFill>
                <a:prstClr val="black"/>
              </a:solidFill>
            </a:endParaRPr>
          </a:p>
        </p:txBody>
      </p:sp>
    </p:spTree>
    <p:extLst>
      <p:ext uri="{BB962C8B-B14F-4D97-AF65-F5344CB8AC3E}">
        <p14:creationId xmlns:p14="http://schemas.microsoft.com/office/powerpoint/2010/main" val="552050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132</a:t>
            </a:fld>
            <a:endParaRPr lang="es-ES">
              <a:solidFill>
                <a:prstClr val="black"/>
              </a:solidFill>
            </a:endParaRPr>
          </a:p>
        </p:txBody>
      </p:sp>
    </p:spTree>
    <p:extLst>
      <p:ext uri="{BB962C8B-B14F-4D97-AF65-F5344CB8AC3E}">
        <p14:creationId xmlns:p14="http://schemas.microsoft.com/office/powerpoint/2010/main" val="421829125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133</a:t>
            </a:fld>
            <a:endParaRPr lang="es-ES">
              <a:solidFill>
                <a:prstClr val="black"/>
              </a:solidFill>
            </a:endParaRPr>
          </a:p>
        </p:txBody>
      </p:sp>
    </p:spTree>
    <p:extLst>
      <p:ext uri="{BB962C8B-B14F-4D97-AF65-F5344CB8AC3E}">
        <p14:creationId xmlns:p14="http://schemas.microsoft.com/office/powerpoint/2010/main" val="31841262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134</a:t>
            </a:fld>
            <a:endParaRPr lang="es-ES">
              <a:solidFill>
                <a:prstClr val="black"/>
              </a:solidFill>
            </a:endParaRPr>
          </a:p>
        </p:txBody>
      </p:sp>
    </p:spTree>
    <p:extLst>
      <p:ext uri="{BB962C8B-B14F-4D97-AF65-F5344CB8AC3E}">
        <p14:creationId xmlns:p14="http://schemas.microsoft.com/office/powerpoint/2010/main" val="70232530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135</a:t>
            </a:fld>
            <a:endParaRPr lang="es-ES">
              <a:solidFill>
                <a:prstClr val="black"/>
              </a:solidFill>
            </a:endParaRPr>
          </a:p>
        </p:txBody>
      </p:sp>
    </p:spTree>
    <p:extLst>
      <p:ext uri="{BB962C8B-B14F-4D97-AF65-F5344CB8AC3E}">
        <p14:creationId xmlns:p14="http://schemas.microsoft.com/office/powerpoint/2010/main" val="354489950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136</a:t>
            </a:fld>
            <a:endParaRPr lang="es-ES">
              <a:solidFill>
                <a:prstClr val="black"/>
              </a:solidFill>
            </a:endParaRPr>
          </a:p>
        </p:txBody>
      </p:sp>
    </p:spTree>
    <p:extLst>
      <p:ext uri="{BB962C8B-B14F-4D97-AF65-F5344CB8AC3E}">
        <p14:creationId xmlns:p14="http://schemas.microsoft.com/office/powerpoint/2010/main" val="7860810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137</a:t>
            </a:fld>
            <a:endParaRPr lang="es-ES">
              <a:solidFill>
                <a:prstClr val="black"/>
              </a:solidFill>
            </a:endParaRPr>
          </a:p>
        </p:txBody>
      </p:sp>
    </p:spTree>
    <p:extLst>
      <p:ext uri="{BB962C8B-B14F-4D97-AF65-F5344CB8AC3E}">
        <p14:creationId xmlns:p14="http://schemas.microsoft.com/office/powerpoint/2010/main" val="180661871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Hershey.Gardens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6211751E-66EE-49A0-9F86-7F4EE9CB81BB}" type="slidenum">
              <a:rPr lang="es-ES" smtClean="0">
                <a:solidFill>
                  <a:prstClr val="black"/>
                </a:solidFill>
              </a:rPr>
              <a:pPr/>
              <a:t>138</a:t>
            </a:fld>
            <a:endParaRPr lang="es-ES">
              <a:solidFill>
                <a:prstClr val="black"/>
              </a:solidFill>
            </a:endParaRPr>
          </a:p>
        </p:txBody>
      </p:sp>
    </p:spTree>
    <p:extLst>
      <p:ext uri="{BB962C8B-B14F-4D97-AF65-F5344CB8AC3E}">
        <p14:creationId xmlns:p14="http://schemas.microsoft.com/office/powerpoint/2010/main" val="4220129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10" name="9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a:p>
        </p:txBody>
      </p:sp>
      <p:sp>
        <p:nvSpPr>
          <p:cNvPr id="8" name="7 Marcador de pie de página"/>
          <p:cNvSpPr>
            <a:spLocks noGrp="1"/>
          </p:cNvSpPr>
          <p:nvPr>
            <p:ph type="ftr" sz="quarter" idx="11"/>
          </p:nvPr>
        </p:nvSpPr>
        <p:spPr/>
        <p:txBody>
          <a:bodyPr/>
          <a:lstStyle/>
          <a:p>
            <a:endParaRPr kumimoji="0" lang="en-US"/>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8" name="7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a:p>
        </p:txBody>
      </p:sp>
      <p:sp>
        <p:nvSpPr>
          <p:cNvPr id="3" name="2 Marcador de pie de página"/>
          <p:cNvSpPr>
            <a:spLocks noGrp="1"/>
          </p:cNvSpPr>
          <p:nvPr>
            <p:ph type="ftr" sz="quarter" idx="11"/>
          </p:nvPr>
        </p:nvSpPr>
        <p:spPr/>
        <p:txBody>
          <a:bodyPr/>
          <a:lstStyle/>
          <a:p>
            <a:endParaRPr kumimoji="0" lang="en-US"/>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3" name="22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1" name="20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Fairmount+Park+wikipedia&amp;hl=es&amp;sa=N&amp;biw=1280&amp;bih=666&amp;gbv=2&amp;prmd=imvns&amp;rurl=translate.google.es&amp;sl=en&amp;u=http://en.wikipedia.org/wiki/Fairmount_Park&amp;usg=ALkJrhhno_GIUvhZwlhJbLnxdmAGxWTaVw#cite_note-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hyperlink" Target="http://www.google.es/url?sa=i&amp;rct=j&amp;q=Hershey.Gardens&amp;source=images&amp;cd=&amp;cad=rja&amp;docid=e_2vjTycxP8tEM&amp;tbnid=Ht5gTD5dTRUM2M:&amp;ved=0CAUQjRw&amp;url=http://www.destinationhersheypa.com/archives/769&amp;ei=hJRVUYq8F8Kb0QW9l4GwAw&amp;bvm=bv.44442042,d.d2k&amp;psig=AFQjCNGLJzKfugkg28N4IVYYk6nchg4cew&amp;ust=1364649465661895" TargetMode="External"/></Relationships>
</file>

<file path=ppt/slides/_rels/slide11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hyperlink" Target="//upload.wikimedia.org/wikipedia/commons/1/19/Hershey_Gardens.jpg" TargetMode="External"/><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113.xml.rels><?xml version="1.0" encoding="UTF-8" standalone="yes"?>
<Relationships xmlns="http://schemas.openxmlformats.org/package/2006/relationships"><Relationship Id="rId3" Type="http://schemas.openxmlformats.org/officeDocument/2006/relationships/hyperlink" Target="//upload.wikimedia.org/wikipedia/commons/3/3d/Hershey_Gardens_4.jpg" TargetMode="External"/><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11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764704"/>
            <a:ext cx="6172200" cy="4104456"/>
          </a:xfrm>
        </p:spPr>
        <p:txBody>
          <a:bodyPr>
            <a:normAutofit fontScale="90000"/>
          </a:bodyPr>
          <a:lstStyle/>
          <a:p>
            <a:r>
              <a:rPr lang="es-ES" sz="3600" dirty="0"/>
              <a:t>ESTADOS UNIDOS.-LA VUELTA AL MUNDO EN 885 JARDINES.-</a:t>
            </a:r>
            <a:r>
              <a:rPr lang="es-ES" dirty="0" err="1"/>
              <a:t>Fairmount</a:t>
            </a:r>
            <a:r>
              <a:rPr lang="es-ES" dirty="0"/>
              <a:t> Park.-</a:t>
            </a:r>
            <a:r>
              <a:rPr lang="es-ES" dirty="0" err="1"/>
              <a:t>Shofu</a:t>
            </a:r>
            <a:r>
              <a:rPr lang="es-ES" dirty="0"/>
              <a:t>-su </a:t>
            </a:r>
            <a:r>
              <a:rPr lang="es-ES" dirty="0" err="1"/>
              <a:t>Japanese</a:t>
            </a:r>
            <a:r>
              <a:rPr lang="es-ES" dirty="0"/>
              <a:t> Garden.-</a:t>
            </a:r>
            <a:r>
              <a:rPr lang="es-ES" dirty="0" err="1"/>
              <a:t>Bowman's</a:t>
            </a:r>
            <a:r>
              <a:rPr lang="es-ES" dirty="0"/>
              <a:t> Hill </a:t>
            </a:r>
            <a:r>
              <a:rPr lang="es-ES" dirty="0" err="1"/>
              <a:t>Wildflower</a:t>
            </a:r>
            <a:r>
              <a:rPr lang="es-ES" dirty="0"/>
              <a:t> Preserve.-</a:t>
            </a:r>
            <a:r>
              <a:rPr lang="es-ES" dirty="0" err="1"/>
              <a:t>Chanticleer</a:t>
            </a:r>
            <a:r>
              <a:rPr lang="es-ES" dirty="0"/>
              <a:t> </a:t>
            </a:r>
            <a:r>
              <a:rPr lang="es-ES" dirty="0" err="1"/>
              <a:t>garden</a:t>
            </a:r>
            <a:r>
              <a:rPr lang="es-ES" dirty="0"/>
              <a:t>.-</a:t>
            </a:r>
            <a:r>
              <a:rPr lang="es-ES" dirty="0" err="1"/>
              <a:t>Hershey</a:t>
            </a:r>
            <a:r>
              <a:rPr lang="es-ES" dirty="0"/>
              <a:t> Gardens </a:t>
            </a:r>
            <a:br>
              <a:rPr lang="es-ES" dirty="0"/>
            </a:br>
            <a:endParaRPr lang="es-ES" dirty="0"/>
          </a:p>
        </p:txBody>
      </p:sp>
      <p:sp>
        <p:nvSpPr>
          <p:cNvPr id="3" name="2 Subtítulo"/>
          <p:cNvSpPr>
            <a:spLocks noGrp="1"/>
          </p:cNvSpPr>
          <p:nvPr>
            <p:ph type="subTitle" idx="1"/>
          </p:nvPr>
        </p:nvSpPr>
        <p:spPr>
          <a:xfrm>
            <a:off x="2411760" y="5085184"/>
            <a:ext cx="4248472" cy="1371600"/>
          </a:xfrm>
        </p:spPr>
        <p:txBody>
          <a:bodyPr>
            <a:normAutofit fontScale="92500"/>
          </a:bodyPr>
          <a:lstStyle/>
          <a:p>
            <a:r>
              <a:rPr lang="es-ES" dirty="0"/>
              <a:t>Selección de textos y </a:t>
            </a:r>
            <a:r>
              <a:rPr lang="es-ES" dirty="0" err="1"/>
              <a:t>fotografias</a:t>
            </a:r>
            <a:r>
              <a:rPr lang="es-ES" dirty="0"/>
              <a:t> por</a:t>
            </a:r>
          </a:p>
          <a:p>
            <a:r>
              <a:rPr lang="es-ES" sz="2800" dirty="0"/>
              <a:t>JOSE ELIAS BONELLS</a:t>
            </a:r>
          </a:p>
          <a:p>
            <a:endParaRPr lang="es-ES" sz="2800" dirty="0"/>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Fairmount</a:t>
            </a:r>
            <a:r>
              <a:rPr lang="es-ES" dirty="0"/>
              <a:t> Park</a:t>
            </a:r>
          </a:p>
        </p:txBody>
      </p:sp>
      <p:sp>
        <p:nvSpPr>
          <p:cNvPr id="3" name="2 Marcador de contenido"/>
          <p:cNvSpPr>
            <a:spLocks noGrp="1"/>
          </p:cNvSpPr>
          <p:nvPr>
            <p:ph sz="quarter" idx="1"/>
          </p:nvPr>
        </p:nvSpPr>
        <p:spPr/>
        <p:txBody>
          <a:bodyPr>
            <a:normAutofit/>
          </a:bodyPr>
          <a:lstStyle/>
          <a:p>
            <a:r>
              <a:rPr lang="es-ES" b="1" dirty="0" err="1"/>
              <a:t>Fairmount</a:t>
            </a:r>
            <a:r>
              <a:rPr lang="es-ES" b="1" dirty="0"/>
              <a:t> Park</a:t>
            </a:r>
            <a:r>
              <a:rPr lang="es-ES" dirty="0"/>
              <a:t> es el sistema de parques municipal de Filadelfia , Pennsylvania . </a:t>
            </a:r>
          </a:p>
          <a:p>
            <a:r>
              <a:rPr lang="es-ES" dirty="0"/>
              <a:t>Se compone de 63 parques, con 3.700 hectáreas, todos supervisados ​​por el Departamento de Filadelfia de Parques y Recreación, sucesor del </a:t>
            </a:r>
            <a:r>
              <a:rPr lang="es-ES" dirty="0" err="1"/>
              <a:t>Fairmount</a:t>
            </a:r>
            <a:r>
              <a:rPr lang="es-ES" dirty="0"/>
              <a:t> Park Comisión en 2010.</a:t>
            </a:r>
          </a:p>
          <a:p>
            <a:r>
              <a:rPr lang="es-ES" dirty="0"/>
              <a:t>El sistema de parques lleva el nombre de su primer parque, </a:t>
            </a:r>
            <a:r>
              <a:rPr lang="es-ES" dirty="0" err="1"/>
              <a:t>Fairmount</a:t>
            </a:r>
            <a:r>
              <a:rPr lang="es-ES" dirty="0"/>
              <a:t> Park, que ocupa casi la mitad del área de todo el sistema, a más de 17 km ². </a:t>
            </a:r>
          </a:p>
          <a:p>
            <a:r>
              <a:rPr lang="es-ES" dirty="0"/>
              <a:t>Hoy en día, la Comisión se divide el parque </a:t>
            </a:r>
            <a:r>
              <a:rPr lang="es-ES" dirty="0" err="1"/>
              <a:t>Fairmount</a:t>
            </a:r>
            <a:r>
              <a:rPr lang="es-ES" dirty="0"/>
              <a:t> original en Oriente y Occidente.</a:t>
            </a:r>
          </a:p>
        </p:txBody>
      </p:sp>
    </p:spTree>
    <p:extLst>
      <p:ext uri="{BB962C8B-B14F-4D97-AF65-F5344CB8AC3E}">
        <p14:creationId xmlns:p14="http://schemas.microsoft.com/office/powerpoint/2010/main" val="1045136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1124744"/>
            <a:ext cx="7416824" cy="4895056"/>
          </a:xfrm>
        </p:spPr>
        <p:txBody>
          <a:bodyPr>
            <a:normAutofit lnSpcReduction="10000"/>
          </a:bodyPr>
          <a:lstStyle/>
          <a:p>
            <a:r>
              <a:rPr lang="es-ES" dirty="0"/>
              <a:t>El dominio original de </a:t>
            </a:r>
            <a:r>
              <a:rPr lang="es-ES" dirty="0" err="1"/>
              <a:t>Fairmount</a:t>
            </a:r>
            <a:r>
              <a:rPr lang="es-ES" dirty="0"/>
              <a:t> Park consta de tres áreas: "South Park" o el Jardín del Sur inmediatamente por debajo del agua </a:t>
            </a:r>
            <a:r>
              <a:rPr lang="es-ES" dirty="0" err="1"/>
              <a:t>Fairmount</a:t>
            </a:r>
            <a:r>
              <a:rPr lang="es-ES" dirty="0"/>
              <a:t> obras se extiende hasta el puente de </a:t>
            </a:r>
            <a:r>
              <a:rPr lang="es-ES" dirty="0" err="1"/>
              <a:t>Callowhill</a:t>
            </a:r>
            <a:r>
              <a:rPr lang="es-ES" dirty="0"/>
              <a:t>; Oriente o "Parque Viejo", que abarca los estados de la antigua </a:t>
            </a:r>
            <a:r>
              <a:rPr lang="es-ES" dirty="0" err="1"/>
              <a:t>Lemon</a:t>
            </a:r>
            <a:r>
              <a:rPr lang="es-ES" dirty="0"/>
              <a:t> Hill y </a:t>
            </a:r>
            <a:r>
              <a:rPr lang="es-ES" dirty="0" err="1"/>
              <a:t>Sedgeley</a:t>
            </a:r>
            <a:r>
              <a:rPr lang="es-ES" dirty="0"/>
              <a:t> , y West Park, la zona que ahora comprende el parque zoológico de </a:t>
            </a:r>
            <a:r>
              <a:rPr lang="es-ES" dirty="0" err="1"/>
              <a:t>Philadelphia</a:t>
            </a:r>
            <a:r>
              <a:rPr lang="es-ES" dirty="0"/>
              <a:t> y la Exposición del Centenario.</a:t>
            </a:r>
          </a:p>
          <a:p>
            <a:r>
              <a:rPr lang="es-ES" dirty="0"/>
              <a:t> El Jardín del Sur anterior a la creación de la Comisión Park en 1867 y </a:t>
            </a:r>
            <a:r>
              <a:rPr lang="es-ES" dirty="0" err="1"/>
              <a:t>Lemon</a:t>
            </a:r>
            <a:r>
              <a:rPr lang="es-ES" dirty="0"/>
              <a:t> Hill y </a:t>
            </a:r>
            <a:r>
              <a:rPr lang="es-ES" dirty="0" err="1"/>
              <a:t>Sedgley</a:t>
            </a:r>
            <a:r>
              <a:rPr lang="es-ES" dirty="0"/>
              <a:t> se agregaron en 1855-56. </a:t>
            </a:r>
          </a:p>
          <a:p>
            <a:r>
              <a:rPr lang="es-ES" dirty="0"/>
              <a:t>Después de la Guerra Civil, se ha avanzado en la adquisición y la disposición de West Park.</a:t>
            </a:r>
          </a:p>
          <a:p>
            <a:endParaRPr lang="es-ES" dirty="0"/>
          </a:p>
          <a:p>
            <a:endParaRPr lang="es-ES" dirty="0"/>
          </a:p>
        </p:txBody>
      </p:sp>
    </p:spTree>
    <p:extLst>
      <p:ext uri="{BB962C8B-B14F-4D97-AF65-F5344CB8AC3E}">
        <p14:creationId xmlns:p14="http://schemas.microsoft.com/office/powerpoint/2010/main" val="1919834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7113984" cy="5472608"/>
          </a:xfrm>
        </p:spPr>
        <p:txBody>
          <a:bodyPr>
            <a:normAutofit/>
          </a:bodyPr>
          <a:lstStyle/>
          <a:p>
            <a:r>
              <a:rPr lang="es-ES" dirty="0"/>
              <a:t>En la década de 1870, el </a:t>
            </a:r>
            <a:r>
              <a:rPr lang="es-ES" dirty="0" err="1"/>
              <a:t>Fairmount</a:t>
            </a:r>
            <a:r>
              <a:rPr lang="es-ES" dirty="0"/>
              <a:t> Park Comisión adquirió propiedades industriales a lo largo de la cala de </a:t>
            </a:r>
            <a:r>
              <a:rPr lang="es-ES" dirty="0" err="1"/>
              <a:t>Wissahickon</a:t>
            </a:r>
            <a:r>
              <a:rPr lang="es-ES" dirty="0"/>
              <a:t> aunque esto no se considera adecuado el parque de </a:t>
            </a:r>
            <a:r>
              <a:rPr lang="es-ES" dirty="0" err="1"/>
              <a:t>Fairmount</a:t>
            </a:r>
            <a:r>
              <a:rPr lang="es-ES" dirty="0"/>
              <a:t>. </a:t>
            </a:r>
          </a:p>
          <a:p>
            <a:r>
              <a:rPr lang="es-ES" dirty="0"/>
              <a:t>Asimismo, el Camino del río </a:t>
            </a:r>
            <a:r>
              <a:rPr lang="es-ES" dirty="0" err="1"/>
              <a:t>Schuylkill</a:t>
            </a:r>
            <a:r>
              <a:rPr lang="es-ES" dirty="0"/>
              <a:t> es una adición moderna y no se incluyó en </a:t>
            </a:r>
            <a:r>
              <a:rPr lang="es-ES" dirty="0" err="1"/>
              <a:t>elas</a:t>
            </a:r>
            <a:r>
              <a:rPr lang="es-ES" dirty="0"/>
              <a:t> adquisiciones del siglo XIX. </a:t>
            </a:r>
          </a:p>
          <a:p>
            <a:r>
              <a:rPr lang="es-ES" dirty="0"/>
              <a:t>El parque nació de la </a:t>
            </a:r>
            <a:r>
              <a:rPr lang="es-ES" dirty="0" err="1"/>
              <a:t>Lemon</a:t>
            </a:r>
            <a:r>
              <a:rPr lang="es-ES" dirty="0"/>
              <a:t> Hill finca de Henry </a:t>
            </a:r>
            <a:r>
              <a:rPr lang="es-ES" dirty="0" err="1"/>
              <a:t>Pratt</a:t>
            </a:r>
            <a:r>
              <a:rPr lang="es-ES" dirty="0"/>
              <a:t> , cuyas tierras fueron originalmente propiedad de Robert Morris , firmante de la Declaración de la Independencia . </a:t>
            </a:r>
          </a:p>
        </p:txBody>
      </p:sp>
    </p:spTree>
    <p:extLst>
      <p:ext uri="{BB962C8B-B14F-4D97-AF65-F5344CB8AC3E}">
        <p14:creationId xmlns:p14="http://schemas.microsoft.com/office/powerpoint/2010/main" val="2261030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Una serie de actos legislativos estatales y locales durante los próximos tres años aumentaron las tenencias de la ciudad, la incorporación de mansiones, obras hidráulicas, jardines, e incluso el territorio antes reservado para la Sociedad Zoológica de Filadelfia.</a:t>
            </a:r>
          </a:p>
          <a:p>
            <a:r>
              <a:rPr lang="es-ES" dirty="0"/>
              <a:t>En 1858, la ciudad proyecta un plan integral y el nuevo parque de </a:t>
            </a:r>
            <a:r>
              <a:rPr lang="es-ES" dirty="0" err="1"/>
              <a:t>Fairmount</a:t>
            </a:r>
            <a:r>
              <a:rPr lang="es-ES" dirty="0"/>
              <a:t> Comisión celebró un concurso de diseño para determinar la mejor manera de "proteger y mejorar la pureza del suministro de agua </a:t>
            </a:r>
            <a:r>
              <a:rPr lang="es-ES" dirty="0" err="1"/>
              <a:t>Schuylkill</a:t>
            </a:r>
            <a:r>
              <a:rPr lang="es-ES" dirty="0"/>
              <a:t>" al mismo tiempo crear un parque natural paisaje público</a:t>
            </a:r>
          </a:p>
        </p:txBody>
      </p:sp>
    </p:spTree>
    <p:extLst>
      <p:ext uri="{BB962C8B-B14F-4D97-AF65-F5344CB8AC3E}">
        <p14:creationId xmlns:p14="http://schemas.microsoft.com/office/powerpoint/2010/main" val="2453153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4704"/>
            <a:ext cx="7041976" cy="5255096"/>
          </a:xfrm>
        </p:spPr>
        <p:txBody>
          <a:bodyPr>
            <a:normAutofit/>
          </a:bodyPr>
          <a:lstStyle/>
          <a:p>
            <a:r>
              <a:rPr lang="es-ES" dirty="0"/>
              <a:t>Como el lugar de la 1.876 Exposición del Centenario y el primer zoológico en Estados Unidos , el Zoológico de Filadelfia, </a:t>
            </a:r>
            <a:r>
              <a:rPr lang="es-ES" dirty="0" err="1"/>
              <a:t>Fairmount</a:t>
            </a:r>
            <a:r>
              <a:rPr lang="es-ES" dirty="0"/>
              <a:t> Park se colocó en el Registro Nacional de Lugares Históricos el 7 de febrero de 1972. </a:t>
            </a:r>
          </a:p>
          <a:p>
            <a:r>
              <a:rPr lang="es-ES" dirty="0"/>
              <a:t>En la actualidad, el sistema incluye el </a:t>
            </a:r>
            <a:r>
              <a:rPr lang="es-ES" dirty="0" err="1"/>
              <a:t>Arboretum</a:t>
            </a:r>
            <a:r>
              <a:rPr lang="es-ES" dirty="0"/>
              <a:t> del Centenario , en Filadelfia Centro de Horticultura , Obras </a:t>
            </a:r>
            <a:r>
              <a:rPr lang="es-ES" dirty="0" err="1"/>
              <a:t>Fairmount</a:t>
            </a:r>
            <a:r>
              <a:rPr lang="es-ES" dirty="0"/>
              <a:t> Agua , Monumento . </a:t>
            </a:r>
          </a:p>
          <a:p>
            <a:endParaRPr lang="es-ES" dirty="0"/>
          </a:p>
        </p:txBody>
      </p:sp>
    </p:spTree>
    <p:extLst>
      <p:ext uri="{BB962C8B-B14F-4D97-AF65-F5344CB8AC3E}">
        <p14:creationId xmlns:p14="http://schemas.microsoft.com/office/powerpoint/2010/main" val="1979567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969968" cy="5471120"/>
          </a:xfrm>
        </p:spPr>
        <p:txBody>
          <a:bodyPr>
            <a:normAutofit lnSpcReduction="10000"/>
          </a:bodyPr>
          <a:lstStyle/>
          <a:p>
            <a:r>
              <a:rPr lang="es-ES" dirty="0"/>
              <a:t>El hogar del Museo </a:t>
            </a:r>
            <a:r>
              <a:rPr lang="es-ES" dirty="0" err="1"/>
              <a:t>Please</a:t>
            </a:r>
            <a:r>
              <a:rPr lang="es-ES" dirty="0"/>
              <a:t> </a:t>
            </a:r>
            <a:r>
              <a:rPr lang="es-ES" dirty="0" err="1"/>
              <a:t>Touch</a:t>
            </a:r>
            <a:r>
              <a:rPr lang="es-ES" dirty="0"/>
              <a:t> , la meseta de Belmont , japonés casa, jardín de </a:t>
            </a:r>
            <a:r>
              <a:rPr lang="es-ES" dirty="0" err="1"/>
              <a:t>Bartram</a:t>
            </a:r>
            <a:r>
              <a:rPr lang="es-ES" dirty="0"/>
              <a:t> (la más antigua de Estados Unidos en un jardín botánico), </a:t>
            </a:r>
            <a:r>
              <a:rPr lang="es-ES" dirty="0" err="1"/>
              <a:t>Philadelphia</a:t>
            </a:r>
            <a:r>
              <a:rPr lang="es-ES" dirty="0"/>
              <a:t> </a:t>
            </a:r>
            <a:r>
              <a:rPr lang="es-ES" dirty="0" err="1"/>
              <a:t>Museum</a:t>
            </a:r>
            <a:r>
              <a:rPr lang="es-ES" dirty="0"/>
              <a:t> of Art , </a:t>
            </a:r>
            <a:r>
              <a:rPr lang="es-ES" dirty="0" err="1"/>
              <a:t>Boathouse</a:t>
            </a:r>
            <a:r>
              <a:rPr lang="es-ES" dirty="0"/>
              <a:t> fila , Jardín Azalea, centros de recreación, los embalses, y un sinnúmero de estatuas (así como otras piezas de arte) según lo determinado por el parque.</a:t>
            </a:r>
          </a:p>
          <a:p>
            <a:r>
              <a:rPr lang="es-ES" dirty="0" err="1"/>
              <a:t>Fairmount</a:t>
            </a:r>
            <a:r>
              <a:rPr lang="es-ES" dirty="0"/>
              <a:t> Park es el hogar de una gran colección de arte público, en gran parte debido a los esfuerzos de la Asociación de Arte de </a:t>
            </a:r>
            <a:r>
              <a:rPr lang="es-ES" dirty="0" err="1"/>
              <a:t>Fairmount</a:t>
            </a:r>
            <a:r>
              <a:rPr lang="es-ES" dirty="0"/>
              <a:t> Park , una organización sin fines de lucro fundada en 1872 para embellecer Arte </a:t>
            </a:r>
            <a:r>
              <a:rPr lang="es-ES" dirty="0" err="1"/>
              <a:t>Fairmount</a:t>
            </a:r>
            <a:r>
              <a:rPr lang="es-ES" dirty="0"/>
              <a:t> Park con esculturas al aire libre, incluyendo los </a:t>
            </a:r>
            <a:r>
              <a:rPr lang="es-ES" i="1" dirty="0"/>
              <a:t>Leones florentino</a:t>
            </a:r>
            <a:r>
              <a:rPr lang="es-ES" dirty="0"/>
              <a:t> instalados en 1887. </a:t>
            </a:r>
          </a:p>
        </p:txBody>
      </p:sp>
    </p:spTree>
    <p:extLst>
      <p:ext uri="{BB962C8B-B14F-4D97-AF65-F5344CB8AC3E}">
        <p14:creationId xmlns:p14="http://schemas.microsoft.com/office/powerpoint/2010/main" val="325281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113984" cy="6048672"/>
          </a:xfrm>
        </p:spPr>
        <p:txBody>
          <a:bodyPr>
            <a:normAutofit fontScale="92500"/>
          </a:bodyPr>
          <a:lstStyle/>
          <a:p>
            <a:r>
              <a:rPr lang="es-ES" dirty="0"/>
              <a:t>La Asociación de Arte continúa la comisión y el cuidado de un gran número de esculturas, en coordinación con el parque y la ciudad.</a:t>
            </a:r>
          </a:p>
          <a:p>
            <a:r>
              <a:rPr lang="es-ES" baseline="30000" dirty="0">
                <a:hlinkClick r:id="rId2"/>
              </a:rPr>
              <a:t>]</a:t>
            </a:r>
            <a:r>
              <a:rPr lang="es-ES" dirty="0"/>
              <a:t> En 2007, la Asociación de Arte instalado </a:t>
            </a:r>
            <a:r>
              <a:rPr lang="es-ES" i="1" dirty="0" err="1"/>
              <a:t>Iroquois</a:t>
            </a:r>
            <a:r>
              <a:rPr lang="es-ES" dirty="0"/>
              <a:t> por Mark di </a:t>
            </a:r>
            <a:r>
              <a:rPr lang="es-ES" dirty="0" err="1"/>
              <a:t>Suvero</a:t>
            </a:r>
            <a:r>
              <a:rPr lang="es-ES" dirty="0"/>
              <a:t> , cerca del Museo de Arte de Filadelfia en el </a:t>
            </a:r>
            <a:r>
              <a:rPr lang="es-ES" dirty="0" err="1"/>
              <a:t>Benjamin</a:t>
            </a:r>
            <a:r>
              <a:rPr lang="es-ES" dirty="0"/>
              <a:t> Franklin </a:t>
            </a:r>
            <a:r>
              <a:rPr lang="es-ES" dirty="0" err="1"/>
              <a:t>Parkway</a:t>
            </a:r>
            <a:r>
              <a:rPr lang="es-ES" dirty="0"/>
              <a:t>.</a:t>
            </a:r>
          </a:p>
          <a:p>
            <a:r>
              <a:rPr lang="es-ES" b="1" dirty="0"/>
              <a:t>Casas </a:t>
            </a:r>
          </a:p>
          <a:p>
            <a:r>
              <a:rPr lang="es-ES" dirty="0"/>
              <a:t>Mount Pleasant , construida en lo que entonces era las afueras de la ciudad por un corsario ,  es ahora un off-</a:t>
            </a:r>
            <a:r>
              <a:rPr lang="es-ES" dirty="0" err="1"/>
              <a:t>premise</a:t>
            </a:r>
            <a:r>
              <a:rPr lang="es-ES" dirty="0"/>
              <a:t>  de la galería del Museo de Arte de Filadelfia en </a:t>
            </a:r>
            <a:r>
              <a:rPr lang="es-ES" dirty="0" err="1"/>
              <a:t>Fairmount</a:t>
            </a:r>
            <a:r>
              <a:rPr lang="es-ES" dirty="0"/>
              <a:t> Park.  </a:t>
            </a:r>
          </a:p>
          <a:p>
            <a:r>
              <a:rPr lang="es-ES" dirty="0"/>
              <a:t> Otras casas en el parque incluyen William </a:t>
            </a:r>
            <a:r>
              <a:rPr lang="es-ES" dirty="0" err="1"/>
              <a:t>Peters</a:t>
            </a:r>
            <a:r>
              <a:rPr lang="es-ES" dirty="0"/>
              <a:t> 's </a:t>
            </a:r>
            <a:r>
              <a:rPr lang="es-ES" dirty="0" err="1"/>
              <a:t>Mansion</a:t>
            </a:r>
            <a:r>
              <a:rPr lang="es-ES" dirty="0"/>
              <a:t> Belmont (1745), </a:t>
            </a:r>
            <a:r>
              <a:rPr lang="es-ES" dirty="0" err="1"/>
              <a:t>Hatfield</a:t>
            </a:r>
            <a:r>
              <a:rPr lang="es-ES" dirty="0"/>
              <a:t> </a:t>
            </a:r>
            <a:r>
              <a:rPr lang="es-ES" dirty="0" err="1"/>
              <a:t>House</a:t>
            </a:r>
            <a:r>
              <a:rPr lang="es-ES" dirty="0"/>
              <a:t> , Casa </a:t>
            </a:r>
            <a:r>
              <a:rPr lang="es-ES" dirty="0" err="1"/>
              <a:t>Randolph</a:t>
            </a:r>
            <a:r>
              <a:rPr lang="es-ES" dirty="0"/>
              <a:t> , Joshua Fisher 's </a:t>
            </a:r>
            <a:r>
              <a:rPr lang="es-ES" dirty="0" err="1"/>
              <a:t>The</a:t>
            </a:r>
            <a:r>
              <a:rPr lang="es-ES" dirty="0"/>
              <a:t> </a:t>
            </a:r>
            <a:r>
              <a:rPr lang="es-ES" dirty="0" err="1"/>
              <a:t>Cliffs</a:t>
            </a:r>
            <a:r>
              <a:rPr lang="es-ES" dirty="0"/>
              <a:t> (1753), histórico </a:t>
            </a:r>
            <a:r>
              <a:rPr lang="es-ES" dirty="0" err="1"/>
              <a:t>Strawberry</a:t>
            </a:r>
            <a:r>
              <a:rPr lang="es-ES" dirty="0"/>
              <a:t> </a:t>
            </a:r>
            <a:r>
              <a:rPr lang="es-ES" dirty="0" err="1"/>
              <a:t>Mansion</a:t>
            </a:r>
            <a:r>
              <a:rPr lang="es-ES" dirty="0"/>
              <a:t> , Monasterio , y la mansión de </a:t>
            </a:r>
            <a:r>
              <a:rPr lang="es-ES" dirty="0" err="1"/>
              <a:t>Woodford</a:t>
            </a:r>
            <a:r>
              <a:rPr lang="es-ES" dirty="0"/>
              <a:t>.</a:t>
            </a:r>
          </a:p>
          <a:p>
            <a:endParaRPr lang="es-ES" dirty="0"/>
          </a:p>
          <a:p>
            <a:endParaRPr lang="es-ES" dirty="0"/>
          </a:p>
        </p:txBody>
      </p:sp>
    </p:spTree>
    <p:extLst>
      <p:ext uri="{BB962C8B-B14F-4D97-AF65-F5344CB8AC3E}">
        <p14:creationId xmlns:p14="http://schemas.microsoft.com/office/powerpoint/2010/main" val="730513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041976" cy="5615136"/>
          </a:xfrm>
        </p:spPr>
        <p:txBody>
          <a:bodyPr>
            <a:normAutofit lnSpcReduction="10000"/>
          </a:bodyPr>
          <a:lstStyle/>
          <a:p>
            <a:r>
              <a:rPr lang="es-ES" dirty="0"/>
              <a:t>La casa </a:t>
            </a:r>
            <a:r>
              <a:rPr lang="es-ES" dirty="0" err="1"/>
              <a:t>Shofuso</a:t>
            </a:r>
            <a:r>
              <a:rPr lang="es-ES" dirty="0"/>
              <a:t>  y el jardín japonés es una casa tradicional japonesa de estilo y el jardín del ranking nacional en el Parque </a:t>
            </a:r>
            <a:r>
              <a:rPr lang="es-ES" dirty="0" err="1"/>
              <a:t>Fairmount</a:t>
            </a:r>
            <a:r>
              <a:rPr lang="es-ES" dirty="0"/>
              <a:t> de Filadelfia Oeste que refleja la historia de la cultura japonesa en Filadelfia, de la Exposición del Centenario de 1876 a la instalación de sus pinturas contemporáneas en el año 2007. </a:t>
            </a:r>
          </a:p>
          <a:p>
            <a:r>
              <a:rPr lang="es-ES" dirty="0"/>
              <a:t> </a:t>
            </a:r>
            <a:r>
              <a:rPr lang="es-ES" dirty="0" err="1"/>
              <a:t>Shofuso</a:t>
            </a:r>
            <a:r>
              <a:rPr lang="es-ES" dirty="0"/>
              <a:t> fue construida en Japón en 1953, utilizando técnicas y materiales tradicionales y expuesto en el patio del Museo de Arte Moderno de Nueva York. </a:t>
            </a:r>
          </a:p>
          <a:p>
            <a:r>
              <a:rPr lang="es-ES" dirty="0"/>
              <a:t>Se trasladó a Filadelfia en 1958, en el lugar de varias estructuras anteriores japonesa que data de la Exposición del Centenario de 1876.</a:t>
            </a:r>
          </a:p>
          <a:p>
            <a:endParaRPr lang="es-ES" dirty="0"/>
          </a:p>
        </p:txBody>
      </p:sp>
    </p:spTree>
    <p:extLst>
      <p:ext uri="{BB962C8B-B14F-4D97-AF65-F5344CB8AC3E}">
        <p14:creationId xmlns:p14="http://schemas.microsoft.com/office/powerpoint/2010/main" val="1557182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041976" cy="5327104"/>
          </a:xfrm>
        </p:spPr>
        <p:txBody>
          <a:bodyPr/>
          <a:lstStyle/>
          <a:p>
            <a:r>
              <a:rPr lang="es-ES" dirty="0"/>
              <a:t>En 2007, el internacionalmente reconocido artista </a:t>
            </a:r>
            <a:r>
              <a:rPr lang="es-ES" dirty="0" err="1"/>
              <a:t>Hiroshi</a:t>
            </a:r>
            <a:r>
              <a:rPr lang="es-ES" dirty="0"/>
              <a:t> </a:t>
            </a:r>
            <a:r>
              <a:rPr lang="es-ES" dirty="0" err="1"/>
              <a:t>Senju</a:t>
            </a:r>
            <a:r>
              <a:rPr lang="es-ES" dirty="0"/>
              <a:t>, inspirada en la cascada, donó 20 murales de </a:t>
            </a:r>
            <a:r>
              <a:rPr lang="es-ES" dirty="0" err="1"/>
              <a:t>Shofuso</a:t>
            </a:r>
            <a:r>
              <a:rPr lang="es-ES" dirty="0"/>
              <a:t>. </a:t>
            </a:r>
          </a:p>
          <a:p>
            <a:r>
              <a:rPr lang="es-ES" dirty="0"/>
              <a:t>Un jardín de visualización con Estanque de las carpas y la isla, un jardín de té, y un patio con jardín  del siglo XVII el jardín de estilo japonés de paredes y cercado de este sitio histórico y museo.</a:t>
            </a:r>
          </a:p>
          <a:p>
            <a:endParaRPr lang="es-ES" dirty="0"/>
          </a:p>
        </p:txBody>
      </p:sp>
    </p:spTree>
    <p:extLst>
      <p:ext uri="{BB962C8B-B14F-4D97-AF65-F5344CB8AC3E}">
        <p14:creationId xmlns:p14="http://schemas.microsoft.com/office/powerpoint/2010/main" val="1028115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5615136"/>
          </a:xfrm>
        </p:spPr>
        <p:txBody>
          <a:bodyPr/>
          <a:lstStyle/>
          <a:p>
            <a:r>
              <a:rPr lang="es-ES" dirty="0"/>
              <a:t>En total son 63 parques entre vecinales y regionales solo se acompañan </a:t>
            </a:r>
            <a:r>
              <a:rPr lang="es-ES" dirty="0" err="1"/>
              <a:t>fotografias</a:t>
            </a:r>
            <a:r>
              <a:rPr lang="es-ES" dirty="0"/>
              <a:t> de los mas importantes.</a:t>
            </a:r>
          </a:p>
        </p:txBody>
      </p:sp>
      <p:pic>
        <p:nvPicPr>
          <p:cNvPr id="4" name="3 Imagen" descr="Fairmount Park.jpg"/>
          <p:cNvPicPr>
            <a:picLocks noChangeAspect="1"/>
          </p:cNvPicPr>
          <p:nvPr/>
        </p:nvPicPr>
        <p:blipFill>
          <a:blip r:embed="rId3" cstate="print"/>
          <a:stretch>
            <a:fillRect/>
          </a:stretch>
        </p:blipFill>
        <p:spPr>
          <a:xfrm>
            <a:off x="1115616" y="1484785"/>
            <a:ext cx="7272808" cy="4608512"/>
          </a:xfrm>
          <a:prstGeom prst="rect">
            <a:avLst/>
          </a:prstGeom>
        </p:spPr>
      </p:pic>
    </p:spTree>
    <p:extLst>
      <p:ext uri="{BB962C8B-B14F-4D97-AF65-F5344CB8AC3E}">
        <p14:creationId xmlns:p14="http://schemas.microsoft.com/office/powerpoint/2010/main" val="3707334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Fairmount Park.-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444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wan Fountain.-Logan_Circle_(Philadelphi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78210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wan Fountain ..-West Side-LoganCircle_Fountain-West.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69220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wann_Fountain-27527.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83955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wann_Fountain_North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15475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odin_Museum_Entry_Philadelphi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34864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ranklin_Square_golf.png"/>
          <p:cNvPicPr>
            <a:picLocks noChangeAspect="1"/>
          </p:cNvPicPr>
          <p:nvPr/>
        </p:nvPicPr>
        <p:blipFill>
          <a:blip r:embed="rId3" cstate="print"/>
          <a:stretch>
            <a:fillRect/>
          </a:stretch>
        </p:blipFill>
        <p:spPr>
          <a:xfrm>
            <a:off x="0" y="0"/>
            <a:ext cx="9143999" cy="6858000"/>
          </a:xfrm>
          <a:prstGeom prst="rect">
            <a:avLst/>
          </a:prstGeom>
        </p:spPr>
      </p:pic>
    </p:spTree>
    <p:extLst>
      <p:ext uri="{BB962C8B-B14F-4D97-AF65-F5344CB8AC3E}">
        <p14:creationId xmlns:p14="http://schemas.microsoft.com/office/powerpoint/2010/main" val="1795889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urholme_estat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69261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tram_House_May_2002c.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86170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airmount Park.-Schuykill River.jpg"/>
          <p:cNvPicPr>
            <a:picLocks noChangeAspect="1"/>
          </p:cNvPicPr>
          <p:nvPr/>
        </p:nvPicPr>
        <p:blipFill>
          <a:blip r:embed="rId3" cstate="print"/>
          <a:stretch>
            <a:fillRect/>
          </a:stretch>
        </p:blipFill>
        <p:spPr>
          <a:xfrm>
            <a:off x="0" y="1"/>
            <a:ext cx="9144000" cy="6858000"/>
          </a:xfrm>
          <a:prstGeom prst="rect">
            <a:avLst/>
          </a:prstGeom>
        </p:spPr>
      </p:pic>
    </p:spTree>
    <p:extLst>
      <p:ext uri="{BB962C8B-B14F-4D97-AF65-F5344CB8AC3E}">
        <p14:creationId xmlns:p14="http://schemas.microsoft.com/office/powerpoint/2010/main" val="590045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ranklin Delano Roosevelt Par.-Filadelfi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68816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airmount-Park-Philadelphi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992973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shington_Monument-Philadelphia-27527.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4283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hofuso.-Fairmount Park.-1.jpg"/>
          <p:cNvPicPr>
            <a:picLocks noChangeAspect="1"/>
          </p:cNvPicPr>
          <p:nvPr/>
        </p:nvPicPr>
        <p:blipFill>
          <a:blip r:embed="rId3" cstate="print"/>
          <a:stretch>
            <a:fillRect/>
          </a:stretch>
        </p:blipFill>
        <p:spPr>
          <a:xfrm>
            <a:off x="0" y="-387424"/>
            <a:ext cx="9144000" cy="7245424"/>
          </a:xfrm>
          <a:prstGeom prst="rect">
            <a:avLst/>
          </a:prstGeom>
        </p:spPr>
      </p:pic>
    </p:spTree>
    <p:extLst>
      <p:ext uri="{BB962C8B-B14F-4D97-AF65-F5344CB8AC3E}">
        <p14:creationId xmlns:p14="http://schemas.microsoft.com/office/powerpoint/2010/main" val="764899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airmount Park.-Playhous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51145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airmount Park.-Samuel_South_cm.jpg"/>
          <p:cNvPicPr>
            <a:picLocks noChangeAspect="1"/>
          </p:cNvPicPr>
          <p:nvPr/>
        </p:nvPicPr>
        <p:blipFill>
          <a:blip r:embed="rId3" cstate="print"/>
          <a:stretch>
            <a:fillRect/>
          </a:stretch>
        </p:blipFill>
        <p:spPr>
          <a:xfrm>
            <a:off x="0" y="0"/>
            <a:ext cx="9143999" cy="6857999"/>
          </a:xfrm>
          <a:prstGeom prst="rect">
            <a:avLst/>
          </a:prstGeom>
        </p:spPr>
      </p:pic>
    </p:spTree>
    <p:extLst>
      <p:ext uri="{BB962C8B-B14F-4D97-AF65-F5344CB8AC3E}">
        <p14:creationId xmlns:p14="http://schemas.microsoft.com/office/powerpoint/2010/main" val="2112092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Fairmount Par.-Samuel_North_CM.jpg"/>
          <p:cNvPicPr>
            <a:picLocks noChangeAspect="1"/>
          </p:cNvPicPr>
          <p:nvPr/>
        </p:nvPicPr>
        <p:blipFill>
          <a:blip r:embed="rId3" cstate="print"/>
          <a:stretch>
            <a:fillRect/>
          </a:stretch>
        </p:blipFill>
        <p:spPr>
          <a:xfrm>
            <a:off x="0" y="0"/>
            <a:ext cx="9143999" cy="6858000"/>
          </a:xfrm>
          <a:prstGeom prst="rect">
            <a:avLst/>
          </a:prstGeom>
        </p:spPr>
      </p:pic>
    </p:spTree>
    <p:extLst>
      <p:ext uri="{BB962C8B-B14F-4D97-AF65-F5344CB8AC3E}">
        <p14:creationId xmlns:p14="http://schemas.microsoft.com/office/powerpoint/2010/main" val="1503969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airmount Park.-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99580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airmount Park.-5.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87933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airmont Park.-Cresheim_Creek,_Wissahickon.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075027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airmont Park.-Shofuso Garden.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027837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airmount Park.-3.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12645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airmount Park.-forest.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07544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hofuso-japanese-house-garden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339562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hofuso.-3.jpg"/>
          <p:cNvPicPr>
            <a:picLocks noChangeAspect="1"/>
          </p:cNvPicPr>
          <p:nvPr/>
        </p:nvPicPr>
        <p:blipFill>
          <a:blip r:embed="rId3" cstate="print"/>
          <a:stretch>
            <a:fillRect/>
          </a:stretch>
        </p:blipFill>
        <p:spPr>
          <a:xfrm>
            <a:off x="1" y="0"/>
            <a:ext cx="4644008" cy="6858000"/>
          </a:xfrm>
          <a:prstGeom prst="rect">
            <a:avLst/>
          </a:prstGeom>
        </p:spPr>
      </p:pic>
      <p:pic>
        <p:nvPicPr>
          <p:cNvPr id="3" name="2 Imagen" descr="shofuso-japanese-house-garden.jpg"/>
          <p:cNvPicPr>
            <a:picLocks noChangeAspect="1"/>
          </p:cNvPicPr>
          <p:nvPr/>
        </p:nvPicPr>
        <p:blipFill>
          <a:blip r:embed="rId4" cstate="print"/>
          <a:stretch>
            <a:fillRect/>
          </a:stretch>
        </p:blipFill>
        <p:spPr>
          <a:xfrm>
            <a:off x="4644008" y="0"/>
            <a:ext cx="4499992" cy="6858000"/>
          </a:xfrm>
          <a:prstGeom prst="rect">
            <a:avLst/>
          </a:prstGeom>
        </p:spPr>
      </p:pic>
    </p:spTree>
    <p:extLst>
      <p:ext uri="{BB962C8B-B14F-4D97-AF65-F5344CB8AC3E}">
        <p14:creationId xmlns:p14="http://schemas.microsoft.com/office/powerpoint/2010/main" val="1568732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hofuso.-Fairmount Park.-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849193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hofuso.-Fairmount Park.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80365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hofuso.-turtle_island_bridge_spring.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831049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hofuso Garden.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23958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hofuso house-and-garden-philadelphi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58212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hofuso Japanese Garden.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392808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hofuso-during-cherry.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199513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shington_Squar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950734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ittenhouseSquareN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039101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Rittenhouse_Squar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441825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hiladelphia_Fire_Department_Memorial.png"/>
          <p:cNvPicPr>
            <a:picLocks noChangeAspect="1"/>
          </p:cNvPicPr>
          <p:nvPr/>
        </p:nvPicPr>
        <p:blipFill>
          <a:blip r:embed="rId3" cstate="print"/>
          <a:stretch>
            <a:fillRect/>
          </a:stretch>
        </p:blipFill>
        <p:spPr>
          <a:xfrm>
            <a:off x="0" y="0"/>
            <a:ext cx="9143999" cy="6858000"/>
          </a:xfrm>
          <a:prstGeom prst="rect">
            <a:avLst/>
          </a:prstGeom>
        </p:spPr>
      </p:pic>
    </p:spTree>
    <p:extLst>
      <p:ext uri="{BB962C8B-B14F-4D97-AF65-F5344CB8AC3E}">
        <p14:creationId xmlns:p14="http://schemas.microsoft.com/office/powerpoint/2010/main" val="42101769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storius_Park.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250797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ennypackFoxChas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821921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ranklin_Square.png"/>
          <p:cNvPicPr>
            <a:picLocks noChangeAspect="1"/>
          </p:cNvPicPr>
          <p:nvPr/>
        </p:nvPicPr>
        <p:blipFill>
          <a:blip r:embed="rId3" cstate="print"/>
          <a:stretch>
            <a:fillRect/>
          </a:stretch>
        </p:blipFill>
        <p:spPr>
          <a:xfrm>
            <a:off x="0" y="0"/>
            <a:ext cx="9143999" cy="6858000"/>
          </a:xfrm>
          <a:prstGeom prst="rect">
            <a:avLst/>
          </a:prstGeom>
        </p:spPr>
      </p:pic>
    </p:spTree>
    <p:extLst>
      <p:ext uri="{BB962C8B-B14F-4D97-AF65-F5344CB8AC3E}">
        <p14:creationId xmlns:p14="http://schemas.microsoft.com/office/powerpoint/2010/main" val="2783414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hiladelphia.-Jardin del Amor.jpg"/>
          <p:cNvPicPr>
            <a:picLocks noChangeAspect="1"/>
          </p:cNvPicPr>
          <p:nvPr/>
        </p:nvPicPr>
        <p:blipFill>
          <a:blip r:embed="rId3" cstate="print"/>
          <a:stretch>
            <a:fillRect/>
          </a:stretch>
        </p:blipFill>
        <p:spPr>
          <a:xfrm>
            <a:off x="0" y="0"/>
            <a:ext cx="5143500" cy="6858000"/>
          </a:xfrm>
          <a:prstGeom prst="rect">
            <a:avLst/>
          </a:prstGeom>
        </p:spPr>
      </p:pic>
      <p:pic>
        <p:nvPicPr>
          <p:cNvPr id="3" name="2 Imagen" descr="Shofuso waterfall_spring_.jpg"/>
          <p:cNvPicPr>
            <a:picLocks noChangeAspect="1"/>
          </p:cNvPicPr>
          <p:nvPr/>
        </p:nvPicPr>
        <p:blipFill>
          <a:blip r:embed="rId4" cstate="print"/>
          <a:stretch>
            <a:fillRect/>
          </a:stretch>
        </p:blipFill>
        <p:spPr>
          <a:xfrm>
            <a:off x="5148064" y="0"/>
            <a:ext cx="3995936" cy="7046640"/>
          </a:xfrm>
          <a:prstGeom prst="rect">
            <a:avLst/>
          </a:prstGeom>
        </p:spPr>
      </p:pic>
    </p:spTree>
    <p:extLst>
      <p:ext uri="{BB962C8B-B14F-4D97-AF65-F5344CB8AC3E}">
        <p14:creationId xmlns:p14="http://schemas.microsoft.com/office/powerpoint/2010/main" val="35697016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786210"/>
          </a:xfrm>
        </p:spPr>
        <p:txBody>
          <a:bodyPr>
            <a:normAutofit/>
          </a:bodyPr>
          <a:lstStyle/>
          <a:p>
            <a:r>
              <a:rPr lang="es-ES" dirty="0"/>
              <a:t>Pennsylvania.-</a:t>
            </a:r>
            <a:r>
              <a:rPr lang="es-ES" dirty="0" err="1"/>
              <a:t>Shofu</a:t>
            </a:r>
            <a:r>
              <a:rPr lang="es-ES" dirty="0"/>
              <a:t>-su </a:t>
            </a:r>
            <a:r>
              <a:rPr lang="es-ES" dirty="0" err="1"/>
              <a:t>Japanese</a:t>
            </a:r>
            <a:r>
              <a:rPr lang="es-ES" dirty="0"/>
              <a:t> Garden.-</a:t>
            </a:r>
          </a:p>
        </p:txBody>
      </p:sp>
      <p:sp>
        <p:nvSpPr>
          <p:cNvPr id="3" name="2 Marcador de contenido"/>
          <p:cNvSpPr>
            <a:spLocks noGrp="1"/>
          </p:cNvSpPr>
          <p:nvPr>
            <p:ph sz="quarter" idx="1"/>
          </p:nvPr>
        </p:nvSpPr>
        <p:spPr>
          <a:xfrm>
            <a:off x="914400" y="2348880"/>
            <a:ext cx="6753944" cy="3670920"/>
          </a:xfrm>
        </p:spPr>
        <p:txBody>
          <a:bodyPr>
            <a:normAutofit/>
          </a:bodyPr>
          <a:lstStyle/>
          <a:p>
            <a:r>
              <a:rPr lang="es-ES" dirty="0" err="1"/>
              <a:t>Shofuso</a:t>
            </a:r>
            <a:r>
              <a:rPr lang="es-ES" dirty="0"/>
              <a:t> </a:t>
            </a:r>
            <a:r>
              <a:rPr lang="es-ES" dirty="0" err="1"/>
              <a:t>Japanese</a:t>
            </a:r>
            <a:r>
              <a:rPr lang="es-ES" dirty="0"/>
              <a:t> </a:t>
            </a:r>
            <a:r>
              <a:rPr lang="es-ES" dirty="0" err="1"/>
              <a:t>House</a:t>
            </a:r>
            <a:r>
              <a:rPr lang="es-ES" dirty="0"/>
              <a:t> and Garden es una casa de estilo tradicional japonés y el jardín del ranking nacional en el oeste de Filadelfia </a:t>
            </a:r>
            <a:r>
              <a:rPr lang="es-ES" dirty="0" err="1"/>
              <a:t>Fairmount</a:t>
            </a:r>
            <a:r>
              <a:rPr lang="es-ES" dirty="0"/>
              <a:t> Park que refleja la historia de la cultura japonesa en Filadelfia, a partir de la Exposición del Centenario 1876 para la instalación de sus pinturas contemporáneas en 2007. </a:t>
            </a:r>
          </a:p>
          <a:p>
            <a:endParaRPr lang="es-ES" dirty="0"/>
          </a:p>
          <a:p>
            <a:endParaRPr lang="es-ES" dirty="0"/>
          </a:p>
        </p:txBody>
      </p:sp>
    </p:spTree>
    <p:extLst>
      <p:ext uri="{BB962C8B-B14F-4D97-AF65-F5344CB8AC3E}">
        <p14:creationId xmlns:p14="http://schemas.microsoft.com/office/powerpoint/2010/main" val="8343393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4704"/>
            <a:ext cx="6969968" cy="5255096"/>
          </a:xfrm>
        </p:spPr>
        <p:txBody>
          <a:bodyPr>
            <a:normAutofit fontScale="92500"/>
          </a:bodyPr>
          <a:lstStyle/>
          <a:p>
            <a:r>
              <a:rPr lang="es-ES" dirty="0" err="1"/>
              <a:t>Shofuso</a:t>
            </a:r>
            <a:r>
              <a:rPr lang="es-ES" dirty="0"/>
              <a:t> fue construido en Japón en 1953, utilizando técnicas y materiales tradicionales y expuesto en el patio del Museo de Arte Moderno de Nueva York. </a:t>
            </a:r>
          </a:p>
          <a:p>
            <a:r>
              <a:rPr lang="es-ES" dirty="0"/>
              <a:t>Se trasladó a Filadelfia en 1958, en el sitio de varias estructuras anteriores japoneses que datan de la Exposición del Centenario de 1876.</a:t>
            </a:r>
          </a:p>
          <a:p>
            <a:r>
              <a:rPr lang="es-ES" dirty="0"/>
              <a:t>En 2007, el internacionalmente reconocido artista </a:t>
            </a:r>
            <a:r>
              <a:rPr lang="es-ES" dirty="0" err="1"/>
              <a:t>Hiroshi</a:t>
            </a:r>
            <a:r>
              <a:rPr lang="es-ES" dirty="0"/>
              <a:t> </a:t>
            </a:r>
            <a:r>
              <a:rPr lang="es-ES" dirty="0" err="1"/>
              <a:t>Senju</a:t>
            </a:r>
            <a:r>
              <a:rPr lang="es-ES" dirty="0"/>
              <a:t>, inspirado en la cascada, donaron 20 murales para </a:t>
            </a:r>
            <a:r>
              <a:rPr lang="es-ES" dirty="0" err="1"/>
              <a:t>Shofuso</a:t>
            </a:r>
            <a:r>
              <a:rPr lang="es-ES" dirty="0"/>
              <a:t>. Un jardín con estanque </a:t>
            </a:r>
            <a:r>
              <a:rPr lang="es-ES" dirty="0" err="1"/>
              <a:t>koi</a:t>
            </a:r>
            <a:r>
              <a:rPr lang="es-ES" dirty="0"/>
              <a:t> visualización e insulares, en un jardín de té, y un patio con jardín comprenden el siglo XVII de estilo japonés jardín amurallado y vallado de este sitio histórico .</a:t>
            </a:r>
          </a:p>
          <a:p>
            <a:endParaRPr lang="es-ES" dirty="0"/>
          </a:p>
        </p:txBody>
      </p:sp>
    </p:spTree>
    <p:extLst>
      <p:ext uri="{BB962C8B-B14F-4D97-AF65-F5344CB8AC3E}">
        <p14:creationId xmlns:p14="http://schemas.microsoft.com/office/powerpoint/2010/main" val="23863792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40530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9457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633918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98459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21196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1960" y="0"/>
            <a:ext cx="4932040" cy="6858000"/>
          </a:xfrm>
          <a:prstGeom prst="rect">
            <a:avLst/>
          </a:prstGeom>
        </p:spPr>
      </p:pic>
    </p:spTree>
    <p:extLst>
      <p:ext uri="{BB962C8B-B14F-4D97-AF65-F5344CB8AC3E}">
        <p14:creationId xmlns:p14="http://schemas.microsoft.com/office/powerpoint/2010/main" val="29166560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04424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32442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42014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972339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642194"/>
          </a:xfrm>
        </p:spPr>
        <p:txBody>
          <a:bodyPr>
            <a:normAutofit/>
          </a:bodyPr>
          <a:lstStyle/>
          <a:p>
            <a:r>
              <a:rPr lang="es-ES" dirty="0" err="1"/>
              <a:t>Pennsilvania</a:t>
            </a:r>
            <a:r>
              <a:rPr lang="es-ES" dirty="0"/>
              <a:t>.-</a:t>
            </a:r>
            <a:r>
              <a:rPr lang="es-ES" dirty="0" err="1"/>
              <a:t>Bowman's</a:t>
            </a:r>
            <a:r>
              <a:rPr lang="es-ES" dirty="0"/>
              <a:t> Hill </a:t>
            </a:r>
            <a:r>
              <a:rPr lang="es-ES" dirty="0" err="1"/>
              <a:t>Wildflower</a:t>
            </a:r>
            <a:r>
              <a:rPr lang="es-ES" dirty="0"/>
              <a:t> Preserve</a:t>
            </a:r>
          </a:p>
        </p:txBody>
      </p:sp>
      <p:sp>
        <p:nvSpPr>
          <p:cNvPr id="5" name="4 Marcador de contenido"/>
          <p:cNvSpPr>
            <a:spLocks noGrp="1"/>
          </p:cNvSpPr>
          <p:nvPr>
            <p:ph sz="quarter" idx="1"/>
          </p:nvPr>
        </p:nvSpPr>
        <p:spPr>
          <a:xfrm>
            <a:off x="914400" y="2132856"/>
            <a:ext cx="7041976" cy="4176464"/>
          </a:xfrm>
        </p:spPr>
        <p:txBody>
          <a:bodyPr>
            <a:normAutofit lnSpcReduction="10000"/>
          </a:bodyPr>
          <a:lstStyle/>
          <a:p>
            <a:r>
              <a:rPr lang="es-ES" dirty="0"/>
              <a:t>La colina de </a:t>
            </a:r>
            <a:r>
              <a:rPr lang="es-ES" dirty="0" err="1"/>
              <a:t>Bowman</a:t>
            </a:r>
            <a:r>
              <a:rPr lang="es-ES" dirty="0"/>
              <a:t> </a:t>
            </a:r>
            <a:r>
              <a:rPr lang="es-ES" dirty="0" err="1"/>
              <a:t>Wildflower</a:t>
            </a:r>
            <a:r>
              <a:rPr lang="es-ES" dirty="0"/>
              <a:t> Preserve (134 acres) es una reserva natural, jardín botánico , y museo acreditado ubicado en 1635 </a:t>
            </a:r>
            <a:r>
              <a:rPr lang="es-ES" dirty="0" err="1"/>
              <a:t>River</a:t>
            </a:r>
            <a:r>
              <a:rPr lang="es-ES" dirty="0"/>
              <a:t> Road (Ruta Pennsylvania 32), New Hope, Pensilvania . Está abierto todos los días excepto los días festivos, una cuota de admisión se carga a los no miembros. Una organización sin fines de lucro, la colina de </a:t>
            </a:r>
            <a:r>
              <a:rPr lang="es-ES" dirty="0" err="1"/>
              <a:t>Bowman</a:t>
            </a:r>
            <a:r>
              <a:rPr lang="es-ES" dirty="0"/>
              <a:t> </a:t>
            </a:r>
            <a:r>
              <a:rPr lang="es-ES" dirty="0" err="1"/>
              <a:t>Wildflower</a:t>
            </a:r>
            <a:r>
              <a:rPr lang="es-ES" dirty="0"/>
              <a:t> Preserve </a:t>
            </a:r>
            <a:r>
              <a:rPr lang="es-ES" dirty="0" err="1"/>
              <a:t>Association</a:t>
            </a:r>
            <a:r>
              <a:rPr lang="es-ES" dirty="0"/>
              <a:t> Inc., mantiene el parque de acuerdo a un contrato de gestión con el histórico Museo de Pennsylvania y de la Comisión . </a:t>
            </a:r>
          </a:p>
        </p:txBody>
      </p:sp>
    </p:spTree>
    <p:extLst>
      <p:ext uri="{BB962C8B-B14F-4D97-AF65-F5344CB8AC3E}">
        <p14:creationId xmlns:p14="http://schemas.microsoft.com/office/powerpoint/2010/main" val="3935133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041976" cy="5471120"/>
          </a:xfrm>
        </p:spPr>
        <p:txBody>
          <a:bodyPr/>
          <a:lstStyle/>
          <a:p>
            <a:r>
              <a:rPr lang="es-ES" dirty="0"/>
              <a:t>Hoy en día, la reserva contiene cerca de 1.000 de las 2.000 especies de plantas nativas de Pennsylvania , que crecen en un entorno naturalista de los bosques, praderas, un estanque y un arroyo </a:t>
            </a:r>
            <a:r>
              <a:rPr lang="es-ES" dirty="0" err="1"/>
              <a:t>Pidcock</a:t>
            </a:r>
            <a:r>
              <a:rPr lang="es-ES" dirty="0"/>
              <a:t>, con alrededor de 2 ½ millas de senderos para caminar. Es un excelente lugar para la observación de aves. </a:t>
            </a:r>
          </a:p>
          <a:p>
            <a:r>
              <a:rPr lang="es-ES" dirty="0"/>
              <a:t>El centro de visitantes incluye una colección de cerca de 100 aves, nidos de taxidermia más de 200 y alrededor de 600 huevos, dada en 1972 por el ornitólogo local, Charles </a:t>
            </a:r>
            <a:r>
              <a:rPr lang="es-ES" dirty="0" err="1"/>
              <a:t>Platt</a:t>
            </a:r>
            <a:r>
              <a:rPr lang="es-ES" dirty="0"/>
              <a:t> y se muestran en dioramas, vitrinas y paneles fotográficos. </a:t>
            </a:r>
          </a:p>
        </p:txBody>
      </p:sp>
    </p:spTree>
    <p:extLst>
      <p:ext uri="{BB962C8B-B14F-4D97-AF65-F5344CB8AC3E}">
        <p14:creationId xmlns:p14="http://schemas.microsoft.com/office/powerpoint/2010/main" val="29556419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041976" cy="5471120"/>
          </a:xfrm>
        </p:spPr>
        <p:txBody>
          <a:bodyPr/>
          <a:lstStyle/>
          <a:p>
            <a:r>
              <a:rPr lang="es-ES" dirty="0"/>
              <a:t>La reserva fue creada en 1934 en el Washington </a:t>
            </a:r>
            <a:r>
              <a:rPr lang="es-ES" dirty="0" err="1"/>
              <a:t>Crossing</a:t>
            </a:r>
            <a:r>
              <a:rPr lang="es-ES" dirty="0"/>
              <a:t> </a:t>
            </a:r>
            <a:r>
              <a:rPr lang="es-ES" dirty="0" err="1"/>
              <a:t>Historic</a:t>
            </a:r>
            <a:r>
              <a:rPr lang="es-ES" dirty="0"/>
              <a:t> Park en el lugar donde George Washington ejército 's acamparon durante la guerra revolucionaria americana . </a:t>
            </a:r>
          </a:p>
          <a:p>
            <a:r>
              <a:rPr lang="es-ES" dirty="0"/>
              <a:t>A sólo cinco kilómetros al sur de la reserva, Washington y sus hombres cruzaron el río Delaware para luchar y ganar la batalla de Trenton en 1776. </a:t>
            </a:r>
          </a:p>
        </p:txBody>
      </p:sp>
    </p:spTree>
    <p:extLst>
      <p:ext uri="{BB962C8B-B14F-4D97-AF65-F5344CB8AC3E}">
        <p14:creationId xmlns:p14="http://schemas.microsoft.com/office/powerpoint/2010/main" val="37252327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80432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42803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65794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236836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43533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231758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216331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26610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87223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49035"/>
          </a:xfrm>
          <a:prstGeom prst="rect">
            <a:avLst/>
          </a:prstGeom>
        </p:spPr>
      </p:pic>
    </p:spTree>
    <p:extLst>
      <p:ext uri="{BB962C8B-B14F-4D97-AF65-F5344CB8AC3E}">
        <p14:creationId xmlns:p14="http://schemas.microsoft.com/office/powerpoint/2010/main" val="34668131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err="1"/>
              <a:t>Chanticleer</a:t>
            </a:r>
            <a:r>
              <a:rPr lang="es-ES" dirty="0"/>
              <a:t>. Pennsylvania</a:t>
            </a:r>
          </a:p>
        </p:txBody>
      </p:sp>
      <p:sp>
        <p:nvSpPr>
          <p:cNvPr id="3" name="2 Marcador de contenido"/>
          <p:cNvSpPr>
            <a:spLocks noGrp="1"/>
          </p:cNvSpPr>
          <p:nvPr>
            <p:ph sz="quarter" idx="1"/>
          </p:nvPr>
        </p:nvSpPr>
        <p:spPr>
          <a:xfrm>
            <a:off x="914400" y="1447800"/>
            <a:ext cx="6969968" cy="5077544"/>
          </a:xfrm>
        </p:spPr>
        <p:txBody>
          <a:bodyPr>
            <a:normAutofit/>
          </a:bodyPr>
          <a:lstStyle/>
          <a:p>
            <a:r>
              <a:rPr lang="es-ES" dirty="0" err="1"/>
              <a:t>Chanticleer</a:t>
            </a:r>
            <a:r>
              <a:rPr lang="es-ES" dirty="0"/>
              <a:t> Garden es una finca y jardín botánico de  (11 hectáreas) en Wayne, Pennsylvania. </a:t>
            </a:r>
          </a:p>
          <a:p>
            <a:r>
              <a:rPr lang="es-ES" dirty="0"/>
              <a:t>Es miembro del BGCI, su código de reconocimiento internacional como institución botánica (en el </a:t>
            </a:r>
            <a:r>
              <a:rPr lang="es-ES" dirty="0" err="1"/>
              <a:t>Botanical</a:t>
            </a:r>
            <a:r>
              <a:rPr lang="es-ES" dirty="0"/>
              <a:t> </a:t>
            </a:r>
            <a:r>
              <a:rPr lang="es-ES" dirty="0" err="1"/>
              <a:t>Gardens</a:t>
            </a:r>
            <a:r>
              <a:rPr lang="es-ES" dirty="0"/>
              <a:t> </a:t>
            </a:r>
            <a:r>
              <a:rPr lang="es-ES" dirty="0" err="1"/>
              <a:t>Conservation</a:t>
            </a:r>
            <a:r>
              <a:rPr lang="es-ES" dirty="0"/>
              <a:t> International BGCI), así como las siglas de su herbario es CHANT </a:t>
            </a:r>
          </a:p>
          <a:p>
            <a:r>
              <a:rPr lang="es-ES" dirty="0"/>
              <a:t>El jardín ha evolucionado en gran medida desde la muerte del titular en 1990.</a:t>
            </a:r>
          </a:p>
          <a:p>
            <a:r>
              <a:rPr lang="es-ES" dirty="0"/>
              <a:t> Como el hogar de los </a:t>
            </a:r>
            <a:r>
              <a:rPr lang="es-ES" dirty="0" err="1"/>
              <a:t>Rosengartens</a:t>
            </a:r>
            <a:r>
              <a:rPr lang="es-ES" dirty="0"/>
              <a:t>, </a:t>
            </a:r>
            <a:r>
              <a:rPr lang="es-ES" dirty="0" err="1"/>
              <a:t>Chanticleer</a:t>
            </a:r>
            <a:r>
              <a:rPr lang="es-ES" dirty="0"/>
              <a:t> era hermoso y verde con impresionantes árboles y césped. </a:t>
            </a:r>
          </a:p>
        </p:txBody>
      </p:sp>
    </p:spTree>
    <p:extLst>
      <p:ext uri="{BB962C8B-B14F-4D97-AF65-F5344CB8AC3E}">
        <p14:creationId xmlns:p14="http://schemas.microsoft.com/office/powerpoint/2010/main" val="169576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normAutofit lnSpcReduction="10000"/>
          </a:bodyPr>
          <a:lstStyle/>
          <a:p>
            <a:r>
              <a:rPr lang="es-ES" dirty="0"/>
              <a:t>La mayor parte del desarrollo floral y jardín que vemos hoy en día se ha producido desde 1990, diseñado por el personal de </a:t>
            </a:r>
            <a:r>
              <a:rPr lang="es-ES" dirty="0" err="1"/>
              <a:t>Chanticleer</a:t>
            </a:r>
            <a:r>
              <a:rPr lang="es-ES" dirty="0"/>
              <a:t> y consultores.</a:t>
            </a:r>
          </a:p>
          <a:p>
            <a:r>
              <a:rPr lang="es-ES" dirty="0"/>
              <a:t>Hay siete horticultores, cada uno responsable por el diseño, la plantación y el mantenimiento de un área. Las áreas están en constante evolución, cada una con su propia impronta, sin embargo, unidas como una unidad completa. El Jardín de la taza de té y Terrazas </a:t>
            </a:r>
            <a:r>
              <a:rPr lang="es-ES" dirty="0" err="1"/>
              <a:t>Chanticleer</a:t>
            </a:r>
            <a:r>
              <a:rPr lang="es-ES" dirty="0"/>
              <a:t> cuentan con plantas de temporada y audaz de textura plantas tropicales y subtropicales. Estas áreas cambian mucho de un año a otro. La plantas que no soportan las heladas se las protege y pasan el invierno en invernaderos y sótanos.</a:t>
            </a:r>
          </a:p>
          <a:p>
            <a:endParaRPr lang="es-ES" dirty="0"/>
          </a:p>
        </p:txBody>
      </p:sp>
    </p:spTree>
    <p:extLst>
      <p:ext uri="{BB962C8B-B14F-4D97-AF65-F5344CB8AC3E}">
        <p14:creationId xmlns:p14="http://schemas.microsoft.com/office/powerpoint/2010/main" val="3198332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897960" cy="5471120"/>
          </a:xfrm>
        </p:spPr>
        <p:txBody>
          <a:bodyPr>
            <a:normAutofit lnSpcReduction="10000"/>
          </a:bodyPr>
          <a:lstStyle/>
          <a:p>
            <a:r>
              <a:rPr lang="es-ES" dirty="0"/>
              <a:t>Las secciones "</a:t>
            </a:r>
            <a:r>
              <a:rPr lang="es-ES" dirty="0" err="1"/>
              <a:t>Tennis</a:t>
            </a:r>
            <a:r>
              <a:rPr lang="es-ES" dirty="0"/>
              <a:t> </a:t>
            </a:r>
            <a:r>
              <a:rPr lang="es-ES" dirty="0" err="1"/>
              <a:t>Court</a:t>
            </a:r>
            <a:r>
              <a:rPr lang="es-ES" dirty="0"/>
              <a:t>", "Ruin", "</a:t>
            </a:r>
            <a:r>
              <a:rPr lang="es-ES" dirty="0" err="1"/>
              <a:t>Gravel</a:t>
            </a:r>
            <a:r>
              <a:rPr lang="es-ES" dirty="0"/>
              <a:t> Garden", y "</a:t>
            </a:r>
            <a:r>
              <a:rPr lang="es-ES" dirty="0" err="1"/>
              <a:t>Pond</a:t>
            </a:r>
            <a:r>
              <a:rPr lang="es-ES" dirty="0"/>
              <a:t> Garden" </a:t>
            </a:r>
            <a:r>
              <a:rPr lang="es-ES" dirty="0" err="1"/>
              <a:t>estan</a:t>
            </a:r>
            <a:r>
              <a:rPr lang="es-ES" dirty="0"/>
              <a:t> dedicadas al cultivo de plantas perennes resistentes a las heladas, tanto leñosas como herbáceas. El jardín de la pista de tenis se basa en la idea de la pantalla foliar ya presentada en el jardín de la taza de té. La ruina es un capricho, construido sobre los cimientos de la casa de Adolph </a:t>
            </a:r>
            <a:r>
              <a:rPr lang="es-ES" dirty="0" err="1"/>
              <a:t>Rosengarten</a:t>
            </a:r>
            <a:r>
              <a:rPr lang="es-ES" dirty="0"/>
              <a:t>, Jr. Tiene el propósito de hacer parecer como si la casa se ​​fuera deteriorando.</a:t>
            </a:r>
          </a:p>
          <a:p>
            <a:r>
              <a:rPr lang="es-ES" dirty="0"/>
              <a:t>El jardín de grava es caliente y seco, un toque del Mediterráneo en Pensilvania. </a:t>
            </a:r>
          </a:p>
          <a:p>
            <a:r>
              <a:rPr lang="es-ES" dirty="0"/>
              <a:t>La zona del estanque es una zona de floraciones exuberantes.</a:t>
            </a:r>
          </a:p>
        </p:txBody>
      </p:sp>
    </p:spTree>
    <p:extLst>
      <p:ext uri="{BB962C8B-B14F-4D97-AF65-F5344CB8AC3E}">
        <p14:creationId xmlns:p14="http://schemas.microsoft.com/office/powerpoint/2010/main" val="24015158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6336704"/>
          </a:xfrm>
        </p:spPr>
        <p:txBody>
          <a:bodyPr>
            <a:normAutofit lnSpcReduction="10000"/>
          </a:bodyPr>
          <a:lstStyle/>
          <a:p>
            <a:r>
              <a:rPr lang="es-ES" dirty="0"/>
              <a:t>Las secciones "</a:t>
            </a:r>
            <a:r>
              <a:rPr lang="es-ES" dirty="0" err="1"/>
              <a:t>Asian</a:t>
            </a:r>
            <a:r>
              <a:rPr lang="es-ES" dirty="0"/>
              <a:t> Woods" y "</a:t>
            </a:r>
            <a:r>
              <a:rPr lang="es-ES" dirty="0" err="1"/>
              <a:t>Bell's</a:t>
            </a:r>
            <a:r>
              <a:rPr lang="es-ES" dirty="0"/>
              <a:t> Woodland" son zonas de sombra. Las características plantas de China, Corea y Japón; las segundas, las plantas del este de Norteamérica]]. La sección "</a:t>
            </a:r>
            <a:r>
              <a:rPr lang="es-ES" dirty="0" err="1"/>
              <a:t>Serpentine</a:t>
            </a:r>
            <a:r>
              <a:rPr lang="es-ES" dirty="0"/>
              <a:t>" exalta la belleza de los cultivos agrícolas. </a:t>
            </a:r>
          </a:p>
          <a:p>
            <a:r>
              <a:rPr lang="es-ES" dirty="0"/>
              <a:t>La flor cortada y huertos producen flores para los edificios de la organización y comida para las mesas. El excedente va a un comedor de caridad. El estacionamiento de vehículos es un área de "bajo mantenimiento", con plantas resistentes que no están irrigadas ni abonadas.</a:t>
            </a:r>
          </a:p>
          <a:p>
            <a:r>
              <a:rPr lang="es-ES" dirty="0"/>
              <a:t> El personal del jardín durante la temporada invernal dedica su fuerza laboral a la construcción de muebles, vallas, puertas, puentes y fuentes de agua en garajes reconvertidos.</a:t>
            </a:r>
          </a:p>
        </p:txBody>
      </p:sp>
    </p:spTree>
    <p:extLst>
      <p:ext uri="{BB962C8B-B14F-4D97-AF65-F5344CB8AC3E}">
        <p14:creationId xmlns:p14="http://schemas.microsoft.com/office/powerpoint/2010/main" val="5451293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lstStyle/>
          <a:p>
            <a:r>
              <a:rPr lang="es-ES" dirty="0"/>
              <a:t>La "</a:t>
            </a:r>
            <a:r>
              <a:rPr lang="es-ES" dirty="0" err="1"/>
              <a:t>Chanticleer</a:t>
            </a:r>
            <a:r>
              <a:rPr lang="es-ES" dirty="0"/>
              <a:t> </a:t>
            </a:r>
            <a:r>
              <a:rPr lang="es-ES" dirty="0" err="1"/>
              <a:t>Foundation</a:t>
            </a:r>
            <a:r>
              <a:rPr lang="es-ES" dirty="0"/>
              <a:t>" tiene la propiedad de 47 hectáreas, 35 de las cuales están abiertas al público. </a:t>
            </a:r>
          </a:p>
          <a:p>
            <a:r>
              <a:rPr lang="es-ES" dirty="0"/>
              <a:t>La superficie restante está dedicada a la agricultura, bosques, áreas de servicio, y las viviendas del personal. </a:t>
            </a:r>
          </a:p>
          <a:p>
            <a:r>
              <a:rPr lang="es-ES" dirty="0"/>
              <a:t>El camino principal está a menos de una milla de distancia.</a:t>
            </a:r>
          </a:p>
          <a:p>
            <a:r>
              <a:rPr lang="es-ES" dirty="0"/>
              <a:t>La casa y los terrenos están incluidos en el listado del </a:t>
            </a:r>
            <a:r>
              <a:rPr lang="es-ES" dirty="0" err="1"/>
              <a:t>National</a:t>
            </a:r>
            <a:r>
              <a:rPr lang="es-ES" dirty="0"/>
              <a:t> </a:t>
            </a:r>
            <a:r>
              <a:rPr lang="es-ES" dirty="0" err="1"/>
              <a:t>Register</a:t>
            </a:r>
            <a:r>
              <a:rPr lang="es-ES" dirty="0"/>
              <a:t> of </a:t>
            </a:r>
            <a:r>
              <a:rPr lang="es-ES" dirty="0" err="1"/>
              <a:t>Historic</a:t>
            </a:r>
            <a:r>
              <a:rPr lang="es-ES" dirty="0"/>
              <a:t> Places desde 1984.</a:t>
            </a:r>
          </a:p>
          <a:p>
            <a:endParaRPr lang="es-ES" dirty="0"/>
          </a:p>
        </p:txBody>
      </p:sp>
    </p:spTree>
    <p:extLst>
      <p:ext uri="{BB962C8B-B14F-4D97-AF65-F5344CB8AC3E}">
        <p14:creationId xmlns:p14="http://schemas.microsoft.com/office/powerpoint/2010/main" val="2329707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113984" cy="5399112"/>
          </a:xfrm>
        </p:spPr>
        <p:txBody>
          <a:bodyPr>
            <a:normAutofit/>
          </a:bodyPr>
          <a:lstStyle/>
          <a:p>
            <a:r>
              <a:rPr lang="es-ES" dirty="0"/>
              <a:t>La finca de </a:t>
            </a:r>
            <a:r>
              <a:rPr lang="es-ES" dirty="0" err="1"/>
              <a:t>Chanticleer</a:t>
            </a:r>
            <a:r>
              <a:rPr lang="es-ES" dirty="0"/>
              <a:t> data de principios del siglo XX, cuando la tierra a lo largo de la línea principal del ferrocarril de Pennsylvania fue promocionada para casas de verano para escapar del calor de Filadelfia. Adolph </a:t>
            </a:r>
            <a:r>
              <a:rPr lang="es-ES" dirty="0" err="1"/>
              <a:t>Rosengarten</a:t>
            </a:r>
            <a:r>
              <a:rPr lang="es-ES" dirty="0"/>
              <a:t>, Sr., y su esposa Christine eligieron el Wayne-St. Área de </a:t>
            </a:r>
            <a:r>
              <a:rPr lang="es-ES" dirty="0" err="1"/>
              <a:t>Davids</a:t>
            </a:r>
            <a:r>
              <a:rPr lang="es-ES" dirty="0"/>
              <a:t> para construir su refugio en el campo. </a:t>
            </a:r>
          </a:p>
          <a:p>
            <a:r>
              <a:rPr lang="es-ES" dirty="0"/>
              <a:t>La empresa farmacéutica de la familia "</a:t>
            </a:r>
            <a:r>
              <a:rPr lang="es-ES" dirty="0" err="1"/>
              <a:t>Rosengarten</a:t>
            </a:r>
            <a:r>
              <a:rPr lang="es-ES" dirty="0"/>
              <a:t> Son" pasaría a formar parte de Firma Merck &amp; </a:t>
            </a:r>
            <a:r>
              <a:rPr lang="es-ES" dirty="0" err="1"/>
              <a:t>Company</a:t>
            </a:r>
            <a:r>
              <a:rPr lang="es-ES" dirty="0"/>
              <a:t> en la década de 1920.</a:t>
            </a:r>
          </a:p>
          <a:p>
            <a:r>
              <a:rPr lang="es-ES" dirty="0"/>
              <a:t> </a:t>
            </a:r>
          </a:p>
          <a:p>
            <a:endParaRPr lang="es-ES" dirty="0"/>
          </a:p>
        </p:txBody>
      </p:sp>
    </p:spTree>
    <p:extLst>
      <p:ext uri="{BB962C8B-B14F-4D97-AF65-F5344CB8AC3E}">
        <p14:creationId xmlns:p14="http://schemas.microsoft.com/office/powerpoint/2010/main" val="14952406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258000" cy="5543128"/>
          </a:xfrm>
        </p:spPr>
        <p:txBody>
          <a:bodyPr>
            <a:normAutofit/>
          </a:bodyPr>
          <a:lstStyle/>
          <a:p>
            <a:r>
              <a:rPr lang="es-ES" dirty="0"/>
              <a:t>Los </a:t>
            </a:r>
            <a:r>
              <a:rPr lang="es-ES" dirty="0" err="1"/>
              <a:t>Rosengarten</a:t>
            </a:r>
            <a:r>
              <a:rPr lang="es-ES" dirty="0"/>
              <a:t> contrataron al arquitecto y ex compañero de clase Charles L. </a:t>
            </a:r>
            <a:r>
              <a:rPr lang="es-ES" dirty="0" err="1"/>
              <a:t>Borie</a:t>
            </a:r>
            <a:r>
              <a:rPr lang="es-ES" dirty="0"/>
              <a:t> para diseñar la casa, que se completó en 1913. </a:t>
            </a:r>
          </a:p>
          <a:p>
            <a:r>
              <a:rPr lang="es-ES" dirty="0"/>
              <a:t>El arquitecto del paisaje Thomas Sears diseñó las terrazas como una extensión de la casa. </a:t>
            </a:r>
          </a:p>
          <a:p>
            <a:r>
              <a:rPr lang="es-ES" dirty="0"/>
              <a:t>Un añadido de 1924 convirtió la casa en una residencia de verano todo el año y la familia se mudó aquí permanentemente.</a:t>
            </a:r>
          </a:p>
          <a:p>
            <a:r>
              <a:rPr lang="es-ES" dirty="0"/>
              <a:t>El sentido del humor del Sr. </a:t>
            </a:r>
            <a:r>
              <a:rPr lang="es-ES" dirty="0" err="1"/>
              <a:t>Rosengarten</a:t>
            </a:r>
            <a:r>
              <a:rPr lang="es-ES" dirty="0"/>
              <a:t> se evidencia al nombrar su casa como la hacienda "</a:t>
            </a:r>
            <a:r>
              <a:rPr lang="es-ES" dirty="0" err="1"/>
              <a:t>Chanticlere</a:t>
            </a:r>
            <a:r>
              <a:rPr lang="es-ES" dirty="0"/>
              <a:t>" según aparece en la novela de </a:t>
            </a:r>
            <a:r>
              <a:rPr lang="es-ES" dirty="0" err="1"/>
              <a:t>Thackeray</a:t>
            </a:r>
            <a:r>
              <a:rPr lang="es-ES" dirty="0"/>
              <a:t> del año 1855 "</a:t>
            </a:r>
            <a:r>
              <a:rPr lang="es-ES" dirty="0" err="1"/>
              <a:t>The</a:t>
            </a:r>
            <a:r>
              <a:rPr lang="es-ES" dirty="0"/>
              <a:t> </a:t>
            </a:r>
            <a:r>
              <a:rPr lang="es-ES" dirty="0" err="1"/>
              <a:t>Newcomes</a:t>
            </a:r>
            <a:r>
              <a:rPr lang="es-ES" dirty="0"/>
              <a:t>" (Los recién llegados). </a:t>
            </a:r>
          </a:p>
        </p:txBody>
      </p:sp>
    </p:spTree>
    <p:extLst>
      <p:ext uri="{BB962C8B-B14F-4D97-AF65-F5344CB8AC3E}">
        <p14:creationId xmlns:p14="http://schemas.microsoft.com/office/powerpoint/2010/main" val="34389489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lstStyle/>
          <a:p>
            <a:r>
              <a:rPr lang="es-ES" dirty="0"/>
              <a:t>En el </a:t>
            </a:r>
            <a:r>
              <a:rPr lang="es-ES" dirty="0" err="1"/>
              <a:t>Chanticlere</a:t>
            </a:r>
            <a:r>
              <a:rPr lang="es-ES" dirty="0"/>
              <a:t> de la ficción fueron "hipotecadas hasta las mismas ventanas del castillo", pero "sigue siendo el espectáculo del condado". Jugar con la palabra, que es sinónimo de "gallo", los </a:t>
            </a:r>
            <a:r>
              <a:rPr lang="es-ES" dirty="0" err="1"/>
              <a:t>Rosengartens</a:t>
            </a:r>
            <a:r>
              <a:rPr lang="es-ES" dirty="0"/>
              <a:t> usaron motivos de gallo en toda la finca.</a:t>
            </a:r>
          </a:p>
          <a:p>
            <a:r>
              <a:rPr lang="es-ES" dirty="0"/>
              <a:t>Adolph y Christine </a:t>
            </a:r>
            <a:r>
              <a:rPr lang="es-ES" dirty="0" err="1"/>
              <a:t>diron</a:t>
            </a:r>
            <a:r>
              <a:rPr lang="es-ES" dirty="0"/>
              <a:t> hogares a sus dos hijos como regalos de boda. </a:t>
            </a:r>
          </a:p>
          <a:p>
            <a:r>
              <a:rPr lang="es-ES" dirty="0"/>
              <a:t>Ellos compraron una propiedad vecina para su hijo Adolph, Jr. y su esposa Janet </a:t>
            </a:r>
            <a:r>
              <a:rPr lang="es-ES" dirty="0" err="1"/>
              <a:t>Newlin</a:t>
            </a:r>
            <a:r>
              <a:rPr lang="es-ES" dirty="0"/>
              <a:t> en 1933. </a:t>
            </a:r>
          </a:p>
        </p:txBody>
      </p:sp>
    </p:spTree>
    <p:extLst>
      <p:ext uri="{BB962C8B-B14F-4D97-AF65-F5344CB8AC3E}">
        <p14:creationId xmlns:p14="http://schemas.microsoft.com/office/powerpoint/2010/main" val="3472699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041976" cy="5111080"/>
          </a:xfrm>
        </p:spPr>
        <p:txBody>
          <a:bodyPr>
            <a:normAutofit/>
          </a:bodyPr>
          <a:lstStyle/>
          <a:p>
            <a:r>
              <a:rPr lang="es-ES" dirty="0"/>
              <a:t> Actualmente es la sede del capricho "</a:t>
            </a:r>
            <a:r>
              <a:rPr lang="es-ES" dirty="0" err="1"/>
              <a:t>the</a:t>
            </a:r>
            <a:r>
              <a:rPr lang="es-ES" dirty="0"/>
              <a:t> Ruin". La casa de la hija Emily, que se encuentra en la entrada de visitantes actualmente, fue construida para ella en 1935.</a:t>
            </a:r>
          </a:p>
          <a:p>
            <a:r>
              <a:rPr lang="es-ES" dirty="0"/>
              <a:t> En la actualidad se utiliza para las oficinas y aulas. </a:t>
            </a:r>
          </a:p>
          <a:p>
            <a:r>
              <a:rPr lang="es-ES" dirty="0"/>
              <a:t>Adolph, Jr., compró la parte de la finca de su hermana después de su muerte en 1980. Adolph, Jr. no se movió de la casa principal, pero lo usó para el entretenimiento y la mantuvo como era cuando la familia vivía allí. </a:t>
            </a:r>
          </a:p>
        </p:txBody>
      </p:sp>
    </p:spTree>
    <p:extLst>
      <p:ext uri="{BB962C8B-B14F-4D97-AF65-F5344CB8AC3E}">
        <p14:creationId xmlns:p14="http://schemas.microsoft.com/office/powerpoint/2010/main" val="11102079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6825952" cy="5039072"/>
          </a:xfrm>
        </p:spPr>
        <p:txBody>
          <a:bodyPr/>
          <a:lstStyle/>
          <a:p>
            <a:r>
              <a:rPr lang="es-ES" dirty="0"/>
              <a:t>La casa está abierta para visitas con reserva previa. Adolph, Jr., dejó toda la propiedad para el disfrute y la educación del público después de su muerte en 1990. </a:t>
            </a:r>
          </a:p>
          <a:p>
            <a:r>
              <a:rPr lang="es-ES" dirty="0"/>
              <a:t>Una Junta de siete miembros de Administración, cinco de los cuales son parientes </a:t>
            </a:r>
            <a:r>
              <a:rPr lang="es-ES" dirty="0" err="1"/>
              <a:t>Rosengarten</a:t>
            </a:r>
            <a:r>
              <a:rPr lang="es-ES" dirty="0"/>
              <a:t>, supervisa la Fundación </a:t>
            </a:r>
            <a:r>
              <a:rPr lang="es-ES" dirty="0" err="1"/>
              <a:t>Chanticleer</a:t>
            </a:r>
            <a:r>
              <a:rPr lang="es-ES" dirty="0"/>
              <a:t>.</a:t>
            </a:r>
          </a:p>
          <a:p>
            <a:r>
              <a:rPr lang="es-ES" dirty="0"/>
              <a:t> El jardín se abrió al público en 1993. </a:t>
            </a:r>
          </a:p>
          <a:p>
            <a:r>
              <a:rPr lang="es-ES" dirty="0"/>
              <a:t>Hay 17 personas trabajando a tiempo completo, de los cuales dos administran las instalaciones y 12 son jardineros y guardas.</a:t>
            </a:r>
          </a:p>
        </p:txBody>
      </p:sp>
    </p:spTree>
    <p:extLst>
      <p:ext uri="{BB962C8B-B14F-4D97-AF65-F5344CB8AC3E}">
        <p14:creationId xmlns:p14="http://schemas.microsoft.com/office/powerpoint/2010/main" val="6615735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7185992" cy="5328592"/>
          </a:xfrm>
        </p:spPr>
        <p:txBody>
          <a:bodyPr>
            <a:normAutofit/>
          </a:bodyPr>
          <a:lstStyle/>
          <a:p>
            <a:r>
              <a:rPr lang="es-ES" dirty="0"/>
              <a:t>Sus colecciones de plantas se encuentran agrupadas en diferentes secciones :</a:t>
            </a:r>
          </a:p>
          <a:p>
            <a:r>
              <a:rPr lang="es-ES" dirty="0"/>
              <a:t> « </a:t>
            </a:r>
            <a:r>
              <a:rPr lang="es-ES" dirty="0" err="1"/>
              <a:t>Asian</a:t>
            </a:r>
            <a:r>
              <a:rPr lang="es-ES" dirty="0"/>
              <a:t> </a:t>
            </a:r>
            <a:r>
              <a:rPr lang="es-ES" dirty="0" err="1"/>
              <a:t>woods</a:t>
            </a:r>
            <a:r>
              <a:rPr lang="es-ES" dirty="0"/>
              <a:t> » (Bosques de Asia), árboles de la zona templada de Asia, Aceres, </a:t>
            </a:r>
            <a:r>
              <a:rPr lang="es-ES" dirty="0" err="1"/>
              <a:t>Sorbus</a:t>
            </a:r>
            <a:r>
              <a:rPr lang="es-ES" dirty="0"/>
              <a:t>, </a:t>
            </a:r>
            <a:r>
              <a:rPr lang="es-ES" dirty="0" err="1"/>
              <a:t>Platanus</a:t>
            </a:r>
            <a:r>
              <a:rPr lang="es-ES" dirty="0"/>
              <a:t>, </a:t>
            </a:r>
            <a:r>
              <a:rPr lang="es-ES" dirty="0" err="1"/>
              <a:t>Prunus</a:t>
            </a:r>
            <a:r>
              <a:rPr lang="es-ES" dirty="0"/>
              <a:t>, </a:t>
            </a:r>
            <a:r>
              <a:rPr lang="es-ES" dirty="0" err="1"/>
              <a:t>Malus</a:t>
            </a:r>
            <a:r>
              <a:rPr lang="es-ES" dirty="0"/>
              <a:t> y plantas </a:t>
            </a:r>
            <a:r>
              <a:rPr lang="es-ES" dirty="0" err="1"/>
              <a:t>herbaceas</a:t>
            </a:r>
            <a:r>
              <a:rPr lang="es-ES" dirty="0"/>
              <a:t> acompañantes Begonia, </a:t>
            </a:r>
            <a:r>
              <a:rPr lang="es-ES" dirty="0" err="1"/>
              <a:t>Clematis</a:t>
            </a:r>
            <a:r>
              <a:rPr lang="es-ES" dirty="0"/>
              <a:t>, </a:t>
            </a:r>
            <a:r>
              <a:rPr lang="es-ES" dirty="0" err="1"/>
              <a:t>Hemerocallis</a:t>
            </a:r>
            <a:r>
              <a:rPr lang="es-ES" dirty="0"/>
              <a:t>, </a:t>
            </a:r>
            <a:r>
              <a:rPr lang="es-ES" dirty="0" err="1"/>
              <a:t>Hosta</a:t>
            </a:r>
            <a:r>
              <a:rPr lang="es-ES" dirty="0"/>
              <a:t>, </a:t>
            </a:r>
            <a:r>
              <a:rPr lang="es-ES" dirty="0" err="1"/>
              <a:t>Hydrangea</a:t>
            </a:r>
            <a:r>
              <a:rPr lang="es-ES" dirty="0"/>
              <a:t>, </a:t>
            </a:r>
            <a:r>
              <a:rPr lang="es-ES" dirty="0" err="1"/>
              <a:t>Lilium</a:t>
            </a:r>
            <a:r>
              <a:rPr lang="es-ES" dirty="0"/>
              <a:t>, </a:t>
            </a:r>
            <a:r>
              <a:rPr lang="es-ES" dirty="0" err="1"/>
              <a:t>Primula</a:t>
            </a:r>
            <a:r>
              <a:rPr lang="es-ES" dirty="0"/>
              <a:t>,</a:t>
            </a:r>
          </a:p>
          <a:p>
            <a:r>
              <a:rPr lang="es-ES" dirty="0"/>
              <a:t> « </a:t>
            </a:r>
            <a:r>
              <a:rPr lang="es-ES" dirty="0" err="1"/>
              <a:t>Pond</a:t>
            </a:r>
            <a:r>
              <a:rPr lang="es-ES" dirty="0"/>
              <a:t> </a:t>
            </a:r>
            <a:r>
              <a:rPr lang="es-ES" dirty="0" err="1"/>
              <a:t>garden</a:t>
            </a:r>
            <a:r>
              <a:rPr lang="es-ES" dirty="0"/>
              <a:t> » (Jardín del estanque), plantas acuáticas, y en sus alrededores plantas </a:t>
            </a:r>
            <a:r>
              <a:rPr lang="es-ES" dirty="0" err="1"/>
              <a:t>herbaceas</a:t>
            </a:r>
            <a:r>
              <a:rPr lang="es-ES" dirty="0"/>
              <a:t> </a:t>
            </a:r>
            <a:r>
              <a:rPr lang="es-ES" dirty="0" err="1"/>
              <a:t>Campanula</a:t>
            </a:r>
            <a:r>
              <a:rPr lang="es-ES" dirty="0"/>
              <a:t>, </a:t>
            </a:r>
            <a:r>
              <a:rPr lang="es-ES" dirty="0" err="1"/>
              <a:t>Clematis</a:t>
            </a:r>
            <a:r>
              <a:rPr lang="es-ES" dirty="0"/>
              <a:t>, </a:t>
            </a:r>
            <a:r>
              <a:rPr lang="es-ES" dirty="0" err="1"/>
              <a:t>Dianthus</a:t>
            </a:r>
            <a:r>
              <a:rPr lang="es-ES" dirty="0"/>
              <a:t>, </a:t>
            </a:r>
            <a:r>
              <a:rPr lang="es-ES" dirty="0" err="1"/>
              <a:t>Delphinium</a:t>
            </a:r>
            <a:r>
              <a:rPr lang="es-ES" dirty="0"/>
              <a:t>, </a:t>
            </a:r>
            <a:r>
              <a:rPr lang="es-ES" dirty="0" err="1"/>
              <a:t>Equisetum</a:t>
            </a:r>
            <a:r>
              <a:rPr lang="es-ES" dirty="0"/>
              <a:t>, </a:t>
            </a:r>
            <a:r>
              <a:rPr lang="es-ES" dirty="0" err="1"/>
              <a:t>Penstemon</a:t>
            </a:r>
            <a:r>
              <a:rPr lang="es-ES" dirty="0"/>
              <a:t>, </a:t>
            </a:r>
            <a:r>
              <a:rPr lang="es-ES" dirty="0" err="1"/>
              <a:t>Allium</a:t>
            </a:r>
            <a:r>
              <a:rPr lang="es-ES" dirty="0"/>
              <a:t>, Rosa, Tulipa, </a:t>
            </a:r>
            <a:r>
              <a:rPr lang="es-ES" dirty="0" err="1"/>
              <a:t>Papaver</a:t>
            </a:r>
            <a:r>
              <a:rPr lang="es-ES" dirty="0"/>
              <a:t>,</a:t>
            </a:r>
          </a:p>
        </p:txBody>
      </p:sp>
    </p:spTree>
    <p:extLst>
      <p:ext uri="{BB962C8B-B14F-4D97-AF65-F5344CB8AC3E}">
        <p14:creationId xmlns:p14="http://schemas.microsoft.com/office/powerpoint/2010/main" val="25317966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041976" cy="5183088"/>
          </a:xfrm>
        </p:spPr>
        <p:txBody>
          <a:bodyPr>
            <a:normAutofit/>
          </a:bodyPr>
          <a:lstStyle/>
          <a:p>
            <a:r>
              <a:rPr lang="es-ES" dirty="0"/>
              <a:t>« Ruin and </a:t>
            </a:r>
            <a:r>
              <a:rPr lang="es-ES" dirty="0" err="1"/>
              <a:t>gravel</a:t>
            </a:r>
            <a:r>
              <a:rPr lang="es-ES" dirty="0"/>
              <a:t> </a:t>
            </a:r>
            <a:r>
              <a:rPr lang="es-ES" dirty="0" err="1"/>
              <a:t>garden</a:t>
            </a:r>
            <a:r>
              <a:rPr lang="es-ES" dirty="0"/>
              <a:t> » (Jardín de la ruina y de la grava), </a:t>
            </a:r>
            <a:r>
              <a:rPr lang="es-ES" dirty="0" err="1"/>
              <a:t>Hedera</a:t>
            </a:r>
            <a:r>
              <a:rPr lang="es-ES" dirty="0"/>
              <a:t>, </a:t>
            </a:r>
            <a:r>
              <a:rPr lang="es-ES" dirty="0" err="1"/>
              <a:t>Cercis</a:t>
            </a:r>
            <a:r>
              <a:rPr lang="es-ES" dirty="0"/>
              <a:t>, </a:t>
            </a:r>
            <a:r>
              <a:rPr lang="es-ES" dirty="0" err="1"/>
              <a:t>Quercus</a:t>
            </a:r>
            <a:r>
              <a:rPr lang="es-ES" dirty="0"/>
              <a:t>, </a:t>
            </a:r>
            <a:r>
              <a:rPr lang="es-ES" dirty="0" err="1"/>
              <a:t>Salix</a:t>
            </a:r>
            <a:r>
              <a:rPr lang="es-ES" dirty="0"/>
              <a:t>, </a:t>
            </a:r>
            <a:r>
              <a:rPr lang="es-ES" dirty="0" err="1"/>
              <a:t>Carex</a:t>
            </a:r>
            <a:r>
              <a:rPr lang="es-ES" dirty="0"/>
              <a:t>, </a:t>
            </a:r>
            <a:r>
              <a:rPr lang="es-ES" dirty="0" err="1"/>
              <a:t>Ulmus</a:t>
            </a:r>
            <a:r>
              <a:rPr lang="es-ES" dirty="0"/>
              <a:t>, </a:t>
            </a:r>
            <a:r>
              <a:rPr lang="es-ES" dirty="0" err="1"/>
              <a:t>Juncus</a:t>
            </a:r>
            <a:r>
              <a:rPr lang="es-ES" dirty="0"/>
              <a:t>, </a:t>
            </a:r>
            <a:r>
              <a:rPr lang="es-ES" dirty="0" err="1"/>
              <a:t>Euphorbia</a:t>
            </a:r>
            <a:r>
              <a:rPr lang="es-ES" dirty="0"/>
              <a:t>, Agave, </a:t>
            </a:r>
          </a:p>
          <a:p>
            <a:r>
              <a:rPr lang="es-ES" dirty="0"/>
              <a:t> « </a:t>
            </a:r>
            <a:r>
              <a:rPr lang="es-ES" dirty="0" err="1"/>
              <a:t>Teacup</a:t>
            </a:r>
            <a:r>
              <a:rPr lang="es-ES" dirty="0"/>
              <a:t> </a:t>
            </a:r>
            <a:r>
              <a:rPr lang="es-ES" dirty="0" err="1"/>
              <a:t>garden</a:t>
            </a:r>
            <a:r>
              <a:rPr lang="es-ES" dirty="0"/>
              <a:t> » (Jardín de la taza de té), </a:t>
            </a:r>
            <a:r>
              <a:rPr lang="es-ES" dirty="0" err="1"/>
              <a:t>Arum</a:t>
            </a:r>
            <a:r>
              <a:rPr lang="es-ES" dirty="0"/>
              <a:t>, </a:t>
            </a:r>
            <a:r>
              <a:rPr lang="es-ES" dirty="0" err="1"/>
              <a:t>Digitalis</a:t>
            </a:r>
            <a:r>
              <a:rPr lang="es-ES" dirty="0"/>
              <a:t>, </a:t>
            </a:r>
            <a:r>
              <a:rPr lang="es-ES" dirty="0" err="1"/>
              <a:t>Syringa</a:t>
            </a:r>
            <a:r>
              <a:rPr lang="es-ES" dirty="0"/>
              <a:t>, </a:t>
            </a:r>
            <a:r>
              <a:rPr lang="es-ES" dirty="0" err="1"/>
              <a:t>Vitis</a:t>
            </a:r>
            <a:r>
              <a:rPr lang="es-ES" dirty="0"/>
              <a:t>,</a:t>
            </a:r>
          </a:p>
          <a:p>
            <a:r>
              <a:rPr lang="es-ES" dirty="0"/>
              <a:t> « </a:t>
            </a:r>
            <a:r>
              <a:rPr lang="es-ES" dirty="0" err="1"/>
              <a:t>Tennis</a:t>
            </a:r>
            <a:r>
              <a:rPr lang="es-ES" dirty="0"/>
              <a:t> </a:t>
            </a:r>
            <a:r>
              <a:rPr lang="es-ES" dirty="0" err="1"/>
              <a:t>court</a:t>
            </a:r>
            <a:r>
              <a:rPr lang="es-ES" dirty="0"/>
              <a:t> </a:t>
            </a:r>
            <a:r>
              <a:rPr lang="es-ES" dirty="0" err="1"/>
              <a:t>garden</a:t>
            </a:r>
            <a:r>
              <a:rPr lang="es-ES" dirty="0"/>
              <a:t> » (Jardín del campo de tenis), con lechos florales de </a:t>
            </a:r>
            <a:r>
              <a:rPr lang="es-ES" dirty="0" err="1"/>
              <a:t>Lilium</a:t>
            </a:r>
            <a:r>
              <a:rPr lang="es-ES" dirty="0"/>
              <a:t>, </a:t>
            </a:r>
            <a:r>
              <a:rPr lang="es-ES" dirty="0" err="1"/>
              <a:t>Allium</a:t>
            </a:r>
            <a:r>
              <a:rPr lang="es-ES" dirty="0"/>
              <a:t>, </a:t>
            </a:r>
            <a:r>
              <a:rPr lang="es-ES" dirty="0" err="1"/>
              <a:t>Filipendula</a:t>
            </a:r>
            <a:r>
              <a:rPr lang="es-ES" dirty="0"/>
              <a:t>, </a:t>
            </a:r>
            <a:r>
              <a:rPr lang="es-ES" dirty="0" err="1"/>
              <a:t>Geranium</a:t>
            </a:r>
            <a:r>
              <a:rPr lang="es-ES" dirty="0"/>
              <a:t>, </a:t>
            </a:r>
            <a:r>
              <a:rPr lang="es-ES" dirty="0" err="1"/>
              <a:t>Paeonia</a:t>
            </a:r>
            <a:r>
              <a:rPr lang="es-ES" dirty="0"/>
              <a:t>, </a:t>
            </a:r>
            <a:r>
              <a:rPr lang="es-ES" dirty="0" err="1"/>
              <a:t>Dahlia</a:t>
            </a:r>
            <a:r>
              <a:rPr lang="es-ES" dirty="0"/>
              <a:t>, Iris, Tulipa,</a:t>
            </a:r>
          </a:p>
          <a:p>
            <a:r>
              <a:rPr lang="es-ES" dirty="0"/>
              <a:t> « </a:t>
            </a:r>
            <a:r>
              <a:rPr lang="es-ES" dirty="0" err="1"/>
              <a:t>Woodlands</a:t>
            </a:r>
            <a:r>
              <a:rPr lang="es-ES" dirty="0"/>
              <a:t> » (Bosques), </a:t>
            </a:r>
            <a:r>
              <a:rPr lang="es-ES" dirty="0" err="1"/>
              <a:t>Rhododendron</a:t>
            </a:r>
            <a:r>
              <a:rPr lang="es-ES" dirty="0"/>
              <a:t>, </a:t>
            </a:r>
            <a:r>
              <a:rPr lang="es-ES" dirty="0" err="1"/>
              <a:t>Quercus</a:t>
            </a:r>
            <a:r>
              <a:rPr lang="es-ES" dirty="0"/>
              <a:t>, Aceres, </a:t>
            </a:r>
            <a:r>
              <a:rPr lang="es-ES" dirty="0" err="1"/>
              <a:t>Cornus</a:t>
            </a:r>
            <a:r>
              <a:rPr lang="es-ES" dirty="0"/>
              <a:t>, </a:t>
            </a:r>
            <a:r>
              <a:rPr lang="es-ES" dirty="0" err="1"/>
              <a:t>Corydalis</a:t>
            </a:r>
            <a:r>
              <a:rPr lang="es-ES" dirty="0"/>
              <a:t>, </a:t>
            </a:r>
            <a:r>
              <a:rPr lang="es-ES" dirty="0" err="1"/>
              <a:t>Pinus</a:t>
            </a:r>
            <a:r>
              <a:rPr lang="es-ES" dirty="0"/>
              <a:t>, </a:t>
            </a:r>
            <a:r>
              <a:rPr lang="es-ES" dirty="0" err="1"/>
              <a:t>Abies</a:t>
            </a:r>
            <a:r>
              <a:rPr lang="es-ES" dirty="0"/>
              <a:t>, Picea, </a:t>
            </a:r>
            <a:r>
              <a:rPr lang="es-ES" dirty="0" err="1"/>
              <a:t>Prunus</a:t>
            </a:r>
            <a:r>
              <a:rPr lang="es-ES" dirty="0"/>
              <a:t>, </a:t>
            </a:r>
            <a:r>
              <a:rPr lang="es-ES" dirty="0" err="1"/>
              <a:t>Viburnum</a:t>
            </a:r>
            <a:r>
              <a:rPr lang="es-ES" dirty="0"/>
              <a:t>, Magnolia,</a:t>
            </a:r>
          </a:p>
          <a:p>
            <a:endParaRPr lang="es-ES" dirty="0"/>
          </a:p>
        </p:txBody>
      </p:sp>
    </p:spTree>
    <p:extLst>
      <p:ext uri="{BB962C8B-B14F-4D97-AF65-F5344CB8AC3E}">
        <p14:creationId xmlns:p14="http://schemas.microsoft.com/office/powerpoint/2010/main" val="325570509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04354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34259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35710887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94013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r="1029" b="4902"/>
          <a:stretch/>
        </p:blipFill>
        <p:spPr>
          <a:xfrm>
            <a:off x="0" y="0"/>
            <a:ext cx="9144000" cy="6858000"/>
          </a:xfrm>
          <a:prstGeom prst="rect">
            <a:avLst/>
          </a:prstGeom>
        </p:spPr>
      </p:pic>
    </p:spTree>
    <p:extLst>
      <p:ext uri="{BB962C8B-B14F-4D97-AF65-F5344CB8AC3E}">
        <p14:creationId xmlns:p14="http://schemas.microsoft.com/office/powerpoint/2010/main" val="27497350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01339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6359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82497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6950673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40599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622810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52821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11931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4199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013874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7884274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Hershey</a:t>
            </a:r>
            <a:r>
              <a:rPr lang="es-ES" dirty="0"/>
              <a:t> </a:t>
            </a:r>
            <a:r>
              <a:rPr lang="es-ES" dirty="0" err="1"/>
              <a:t>Gardens</a:t>
            </a:r>
            <a:r>
              <a:rPr lang="es-ES" dirty="0"/>
              <a:t> </a:t>
            </a:r>
          </a:p>
        </p:txBody>
      </p:sp>
      <p:sp>
        <p:nvSpPr>
          <p:cNvPr id="3" name="2 Marcador de contenido"/>
          <p:cNvSpPr>
            <a:spLocks noGrp="1"/>
          </p:cNvSpPr>
          <p:nvPr>
            <p:ph sz="quarter" idx="1"/>
          </p:nvPr>
        </p:nvSpPr>
        <p:spPr>
          <a:xfrm>
            <a:off x="611560" y="1844824"/>
            <a:ext cx="7344816" cy="4174976"/>
          </a:xfrm>
        </p:spPr>
        <p:txBody>
          <a:bodyPr/>
          <a:lstStyle/>
          <a:p>
            <a:r>
              <a:rPr lang="es-ES" dirty="0" err="1"/>
              <a:t>Hershey</a:t>
            </a:r>
            <a:r>
              <a:rPr lang="es-ES" dirty="0"/>
              <a:t> </a:t>
            </a:r>
            <a:r>
              <a:rPr lang="es-ES" dirty="0" err="1"/>
              <a:t>Gardens</a:t>
            </a:r>
            <a:r>
              <a:rPr lang="es-ES" dirty="0"/>
              <a:t> es un  (9,3 hectáreas) de jardín botánico y arboreto de(9,3 hectáreas)   situado en el camino de Hotel 170, </a:t>
            </a:r>
            <a:r>
              <a:rPr lang="es-ES" dirty="0" err="1"/>
              <a:t>Hershey</a:t>
            </a:r>
            <a:r>
              <a:rPr lang="es-ES" dirty="0"/>
              <a:t>, Pennsylvania , cerca de Harrisburg</a:t>
            </a:r>
          </a:p>
          <a:p>
            <a:r>
              <a:rPr lang="es-ES" dirty="0"/>
              <a:t> . Se encuentran en la cima de la colina, con vistas al </a:t>
            </a:r>
            <a:r>
              <a:rPr lang="es-ES" dirty="0" err="1"/>
              <a:t>Hersheypark</a:t>
            </a:r>
            <a:r>
              <a:rPr lang="es-ES" dirty="0"/>
              <a:t> . </a:t>
            </a:r>
          </a:p>
          <a:p>
            <a:r>
              <a:rPr lang="es-ES" dirty="0"/>
              <a:t>Fue construido como un regalo del magnate del chocolate Milton S. </a:t>
            </a:r>
            <a:r>
              <a:rPr lang="es-ES" dirty="0" err="1"/>
              <a:t>Hershey</a:t>
            </a:r>
            <a:r>
              <a:rPr lang="es-ES" dirty="0"/>
              <a:t> en su comunidad y en honor a su esposa, Catherine. </a:t>
            </a:r>
          </a:p>
        </p:txBody>
      </p:sp>
    </p:spTree>
    <p:extLst>
      <p:ext uri="{BB962C8B-B14F-4D97-AF65-F5344CB8AC3E}">
        <p14:creationId xmlns:p14="http://schemas.microsoft.com/office/powerpoint/2010/main" val="21756904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041976" cy="5471120"/>
          </a:xfrm>
        </p:spPr>
        <p:txBody>
          <a:bodyPr>
            <a:normAutofit/>
          </a:bodyPr>
          <a:lstStyle/>
          <a:p>
            <a:r>
              <a:rPr lang="es-ES" dirty="0"/>
              <a:t>Los Jardines de </a:t>
            </a:r>
            <a:r>
              <a:rPr lang="es-ES" dirty="0" err="1"/>
              <a:t>Hershey</a:t>
            </a:r>
            <a:r>
              <a:rPr lang="es-ES" dirty="0"/>
              <a:t> abrieron por primera vez al público el 2 de junio de 1937 como un jardín de rosas que ocupa 3,5 hectáreas (14.000 m 2). </a:t>
            </a:r>
          </a:p>
          <a:p>
            <a:r>
              <a:rPr lang="es-ES" dirty="0"/>
              <a:t>En el primer día a más de 20.000 visitantes se acercaron a ver el jardín de rosas.</a:t>
            </a:r>
          </a:p>
          <a:p>
            <a:r>
              <a:rPr lang="es-ES" dirty="0"/>
              <a:t> En 1937, 1939 y 1941 Milton </a:t>
            </a:r>
            <a:r>
              <a:rPr lang="es-ES" dirty="0" err="1"/>
              <a:t>Hershey</a:t>
            </a:r>
            <a:r>
              <a:rPr lang="es-ES" dirty="0"/>
              <a:t> añadido más jardines.</a:t>
            </a:r>
          </a:p>
          <a:p>
            <a:r>
              <a:rPr lang="es-ES" dirty="0"/>
              <a:t> En 1941 los jardines había sido ampliada a su tamaño actual.</a:t>
            </a:r>
          </a:p>
          <a:p>
            <a:r>
              <a:rPr lang="es-ES" dirty="0"/>
              <a:t> En septiembre de 1938, la American Rose </a:t>
            </a:r>
            <a:r>
              <a:rPr lang="es-ES" dirty="0" err="1"/>
              <a:t>Society</a:t>
            </a:r>
            <a:r>
              <a:rPr lang="es-ES" dirty="0"/>
              <a:t> honró a Milton </a:t>
            </a:r>
            <a:r>
              <a:rPr lang="es-ES" dirty="0" err="1"/>
              <a:t>Hershey</a:t>
            </a:r>
            <a:r>
              <a:rPr lang="es-ES" dirty="0"/>
              <a:t> dedicación 's a las rosas por nombrar una rosa después de él. </a:t>
            </a:r>
          </a:p>
        </p:txBody>
      </p:sp>
    </p:spTree>
    <p:extLst>
      <p:ext uri="{BB962C8B-B14F-4D97-AF65-F5344CB8AC3E}">
        <p14:creationId xmlns:p14="http://schemas.microsoft.com/office/powerpoint/2010/main" val="41947617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normAutofit/>
          </a:bodyPr>
          <a:lstStyle/>
          <a:p>
            <a:r>
              <a:rPr lang="es-ES" dirty="0"/>
              <a:t>LB </a:t>
            </a:r>
            <a:r>
              <a:rPr lang="es-ES" dirty="0" err="1"/>
              <a:t>Coddington</a:t>
            </a:r>
            <a:r>
              <a:rPr lang="es-ES" dirty="0"/>
              <a:t>, un prominente </a:t>
            </a:r>
            <a:r>
              <a:rPr lang="es-ES" dirty="0" err="1"/>
              <a:t>Hybridador</a:t>
            </a:r>
            <a:r>
              <a:rPr lang="es-ES" dirty="0"/>
              <a:t> pasó de </a:t>
            </a:r>
            <a:r>
              <a:rPr lang="es-ES" dirty="0" err="1"/>
              <a:t>Murry</a:t>
            </a:r>
            <a:r>
              <a:rPr lang="es-ES" dirty="0"/>
              <a:t> Hill, Nueva Jersey , propuso que un rojo escarlata carmesí (rojo terciopelo negro) aumentó estaba desarrollando bajo la denominación «MS </a:t>
            </a:r>
            <a:r>
              <a:rPr lang="es-ES" dirty="0" err="1"/>
              <a:t>Hershey</a:t>
            </a:r>
            <a:r>
              <a:rPr lang="es-ES" dirty="0"/>
              <a:t>". </a:t>
            </a:r>
          </a:p>
          <a:p>
            <a:r>
              <a:rPr lang="es-ES" dirty="0"/>
              <a:t>En 1942, las tierras al este del Jardín de las Rosas se consideró no aptos para cultivar o construir casas. En este Milton </a:t>
            </a:r>
            <a:r>
              <a:rPr lang="es-ES" dirty="0" err="1"/>
              <a:t>Hershey</a:t>
            </a:r>
            <a:r>
              <a:rPr lang="es-ES" dirty="0"/>
              <a:t> </a:t>
            </a:r>
            <a:r>
              <a:rPr lang="es-ES" dirty="0" err="1"/>
              <a:t>Erdman</a:t>
            </a:r>
            <a:r>
              <a:rPr lang="es-ES" dirty="0"/>
              <a:t> dio las órdenes para hacer otro jardín.</a:t>
            </a:r>
          </a:p>
          <a:p>
            <a:r>
              <a:rPr lang="es-ES" dirty="0"/>
              <a:t> Pidió que no hay planes o estimaciones de costes. Sólo contando </a:t>
            </a:r>
            <a:r>
              <a:rPr lang="es-ES" dirty="0" err="1"/>
              <a:t>Erdman</a:t>
            </a:r>
            <a:r>
              <a:rPr lang="es-ES" dirty="0"/>
              <a:t> le diría a parar si hacía demasiado grande. </a:t>
            </a:r>
          </a:p>
          <a:p>
            <a:r>
              <a:rPr lang="es-ES" dirty="0"/>
              <a:t>El precio de la entrada fue instituido en 1973.</a:t>
            </a:r>
          </a:p>
          <a:p>
            <a:r>
              <a:rPr lang="es-ES" dirty="0"/>
              <a:t> </a:t>
            </a:r>
          </a:p>
        </p:txBody>
      </p:sp>
    </p:spTree>
    <p:extLst>
      <p:ext uri="{BB962C8B-B14F-4D97-AF65-F5344CB8AC3E}">
        <p14:creationId xmlns:p14="http://schemas.microsoft.com/office/powerpoint/2010/main" val="221699646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113984" cy="5399112"/>
          </a:xfrm>
        </p:spPr>
        <p:txBody>
          <a:bodyPr/>
          <a:lstStyle/>
          <a:p>
            <a:r>
              <a:rPr lang="es-ES" dirty="0"/>
              <a:t>Para aumentar los cambios se realizaron visitas hortícolas . </a:t>
            </a:r>
          </a:p>
          <a:p>
            <a:r>
              <a:rPr lang="es-ES" dirty="0"/>
              <a:t>El más importante de estos cambios fue la creación de seis jardines temáticos y su apertura en la temporada 1979. </a:t>
            </a:r>
          </a:p>
          <a:p>
            <a:r>
              <a:rPr lang="es-ES" dirty="0"/>
              <a:t>Sin embargo, en la década de 1980 era evidente que seguía habiendo un problema financiero. </a:t>
            </a:r>
          </a:p>
          <a:p>
            <a:r>
              <a:rPr lang="es-ES" dirty="0"/>
              <a:t>En 1989 el Jardín pasó a formar parte de la organización sin fines de lucro: la Fundación MS </a:t>
            </a:r>
            <a:r>
              <a:rPr lang="es-ES" dirty="0" err="1"/>
              <a:t>Hershey</a:t>
            </a:r>
            <a:r>
              <a:rPr lang="es-ES" dirty="0"/>
              <a:t> .</a:t>
            </a:r>
          </a:p>
          <a:p>
            <a:endParaRPr lang="es-ES" dirty="0"/>
          </a:p>
        </p:txBody>
      </p:sp>
    </p:spTree>
    <p:extLst>
      <p:ext uri="{BB962C8B-B14F-4D97-AF65-F5344CB8AC3E}">
        <p14:creationId xmlns:p14="http://schemas.microsoft.com/office/powerpoint/2010/main" val="8284425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6897960" cy="4823048"/>
          </a:xfrm>
        </p:spPr>
        <p:txBody>
          <a:bodyPr>
            <a:normAutofit/>
          </a:bodyPr>
          <a:lstStyle/>
          <a:p>
            <a:r>
              <a:rPr lang="es-ES" dirty="0"/>
              <a:t>En 1998, la Casa de las Mariposas fue  abierta. </a:t>
            </a:r>
          </a:p>
          <a:p>
            <a:r>
              <a:rPr lang="es-ES" dirty="0"/>
              <a:t>Fue construida usando un ala de una estructura de invernadero originales </a:t>
            </a:r>
            <a:r>
              <a:rPr lang="es-ES" dirty="0" err="1"/>
              <a:t>Hershey</a:t>
            </a:r>
            <a:r>
              <a:rPr lang="es-ES" dirty="0"/>
              <a:t> </a:t>
            </a:r>
            <a:r>
              <a:rPr lang="es-ES" dirty="0" err="1"/>
              <a:t>Estates</a:t>
            </a:r>
            <a:r>
              <a:rPr lang="es-ES" dirty="0"/>
              <a:t>, construido en 1930. </a:t>
            </a:r>
          </a:p>
          <a:p>
            <a:r>
              <a:rPr lang="es-ES" dirty="0"/>
              <a:t>En 2003, el Jardín de los Niños abrió. </a:t>
            </a:r>
          </a:p>
          <a:p>
            <a:r>
              <a:rPr lang="es-ES" dirty="0"/>
              <a:t> Jardín de los Niños cubre un </a:t>
            </a:r>
            <a:r>
              <a:rPr lang="es-ES" dirty="0" err="1"/>
              <a:t>acreas</a:t>
            </a:r>
            <a:r>
              <a:rPr lang="es-ES" dirty="0"/>
              <a:t> y medio y cuenta con cerca de 30 jardines separados diseñados para enseñar acerca de las plantas a través de </a:t>
            </a:r>
            <a:r>
              <a:rPr lang="es-ES" dirty="0" err="1"/>
              <a:t>ineractive</a:t>
            </a:r>
            <a:r>
              <a:rPr lang="es-ES" dirty="0"/>
              <a:t> y con las manos en las pantallas. </a:t>
            </a:r>
          </a:p>
        </p:txBody>
      </p:sp>
    </p:spTree>
    <p:extLst>
      <p:ext uri="{BB962C8B-B14F-4D97-AF65-F5344CB8AC3E}">
        <p14:creationId xmlns:p14="http://schemas.microsoft.com/office/powerpoint/2010/main" val="50959433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113984" cy="5327104"/>
          </a:xfrm>
        </p:spPr>
        <p:txBody>
          <a:bodyPr/>
          <a:lstStyle/>
          <a:p>
            <a:r>
              <a:rPr lang="es-ES" dirty="0"/>
              <a:t>Hoy en día los jardines incluyen un jardín botánico, el jardín infantil, jardín de hierbas, jardín japonés , magnolia bosque, roble arboleda, hierba ornamental colección, perenne jardín, conífera colección, dos importantes jardines de rosas, y un jardín de flores de temporada</a:t>
            </a:r>
          </a:p>
          <a:p>
            <a:r>
              <a:rPr lang="es-ES" dirty="0"/>
              <a:t>El jardín de rosas contiene alrededor de 7.000 se elevó arbustos que representan a 275 variedades.</a:t>
            </a:r>
          </a:p>
          <a:p>
            <a:r>
              <a:rPr lang="es-ES" dirty="0"/>
              <a:t> Los jardines también contienen una mariposa casa con 300 mariposas de unas 25 variedades. </a:t>
            </a:r>
          </a:p>
          <a:p>
            <a:endParaRPr lang="es-ES" dirty="0"/>
          </a:p>
        </p:txBody>
      </p:sp>
    </p:spTree>
    <p:extLst>
      <p:ext uri="{BB962C8B-B14F-4D97-AF65-F5344CB8AC3E}">
        <p14:creationId xmlns:p14="http://schemas.microsoft.com/office/powerpoint/2010/main" val="37943200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3923928" cy="3754123"/>
          </a:xfrm>
          <a:prstGeom prst="rect">
            <a:avLst/>
          </a:prstGeom>
        </p:spPr>
      </p:pic>
      <p:pic>
        <p:nvPicPr>
          <p:cNvPr id="5124" name="Picture 4" descr="http://www.destinationhersheypa.com/wp-content/uploads/2010/10/Hershey_Gardens_11.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46467" y="10798"/>
            <a:ext cx="5057775" cy="374332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hersheygardens.org/images/headers/volunteer.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714750"/>
            <a:ext cx="9144000"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5875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99392"/>
            <a:ext cx="9505056" cy="6957392"/>
          </a:xfrm>
          <a:prstGeom prst="rect">
            <a:avLst/>
          </a:prstGeom>
        </p:spPr>
      </p:pic>
    </p:spTree>
    <p:extLst>
      <p:ext uri="{BB962C8B-B14F-4D97-AF65-F5344CB8AC3E}">
        <p14:creationId xmlns:p14="http://schemas.microsoft.com/office/powerpoint/2010/main" val="36801296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Hershey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060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Hershey Gardens 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6632"/>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0114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2525094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630129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442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6612599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4200766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45059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924277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73247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578681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86651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4654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279382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435325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29796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743514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32988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950736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9433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073276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69290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273363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517120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82293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574266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01375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TotalTime>
  <Words>3552</Words>
  <Application>Microsoft Office PowerPoint</Application>
  <PresentationFormat>Presentación en pantalla (4:3)</PresentationFormat>
  <Paragraphs>307</Paragraphs>
  <Slides>138</Slides>
  <Notes>100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138</vt:i4>
      </vt:variant>
    </vt:vector>
  </HeadingPairs>
  <TitlesOfParts>
    <vt:vector size="143" baseType="lpstr">
      <vt:lpstr>Calibri</vt:lpstr>
      <vt:lpstr>Century Schoolbook</vt:lpstr>
      <vt:lpstr>Wingdings</vt:lpstr>
      <vt:lpstr>Wingdings 2</vt:lpstr>
      <vt:lpstr>Default Theme</vt:lpstr>
      <vt:lpstr>ESTADOS UNIDOS.-LA VUELTA AL MUNDO EN 885 JARDINES.-Fairmount Park.-Shofu-su Japanese Garden.-Bowman's Hill Wildflower Preserve.-Chanticleer garden.-Hershey Gardens  </vt:lpstr>
      <vt:lpstr>Fairmount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Pennsylvania.-Shofu-su Japanese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Pennsilvania.-Bowman's Hill Wildflower Preserve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Chanticleer. Pennsylvania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Hershey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7</cp:revision>
  <dcterms:created xsi:type="dcterms:W3CDTF">2013-09-16T06:09:50Z</dcterms:created>
  <dcterms:modified xsi:type="dcterms:W3CDTF">2018-03-05T16:00:32Z</dcterms:modified>
</cp:coreProperties>
</file>