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  <p:sldId id="364" r:id="rId110"/>
    <p:sldId id="365" r:id="rId111"/>
    <p:sldId id="366" r:id="rId112"/>
    <p:sldId id="367" r:id="rId113"/>
    <p:sldId id="368" r:id="rId114"/>
    <p:sldId id="369" r:id="rId115"/>
    <p:sldId id="370" r:id="rId116"/>
    <p:sldId id="371" r:id="rId117"/>
    <p:sldId id="372" r:id="rId118"/>
    <p:sldId id="373" r:id="rId119"/>
    <p:sldId id="374" r:id="rId1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viewProps" Target="viewProp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theme" Target="theme/theme1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2CA42B-E860-4EF6-977F-13954FE134E2}" type="datetimeFigureOut">
              <a:rPr lang="es-ES" smtClean="0"/>
              <a:t>05/03/2018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EFC77C-6C22-4CA4-8AA7-3D4F26DEDDE8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840547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90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187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0A8F09B-D8DB-4096-A3DB-808F5D99B437}" type="slidenum">
              <a:rPr lang="es-ES">
                <a:solidFill>
                  <a:prstClr val="black"/>
                </a:solidFill>
              </a:rPr>
              <a:pPr>
                <a:defRPr/>
              </a:pPr>
              <a:t>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00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198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BA0649D-9ABC-45E4-95E3-C756229F573F}" type="slidenum">
              <a:rPr lang="es-ES">
                <a:solidFill>
                  <a:prstClr val="black"/>
                </a:solidFill>
              </a:rPr>
              <a:pPr>
                <a:defRPr/>
              </a:pPr>
              <a:t>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10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177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99ABCC0-39C7-4660-AE88-A7D691E4ABE5}" type="slidenum">
              <a:rPr lang="es-ES">
                <a:solidFill>
                  <a:prstClr val="black"/>
                </a:solidFill>
              </a:rPr>
              <a:pPr>
                <a:defRPr/>
              </a:pPr>
              <a:t>10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20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208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272329B-69B3-44FB-BE56-51C2EFCF7440}" type="slidenum">
              <a:rPr lang="es-ES">
                <a:solidFill>
                  <a:prstClr val="black"/>
                </a:solidFill>
              </a:rPr>
              <a:pPr>
                <a:defRPr/>
              </a:pPr>
              <a:t>12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218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5076109-28BF-4BBD-8B45-5FD37B1CE252}" type="slidenum">
              <a:rPr lang="es-ES">
                <a:solidFill>
                  <a:prstClr val="black"/>
                </a:solidFill>
              </a:rPr>
              <a:pPr>
                <a:defRPr/>
              </a:pPr>
              <a:t>13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41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228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ADF0552-9AF2-4104-935D-6265446BCEAF}" type="slidenum">
              <a:rPr lang="es-ES">
                <a:solidFill>
                  <a:prstClr val="black"/>
                </a:solidFill>
              </a:rPr>
              <a:pPr>
                <a:defRPr/>
              </a:pPr>
              <a:t>14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51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239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ABAB696-E94E-4D3D-81F0-6F12FB9960B9}" type="slidenum">
              <a:rPr lang="es-ES">
                <a:solidFill>
                  <a:prstClr val="black"/>
                </a:solidFill>
              </a:rPr>
              <a:pPr>
                <a:defRPr/>
              </a:pPr>
              <a:t>15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61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249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85B9BB6-39C5-45BF-BEA1-18992670D4B0}" type="slidenum">
              <a:rPr lang="es-ES">
                <a:solidFill>
                  <a:prstClr val="black"/>
                </a:solidFill>
              </a:rPr>
              <a:pPr>
                <a:defRPr/>
              </a:pPr>
              <a:t>16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72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259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5AA685E-5A7A-45EB-9672-28FCEE8D58D6}" type="slidenum">
              <a:rPr lang="es-ES">
                <a:solidFill>
                  <a:prstClr val="black"/>
                </a:solidFill>
              </a:rPr>
              <a:pPr>
                <a:defRPr/>
              </a:pPr>
              <a:t>17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82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351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80A5BAF-795F-4A69-8E7E-E24DAD5D8001}" type="slidenum">
              <a:rPr lang="es-ES">
                <a:solidFill>
                  <a:prstClr val="black"/>
                </a:solidFill>
              </a:rPr>
              <a:pPr>
                <a:defRPr/>
              </a:pPr>
              <a:t>24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92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361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6A47E61-CB74-434F-8353-178C0C8ECE6D}" type="slidenum">
              <a:rPr lang="es-ES">
                <a:solidFill>
                  <a:prstClr val="black"/>
                </a:solidFill>
              </a:rPr>
              <a:pPr>
                <a:defRPr/>
              </a:pPr>
              <a:t>25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02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392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BFCF369-2236-485A-995E-992B5321786B}" type="slidenum">
              <a:rPr lang="es-ES">
                <a:solidFill>
                  <a:prstClr val="black"/>
                </a:solidFill>
              </a:rPr>
              <a:pPr>
                <a:defRPr/>
              </a:pPr>
              <a:t>26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13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269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F694EA5-F472-4CA5-855D-E09D50063ABA}" type="slidenum">
              <a:rPr lang="es-ES">
                <a:solidFill>
                  <a:prstClr val="black"/>
                </a:solidFill>
              </a:rPr>
              <a:pPr>
                <a:defRPr/>
              </a:pPr>
              <a:t>27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23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280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F535B1C-74BC-4B98-977F-42BCC5B9FB5D}" type="slidenum">
              <a:rPr lang="es-ES">
                <a:solidFill>
                  <a:prstClr val="black"/>
                </a:solidFill>
              </a:rPr>
              <a:pPr>
                <a:defRPr/>
              </a:pPr>
              <a:t>28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290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B4D7FDE-BB4C-4961-8388-EBCFE71A5DF1}" type="slidenum">
              <a:rPr lang="es-ES">
                <a:solidFill>
                  <a:prstClr val="black"/>
                </a:solidFill>
              </a:rPr>
              <a:pPr>
                <a:defRPr/>
              </a:pPr>
              <a:t>29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43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300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1A9164B-1B9B-458D-8039-477ED54376F5}" type="slidenum">
              <a:rPr lang="es-ES">
                <a:solidFill>
                  <a:prstClr val="black"/>
                </a:solidFill>
              </a:rPr>
              <a:pPr>
                <a:defRPr/>
              </a:pPr>
              <a:t>30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54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310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E042524-1AED-4434-A35C-8FDC34D5DC18}" type="slidenum">
              <a:rPr lang="es-ES">
                <a:solidFill>
                  <a:prstClr val="black"/>
                </a:solidFill>
              </a:rPr>
              <a:pPr>
                <a:defRPr/>
              </a:pPr>
              <a:t>31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64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321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9307204-D7C3-4ACC-8023-58D8564C5B82}" type="slidenum">
              <a:rPr lang="es-ES">
                <a:solidFill>
                  <a:prstClr val="black"/>
                </a:solidFill>
              </a:rPr>
              <a:pPr>
                <a:defRPr/>
              </a:pPr>
              <a:t>32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74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331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C5C03F3-F9F9-4C32-97CC-472DCDBD9D04}" type="slidenum">
              <a:rPr lang="es-ES">
                <a:solidFill>
                  <a:prstClr val="black"/>
                </a:solidFill>
              </a:rPr>
              <a:pPr>
                <a:defRPr/>
              </a:pPr>
              <a:t>33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84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341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FA7D46C-838E-4B4B-8898-EAFD5ED44E06}" type="slidenum">
              <a:rPr lang="es-ES">
                <a:solidFill>
                  <a:prstClr val="black"/>
                </a:solidFill>
              </a:rPr>
              <a:pPr>
                <a:defRPr/>
              </a:pPr>
              <a:t>34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95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372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C31D973-F3C1-4C6A-8C4D-2C2FCEB597B0}" type="slidenum">
              <a:rPr lang="es-ES">
                <a:solidFill>
                  <a:prstClr val="black"/>
                </a:solidFill>
              </a:rPr>
              <a:pPr>
                <a:defRPr/>
              </a:pPr>
              <a:t>35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05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454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959A20B-18CE-48CF-B3B1-CD9DFE915728}" type="slidenum">
              <a:rPr lang="es-ES">
                <a:solidFill>
                  <a:prstClr val="black"/>
                </a:solidFill>
              </a:rPr>
              <a:pPr>
                <a:defRPr/>
              </a:pPr>
              <a:t>36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15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382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9C347FF-5C1E-4C9C-BAF6-525174411603}" type="slidenum">
              <a:rPr lang="es-ES">
                <a:solidFill>
                  <a:prstClr val="black"/>
                </a:solidFill>
              </a:rPr>
              <a:pPr>
                <a:defRPr/>
              </a:pPr>
              <a:t>37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25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402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34C6AD2-98EF-4B16-A596-D57B3D7C27AE}" type="slidenum">
              <a:rPr lang="es-ES">
                <a:solidFill>
                  <a:prstClr val="black"/>
                </a:solidFill>
              </a:rPr>
              <a:pPr>
                <a:defRPr/>
              </a:pPr>
              <a:t>38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413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660DBEF-94E5-4E05-864D-69E01DE75A9A}" type="slidenum">
              <a:rPr lang="es-ES">
                <a:solidFill>
                  <a:prstClr val="black"/>
                </a:solidFill>
              </a:rPr>
              <a:pPr>
                <a:defRPr/>
              </a:pPr>
              <a:t>39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46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423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1FF663A-2C02-4785-93C7-DDBDEC3F88A4}" type="slidenum">
              <a:rPr lang="es-ES">
                <a:solidFill>
                  <a:prstClr val="black"/>
                </a:solidFill>
              </a:rPr>
              <a:pPr>
                <a:defRPr/>
              </a:pPr>
              <a:t>40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56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433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87CF525-E075-440D-B1B8-A68D5E74FF22}" type="slidenum">
              <a:rPr lang="es-ES">
                <a:solidFill>
                  <a:prstClr val="black"/>
                </a:solidFill>
              </a:rPr>
              <a:pPr>
                <a:defRPr/>
              </a:pPr>
              <a:t>41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66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443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6B23D8A-27CD-46D1-918D-1C9DBBE34A9B}" type="slidenum">
              <a:rPr lang="es-ES">
                <a:solidFill>
                  <a:prstClr val="black"/>
                </a:solidFill>
              </a:rPr>
              <a:pPr>
                <a:defRPr/>
              </a:pPr>
              <a:t>42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76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464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3C5BF06-792C-4D7B-8D7C-989EBD935294}" type="slidenum">
              <a:rPr lang="es-ES">
                <a:solidFill>
                  <a:prstClr val="black"/>
                </a:solidFill>
              </a:rPr>
              <a:pPr>
                <a:defRPr/>
              </a:pPr>
              <a:t>43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87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474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B3F67C6-A820-40C4-A44E-C6C3D5DDD7BF}" type="slidenum">
              <a:rPr lang="es-ES">
                <a:solidFill>
                  <a:prstClr val="black"/>
                </a:solidFill>
              </a:rPr>
              <a:pPr>
                <a:defRPr/>
              </a:pPr>
              <a:t>44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97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597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37D9085-BAE4-425E-8FF9-2F57B5006EF7}" type="slidenum">
              <a:rPr lang="es-ES">
                <a:solidFill>
                  <a:prstClr val="black"/>
                </a:solidFill>
              </a:rPr>
              <a:pPr>
                <a:defRPr/>
              </a:pPr>
              <a:t>50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07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587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2896959-E7CA-43F9-85F8-62AE0C2FA0A0}" type="slidenum">
              <a:rPr lang="es-ES">
                <a:solidFill>
                  <a:prstClr val="black"/>
                </a:solidFill>
              </a:rPr>
              <a:pPr>
                <a:defRPr/>
              </a:pPr>
              <a:t>51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17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699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FF90F12-F05C-437B-AC91-A969A4AD52FA}" type="slidenum">
              <a:rPr lang="es-ES">
                <a:solidFill>
                  <a:prstClr val="black"/>
                </a:solidFill>
              </a:rPr>
              <a:pPr>
                <a:defRPr/>
              </a:pPr>
              <a:t>52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28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556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EE87240-2E2E-4B15-9C46-7B904FBD9639}" type="slidenum">
              <a:rPr lang="es-ES">
                <a:solidFill>
                  <a:prstClr val="black"/>
                </a:solidFill>
              </a:rPr>
              <a:pPr>
                <a:defRPr/>
              </a:pPr>
              <a:t>53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495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5D1DE9E-8178-4437-B482-3D8AA0C48F7A}" type="slidenum">
              <a:rPr lang="es-ES">
                <a:solidFill>
                  <a:prstClr val="black"/>
                </a:solidFill>
              </a:rPr>
              <a:pPr>
                <a:defRPr/>
              </a:pPr>
              <a:t>54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48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505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0D2E7D2-E0C5-4DCA-A62D-52C4726A0B8E}" type="slidenum">
              <a:rPr lang="es-ES">
                <a:solidFill>
                  <a:prstClr val="black"/>
                </a:solidFill>
              </a:rPr>
              <a:pPr>
                <a:defRPr/>
              </a:pPr>
              <a:t>55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58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484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D3231BD-F84D-4384-8D69-5D151828666D}" type="slidenum">
              <a:rPr lang="es-ES">
                <a:solidFill>
                  <a:prstClr val="black"/>
                </a:solidFill>
              </a:rPr>
              <a:pPr>
                <a:defRPr/>
              </a:pPr>
              <a:t>56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69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515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9AF0FF0-A20C-44C2-8DDE-47C1A37ECC89}" type="slidenum">
              <a:rPr lang="es-ES">
                <a:solidFill>
                  <a:prstClr val="black"/>
                </a:solidFill>
              </a:rPr>
              <a:pPr>
                <a:defRPr/>
              </a:pPr>
              <a:t>57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79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525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9B532A3-CF56-4626-A2D4-D3E68FA0F633}" type="slidenum">
              <a:rPr lang="es-ES">
                <a:solidFill>
                  <a:prstClr val="black"/>
                </a:solidFill>
              </a:rPr>
              <a:pPr>
                <a:defRPr/>
              </a:pPr>
              <a:t>58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89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536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21F77FD-D138-40D2-A8C3-D17F90691ADC}" type="slidenum">
              <a:rPr lang="es-ES">
                <a:solidFill>
                  <a:prstClr val="black"/>
                </a:solidFill>
              </a:rPr>
              <a:pPr>
                <a:defRPr/>
              </a:pPr>
              <a:t>59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99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546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6D4C0A4-BE5F-4550-A0A9-EB4A8C007AF6}" type="slidenum">
              <a:rPr lang="es-ES">
                <a:solidFill>
                  <a:prstClr val="black"/>
                </a:solidFill>
              </a:rPr>
              <a:pPr>
                <a:defRPr/>
              </a:pPr>
              <a:t>60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10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566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9C7BE48-65A7-4041-8BE2-8315C3F91F06}" type="slidenum">
              <a:rPr lang="es-ES">
                <a:solidFill>
                  <a:prstClr val="black"/>
                </a:solidFill>
              </a:rPr>
              <a:pPr>
                <a:defRPr/>
              </a:pPr>
              <a:t>61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20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577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A9AEC18-BFE8-49EA-81A5-41355753A12E}" type="slidenum">
              <a:rPr lang="es-ES">
                <a:solidFill>
                  <a:prstClr val="black"/>
                </a:solidFill>
              </a:rPr>
              <a:pPr>
                <a:defRPr/>
              </a:pPr>
              <a:t>63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30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607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2B10D1F-8334-4463-A90B-A53203F4F1D6}" type="slidenum">
              <a:rPr lang="es-ES">
                <a:solidFill>
                  <a:prstClr val="black"/>
                </a:solidFill>
              </a:rPr>
              <a:pPr>
                <a:defRPr/>
              </a:pPr>
              <a:t>64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0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628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E44A48E-6348-4A4C-980F-2D3BA3A71289}" type="slidenum">
              <a:rPr lang="es-ES">
                <a:solidFill>
                  <a:prstClr val="black"/>
                </a:solidFill>
              </a:rPr>
              <a:pPr>
                <a:defRPr/>
              </a:pPr>
              <a:t>65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51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781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B563E52-5F34-4818-BE42-10C765E0A1BB}" type="slidenum">
              <a:rPr lang="es-ES">
                <a:solidFill>
                  <a:prstClr val="black"/>
                </a:solidFill>
              </a:rPr>
              <a:pPr>
                <a:defRPr/>
              </a:pPr>
              <a:t>66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61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638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4056595-2278-48F3-A4AD-56FD1D8D8B7B}" type="slidenum">
              <a:rPr lang="es-ES">
                <a:solidFill>
                  <a:prstClr val="black"/>
                </a:solidFill>
              </a:rPr>
              <a:pPr>
                <a:defRPr/>
              </a:pPr>
              <a:t>67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71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648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E7B2E2C-5337-4BE1-88B1-8D1683F291A0}" type="slidenum">
              <a:rPr lang="es-ES">
                <a:solidFill>
                  <a:prstClr val="black"/>
                </a:solidFill>
              </a:rPr>
              <a:pPr>
                <a:defRPr/>
              </a:pPr>
              <a:t>68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81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658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2A5A750-5908-4DE1-8D11-84339C0EAF5D}" type="slidenum">
              <a:rPr lang="es-ES">
                <a:solidFill>
                  <a:prstClr val="black"/>
                </a:solidFill>
              </a:rPr>
              <a:pPr>
                <a:defRPr/>
              </a:pPr>
              <a:t>69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92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669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AF33E88-D6E6-453D-87C4-B868DFCAF3A2}" type="slidenum">
              <a:rPr lang="es-ES">
                <a:solidFill>
                  <a:prstClr val="black"/>
                </a:solidFill>
              </a:rPr>
              <a:pPr>
                <a:defRPr/>
              </a:pPr>
              <a:t>70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02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679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6B6702C-E590-4DCE-8031-FEC78DE1479C}" type="slidenum">
              <a:rPr lang="es-ES">
                <a:solidFill>
                  <a:prstClr val="black"/>
                </a:solidFill>
              </a:rPr>
              <a:pPr>
                <a:defRPr/>
              </a:pPr>
              <a:t>71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12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689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A3ADF24-7B0B-418B-9866-F930FA00DF3B}" type="slidenum">
              <a:rPr lang="es-ES">
                <a:solidFill>
                  <a:prstClr val="black"/>
                </a:solidFill>
              </a:rPr>
              <a:pPr>
                <a:defRPr/>
              </a:pPr>
              <a:t>72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22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710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CDF0905-2E37-4026-AA23-97281C988FA1}" type="slidenum">
              <a:rPr lang="es-ES">
                <a:solidFill>
                  <a:prstClr val="black"/>
                </a:solidFill>
              </a:rPr>
              <a:pPr>
                <a:defRPr/>
              </a:pPr>
              <a:t>73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32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720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C56F7B6-D2A5-4196-B708-BE96560300B8}" type="slidenum">
              <a:rPr lang="es-ES">
                <a:solidFill>
                  <a:prstClr val="black"/>
                </a:solidFill>
              </a:rPr>
              <a:pPr>
                <a:defRPr/>
              </a:pPr>
              <a:t>74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730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7DF32A1-C1C8-4654-8906-FFBA51CE5686}" type="slidenum">
              <a:rPr lang="es-ES">
                <a:solidFill>
                  <a:prstClr val="black"/>
                </a:solidFill>
              </a:rPr>
              <a:pPr>
                <a:defRPr/>
              </a:pPr>
              <a:t>75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53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740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83412F8-6B46-4FD2-9707-150383F18A0E}" type="slidenum">
              <a:rPr lang="es-ES">
                <a:solidFill>
                  <a:prstClr val="black"/>
                </a:solidFill>
              </a:rPr>
              <a:pPr>
                <a:defRPr/>
              </a:pPr>
              <a:t>77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63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751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94CC5CA-3C72-46B2-8E48-92FCA9473CA7}" type="slidenum">
              <a:rPr lang="es-ES">
                <a:solidFill>
                  <a:prstClr val="black"/>
                </a:solidFill>
              </a:rPr>
              <a:pPr>
                <a:defRPr/>
              </a:pPr>
              <a:t>78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73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761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D380625-B809-47F8-A8AE-93FB01609B32}" type="slidenum">
              <a:rPr lang="es-ES">
                <a:solidFill>
                  <a:prstClr val="black"/>
                </a:solidFill>
              </a:rPr>
              <a:pPr>
                <a:defRPr/>
              </a:pPr>
              <a:t>79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84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771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6CB9AD2-63F9-42DA-8B2C-E2621C6DA1A2}" type="slidenum">
              <a:rPr lang="es-ES">
                <a:solidFill>
                  <a:prstClr val="black"/>
                </a:solidFill>
              </a:rPr>
              <a:pPr>
                <a:defRPr/>
              </a:pPr>
              <a:t>80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94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792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3E15067-433D-4E15-97D6-B38687DB1E56}" type="slidenum">
              <a:rPr lang="es-ES">
                <a:solidFill>
                  <a:prstClr val="black"/>
                </a:solidFill>
              </a:rPr>
              <a:pPr>
                <a:defRPr/>
              </a:pPr>
              <a:t>81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04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802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F286661-5784-4D50-9504-74CC892828A2}" type="slidenum">
              <a:rPr lang="es-ES">
                <a:solidFill>
                  <a:prstClr val="black"/>
                </a:solidFill>
              </a:rPr>
              <a:pPr>
                <a:defRPr/>
              </a:pPr>
              <a:t>82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14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812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6D21D49-EE36-4C12-A214-BC8CBE39278F}" type="slidenum">
              <a:rPr lang="es-ES">
                <a:solidFill>
                  <a:prstClr val="black"/>
                </a:solidFill>
              </a:rPr>
              <a:pPr>
                <a:defRPr/>
              </a:pPr>
              <a:t>83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25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822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4DF3FBD-9B7D-45C8-859A-2733A8B5AB15}" type="slidenum">
              <a:rPr lang="es-ES">
                <a:solidFill>
                  <a:prstClr val="black"/>
                </a:solidFill>
              </a:rPr>
              <a:pPr>
                <a:defRPr/>
              </a:pPr>
              <a:t>84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35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058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566328F-8A2C-4A5B-9670-975C37E75281}" type="slidenum">
              <a:rPr lang="es-ES">
                <a:solidFill>
                  <a:prstClr val="black"/>
                </a:solidFill>
              </a:rPr>
              <a:pPr>
                <a:defRPr/>
              </a:pPr>
              <a:t>88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037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ED2D690-40D9-4BF7-A82E-426A7FA87986}" type="slidenum">
              <a:rPr lang="es-ES">
                <a:solidFill>
                  <a:prstClr val="black"/>
                </a:solidFill>
              </a:rPr>
              <a:pPr>
                <a:defRPr/>
              </a:pPr>
              <a:t>89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55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089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DB830DB-50AA-4E2C-A7A9-A1F1E12FF167}" type="slidenum">
              <a:rPr lang="es-ES">
                <a:solidFill>
                  <a:prstClr val="black"/>
                </a:solidFill>
              </a:rPr>
              <a:pPr>
                <a:defRPr/>
              </a:pPr>
              <a:t>90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66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099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32C283F-C6F2-49F3-8A0E-DADE8DF3C447}" type="slidenum">
              <a:rPr lang="es-ES">
                <a:solidFill>
                  <a:prstClr val="black"/>
                </a:solidFill>
              </a:rPr>
              <a:pPr>
                <a:defRPr/>
              </a:pPr>
              <a:t>91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76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914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5DB5A93-8C25-454E-AD4F-4069A022877C}" type="slidenum">
              <a:rPr lang="es-ES">
                <a:solidFill>
                  <a:prstClr val="black"/>
                </a:solidFill>
              </a:rPr>
              <a:pPr>
                <a:defRPr/>
              </a:pPr>
              <a:t>92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86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078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41A5269-7670-4475-81EE-4BACA8FAC6C7}" type="slidenum">
              <a:rPr lang="es-ES">
                <a:solidFill>
                  <a:prstClr val="black"/>
                </a:solidFill>
              </a:rPr>
              <a:pPr>
                <a:defRPr/>
              </a:pPr>
              <a:t>93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96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068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18D2F68-9F38-462E-98B0-1DB9877D6AFE}" type="slidenum">
              <a:rPr lang="es-ES">
                <a:solidFill>
                  <a:prstClr val="black"/>
                </a:solidFill>
              </a:rPr>
              <a:pPr>
                <a:defRPr/>
              </a:pPr>
              <a:t>94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07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027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9C9AE94-3FCA-4C4A-948B-3BA7D50C6EDF}" type="slidenum">
              <a:rPr lang="es-ES">
                <a:solidFill>
                  <a:prstClr val="black"/>
                </a:solidFill>
              </a:rPr>
              <a:pPr>
                <a:defRPr/>
              </a:pPr>
              <a:t>95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17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017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E28B3DE-7E31-407B-804D-910E669940F5}" type="slidenum">
              <a:rPr lang="es-ES">
                <a:solidFill>
                  <a:prstClr val="black"/>
                </a:solidFill>
              </a:rPr>
              <a:pPr>
                <a:defRPr/>
              </a:pPr>
              <a:t>96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27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986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1E4E69C-ED3E-4901-B1C9-928807F77208}" type="slidenum">
              <a:rPr lang="es-ES">
                <a:solidFill>
                  <a:prstClr val="black"/>
                </a:solidFill>
              </a:rPr>
              <a:pPr>
                <a:defRPr/>
              </a:pPr>
              <a:t>98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37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863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A0B9B68-C54D-4994-A551-765C8747D946}" type="slidenum">
              <a:rPr lang="es-ES">
                <a:solidFill>
                  <a:prstClr val="black"/>
                </a:solidFill>
              </a:rPr>
              <a:pPr>
                <a:defRPr/>
              </a:pPr>
              <a:t>99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976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633B0FB-4B18-4110-8992-9F26E3F797D5}" type="slidenum">
              <a:rPr lang="es-ES">
                <a:solidFill>
                  <a:prstClr val="black"/>
                </a:solidFill>
              </a:rPr>
              <a:pPr>
                <a:defRPr/>
              </a:pPr>
              <a:t>100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8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853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93B13A7-8E79-4C8B-96AE-E82F43EAFC2F}" type="slidenum">
              <a:rPr lang="es-ES">
                <a:solidFill>
                  <a:prstClr val="black"/>
                </a:solidFill>
              </a:rPr>
              <a:pPr>
                <a:defRPr/>
              </a:pPr>
              <a:t>101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68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904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33EAC89-6D06-48BD-81BF-A0D59A6F7DE6}" type="slidenum">
              <a:rPr lang="es-ES">
                <a:solidFill>
                  <a:prstClr val="black"/>
                </a:solidFill>
              </a:rPr>
              <a:pPr>
                <a:defRPr/>
              </a:pPr>
              <a:t>102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78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833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17D68EB-BC79-4FAC-90F2-3EEAFE74DCE0}" type="slidenum">
              <a:rPr lang="es-ES">
                <a:solidFill>
                  <a:prstClr val="black"/>
                </a:solidFill>
              </a:rPr>
              <a:pPr>
                <a:defRPr/>
              </a:pPr>
              <a:t>103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88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843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F0606E7-97E6-4A78-AD6C-7D11EE7D62EC}" type="slidenum">
              <a:rPr lang="es-ES">
                <a:solidFill>
                  <a:prstClr val="black"/>
                </a:solidFill>
              </a:rPr>
              <a:pPr>
                <a:defRPr/>
              </a:pPr>
              <a:t>105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99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873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B1BA085-43CA-4BCD-81FB-1259C2455D40}" type="slidenum">
              <a:rPr lang="es-ES">
                <a:solidFill>
                  <a:prstClr val="black"/>
                </a:solidFill>
              </a:rPr>
              <a:pPr>
                <a:defRPr/>
              </a:pPr>
              <a:t>106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09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884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6442857-DE7E-46A8-8CCC-BDBD6CC249A9}" type="slidenum">
              <a:rPr lang="es-ES">
                <a:solidFill>
                  <a:prstClr val="black"/>
                </a:solidFill>
              </a:rPr>
              <a:pPr>
                <a:defRPr/>
              </a:pPr>
              <a:t>107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19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894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EA3574F-A6BF-4967-BB2C-C6DF45790785}" type="slidenum">
              <a:rPr lang="es-ES">
                <a:solidFill>
                  <a:prstClr val="black"/>
                </a:solidFill>
              </a:rPr>
              <a:pPr>
                <a:defRPr/>
              </a:pPr>
              <a:t>108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29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925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54575AC-CD90-4E11-9A31-3BD60040F6CE}" type="slidenum">
              <a:rPr lang="es-ES">
                <a:solidFill>
                  <a:prstClr val="black"/>
                </a:solidFill>
              </a:rPr>
              <a:pPr>
                <a:defRPr/>
              </a:pPr>
              <a:t>109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40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935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6AB5AA0-3E3F-4C85-AF09-CD00C547735A}" type="slidenum">
              <a:rPr lang="es-ES">
                <a:solidFill>
                  <a:prstClr val="black"/>
                </a:solidFill>
              </a:rPr>
              <a:pPr>
                <a:defRPr/>
              </a:pPr>
              <a:t>110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945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D5090F1-79FE-4720-9B8C-4AB5F41D21BB}" type="slidenum">
              <a:rPr lang="es-ES">
                <a:solidFill>
                  <a:prstClr val="black"/>
                </a:solidFill>
              </a:rPr>
              <a:pPr>
                <a:defRPr/>
              </a:pPr>
              <a:t>111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60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955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DA91743-19DD-4EE2-BB82-EAC37605B9B2}" type="slidenum">
              <a:rPr lang="es-ES">
                <a:solidFill>
                  <a:prstClr val="black"/>
                </a:solidFill>
              </a:rPr>
              <a:pPr>
                <a:defRPr/>
              </a:pPr>
              <a:t>112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70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966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616C73B-1932-4090-863C-6A498AD25255}" type="slidenum">
              <a:rPr lang="es-ES">
                <a:solidFill>
                  <a:prstClr val="black"/>
                </a:solidFill>
              </a:rPr>
              <a:pPr>
                <a:defRPr/>
              </a:pPr>
              <a:t>113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81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007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A50D8E7-D9F1-47D5-8B48-813D13EAC0A0}" type="slidenum">
              <a:rPr lang="es-ES">
                <a:solidFill>
                  <a:prstClr val="black"/>
                </a:solidFill>
              </a:rPr>
              <a:pPr>
                <a:defRPr/>
              </a:pPr>
              <a:t>114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91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048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B1D2B83-03C5-419B-81EC-195A3EB79ACB}" type="slidenum">
              <a:rPr lang="es-ES">
                <a:solidFill>
                  <a:prstClr val="black"/>
                </a:solidFill>
              </a:rPr>
              <a:pPr>
                <a:defRPr/>
              </a:pPr>
              <a:t>115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01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109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0C41B99-71AA-4B8E-BA9B-886DE6AE44F9}" type="slidenum">
              <a:rPr lang="es-ES">
                <a:solidFill>
                  <a:prstClr val="black"/>
                </a:solidFill>
              </a:rPr>
              <a:pPr>
                <a:defRPr/>
              </a:pPr>
              <a:t>116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11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119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6764A23-8A8C-4269-8615-8D82FD7EF4D7}" type="slidenum">
              <a:rPr lang="es-ES">
                <a:solidFill>
                  <a:prstClr val="black"/>
                </a:solidFill>
              </a:rPr>
              <a:pPr>
                <a:defRPr/>
              </a:pPr>
              <a:t>117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22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996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093A311-D3B1-4987-8F2C-77E63E69A1B3}" type="slidenum">
              <a:rPr lang="es-ES">
                <a:solidFill>
                  <a:prstClr val="black"/>
                </a:solidFill>
              </a:rPr>
              <a:pPr>
                <a:defRPr/>
              </a:pPr>
              <a:t>118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32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617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D0E2E6C-77CA-422C-AE7D-F05E452D256F}" type="slidenum">
              <a:rPr lang="es-ES">
                <a:solidFill>
                  <a:prstClr val="black"/>
                </a:solidFill>
              </a:rPr>
              <a:pPr>
                <a:defRPr/>
              </a:pPr>
              <a:t>119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3/5/2018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3/5/2018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3/5/2018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3/5/2018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3/5/2018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3/5/2018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3/5/2018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3/5/2018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3/5/2018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3/5/2018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3/5/2018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3/5/2018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1268760"/>
            <a:ext cx="6172200" cy="3240360"/>
          </a:xfrm>
        </p:spPr>
        <p:txBody>
          <a:bodyPr>
            <a:noAutofit/>
          </a:bodyPr>
          <a:lstStyle/>
          <a:p>
            <a:r>
              <a:rPr lang="es-ES" sz="3200" dirty="0"/>
              <a:t>ESTADOS UNIDOS.-LA VUELTA AL MUNDO EN 885 JARDINES.-FLORIDA.-</a:t>
            </a:r>
            <a:r>
              <a:rPr lang="es-ES" sz="2800" dirty="0"/>
              <a:t>Alfred B.Maclay Gardens.-Kanahapa Botanical Garden.-Box Tower Gardens.-Vizcaya Gardens.-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627784" y="5157192"/>
            <a:ext cx="4320480" cy="1371600"/>
          </a:xfrm>
        </p:spPr>
        <p:txBody>
          <a:bodyPr>
            <a:normAutofit fontScale="92500"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endParaRPr lang="es-ES" sz="2800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301636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s-ES" sz="3600" dirty="0"/>
              <a:t>FLORIDA</a:t>
            </a:r>
            <a:r>
              <a:rPr lang="es-ES" altLang="es-ES" dirty="0"/>
              <a:t>.-Alfred B.Maclay Gardens</a:t>
            </a:r>
          </a:p>
        </p:txBody>
      </p:sp>
      <p:sp>
        <p:nvSpPr>
          <p:cNvPr id="7171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773238"/>
            <a:ext cx="7113984" cy="4246562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s-ES" altLang="es-ES" dirty="0"/>
              <a:t>El </a:t>
            </a:r>
            <a:r>
              <a:rPr lang="es-ES" altLang="es-ES" b="1" dirty="0"/>
              <a:t>Alfred B. Maclay Jardines</a:t>
            </a:r>
            <a:r>
              <a:rPr lang="es-ES" altLang="es-ES" dirty="0"/>
              <a:t>  es un jardin botánico de (4,76 km </a:t>
            </a:r>
            <a:r>
              <a:rPr lang="es-ES" altLang="es-ES" baseline="30000" dirty="0"/>
              <a:t>2)</a:t>
            </a:r>
            <a:r>
              <a:rPr lang="es-ES" altLang="es-ES" dirty="0"/>
              <a:t> de la Florida State Park  y sitio histórico, ubicado en Tallahassee , en el noroeste de Florida . </a:t>
            </a:r>
          </a:p>
          <a:p>
            <a:pPr eaLnBrk="1" hangingPunct="1"/>
            <a:r>
              <a:rPr lang="es-ES" altLang="es-ES" dirty="0"/>
              <a:t>Los jardines son también un distrito histórico en EE.UU. conocido como el </a:t>
            </a:r>
            <a:r>
              <a:rPr lang="es-ES" altLang="es-ES" b="1" dirty="0"/>
              <a:t>Distrito de plantación Killearn arqueológicos e históricos.</a:t>
            </a:r>
          </a:p>
          <a:p>
            <a:pPr eaLnBrk="1" hangingPunct="1"/>
            <a:r>
              <a:rPr lang="es-ES" altLang="es-ES" dirty="0"/>
              <a:t> De acuerdo con el Registro Nacional de Lugares Históricos ,  contiene 18 edificios históricos, 4 estructuras y 4 objetos</a:t>
            </a:r>
          </a:p>
        </p:txBody>
      </p:sp>
    </p:spTree>
    <p:extLst>
      <p:ext uri="{BB962C8B-B14F-4D97-AF65-F5344CB8AC3E}">
        <p14:creationId xmlns:p14="http://schemas.microsoft.com/office/powerpoint/2010/main" val="22647107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052513"/>
            <a:ext cx="6969968" cy="4967287"/>
          </a:xfrm>
        </p:spPr>
        <p:txBody>
          <a:bodyPr/>
          <a:lstStyle/>
          <a:p>
            <a:r>
              <a:rPr lang="es-ES" altLang="es-ES" dirty="0"/>
              <a:t>Los jardines se iniciaron en 1923 cuando Alfred Barmore Maclay (1871-1944) y su esposa, Louise Fleischman, compraron el sitio.</a:t>
            </a:r>
          </a:p>
          <a:p>
            <a:r>
              <a:rPr lang="es-ES" altLang="es-ES" dirty="0"/>
              <a:t>Maclay los  nombró  Killearn jardines,  lugar de nacimiento de su bisabuelo en Escocia , y los  desarrollo continuamente hasta su muerte.</a:t>
            </a:r>
          </a:p>
          <a:p>
            <a:r>
              <a:rPr lang="es-ES" altLang="es-ES" dirty="0"/>
              <a:t>Su esposa continuó su desarrollo, los abrió al público en 1946, y en 1953 donó 1,24 km 2 de sus bienes, incluyendo los jardines, a la Junta de Florida Park Service.</a:t>
            </a:r>
          </a:p>
          <a:p>
            <a:endParaRPr lang="es-ES" altLang="es-ES" dirty="0"/>
          </a:p>
          <a:p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6657810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692150"/>
            <a:ext cx="7041976" cy="5327650"/>
          </a:xfrm>
        </p:spPr>
        <p:txBody>
          <a:bodyPr/>
          <a:lstStyle/>
          <a:p>
            <a:pPr eaLnBrk="1" hangingPunct="1"/>
            <a:r>
              <a:rPr lang="es-ES" altLang="es-ES" dirty="0"/>
              <a:t>En 1965 los jardines fueron rebautizados en honor de Maclay.</a:t>
            </a:r>
          </a:p>
          <a:p>
            <a:pPr eaLnBrk="1" hangingPunct="1"/>
            <a:r>
              <a:rPr lang="es-ES" altLang="es-ES" dirty="0"/>
              <a:t> La columna vertebral de las plantaciones del jardín son las azaleas y las camelias .</a:t>
            </a:r>
          </a:p>
          <a:p>
            <a:pPr eaLnBrk="1" hangingPunct="1"/>
            <a:r>
              <a:rPr lang="es-ES" altLang="es-ES" dirty="0"/>
              <a:t>Los árboles son el ciprés calvo , goma negro , colorado , cornejo , nogal , acebo , arce japonés , roble , ciruelo , del redbud , liquidambar , y </a:t>
            </a:r>
            <a:r>
              <a:rPr lang="es-ES" altLang="es-ES" i="1" dirty="0"/>
              <a:t>la Torreya taxifolia</a:t>
            </a:r>
            <a:r>
              <a:rPr lang="es-ES" altLang="es-ES" dirty="0"/>
              <a:t>. Otras plantas incluyen ardisia , aucuba , Coontie , rododendros de Chapman , gardenia , jengibre , jazmín , Oriental magnolia , laurel de la montaña , nandina , palmito , palma de sagú , Selaginella , glicina , y Yucca filamentosa </a:t>
            </a:r>
          </a:p>
          <a:p>
            <a:pPr eaLnBrk="1" hangingPunct="1"/>
            <a:endParaRPr lang="es-ES" altLang="es-ES" dirty="0"/>
          </a:p>
          <a:p>
            <a:pPr eaLnBrk="1" hangingPunct="1">
              <a:buFont typeface="Wingdings 2" pitchFamily="18" charset="2"/>
              <a:buNone/>
            </a:pPr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4210161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549275"/>
            <a:ext cx="6969968" cy="5470525"/>
          </a:xfrm>
        </p:spPr>
        <p:txBody>
          <a:bodyPr/>
          <a:lstStyle/>
          <a:p>
            <a:pPr eaLnBrk="1" hangingPunct="1">
              <a:defRPr/>
            </a:pPr>
            <a:r>
              <a:rPr lang="es-ES" dirty="0"/>
              <a:t>El parque cuenta con comodidades tales como andar en bicicleta , observación de aves , paseos en bote , canoa , pesca , senderismo , rutas a caballo , en kayak , ir de picnic y zonas de natación ..También tiene un museo con exhibiciones interpretativas.</a:t>
            </a:r>
          </a:p>
          <a:p>
            <a:pPr marL="0" indent="0" eaLnBrk="1" hangingPunct="1">
              <a:buFont typeface="Wingdings 2" pitchFamily="18" charset="2"/>
              <a:buNone/>
              <a:defRPr/>
            </a:pPr>
            <a:r>
              <a:rPr lang="es-ES" dirty="0"/>
              <a:t>   Tiene tres lagos:</a:t>
            </a:r>
          </a:p>
          <a:p>
            <a:pPr eaLnBrk="1" hangingPunct="1">
              <a:defRPr/>
            </a:pPr>
            <a:r>
              <a:rPr lang="es-ES" dirty="0"/>
              <a:t> Lago Salón </a:t>
            </a:r>
          </a:p>
          <a:p>
            <a:pPr eaLnBrk="1" hangingPunct="1">
              <a:defRPr/>
            </a:pPr>
            <a:r>
              <a:rPr lang="es-ES" dirty="0"/>
              <a:t> Lake Overstreet </a:t>
            </a:r>
          </a:p>
          <a:p>
            <a:pPr eaLnBrk="1" hangingPunct="1">
              <a:defRPr/>
            </a:pPr>
            <a:r>
              <a:rPr lang="es-ES" dirty="0"/>
              <a:t> Lake Elizabeth o estanque de las encías </a:t>
            </a:r>
          </a:p>
          <a:p>
            <a:pPr eaLnBrk="1" hangingPunct="1">
              <a:defRPr/>
            </a:pPr>
            <a:endParaRPr lang="es-ES" dirty="0"/>
          </a:p>
          <a:p>
            <a:pPr eaLnBrk="1" hangingPunct="1">
              <a:defRPr/>
            </a:pPr>
            <a:endParaRPr lang="es-ES" dirty="0"/>
          </a:p>
          <a:p>
            <a:pPr eaLnBrk="1" hangingPunct="1">
              <a:defRPr/>
            </a:pPr>
            <a:endParaRPr lang="es-ES" i="1" dirty="0"/>
          </a:p>
        </p:txBody>
      </p:sp>
    </p:spTree>
    <p:extLst>
      <p:ext uri="{BB962C8B-B14F-4D97-AF65-F5344CB8AC3E}">
        <p14:creationId xmlns:p14="http://schemas.microsoft.com/office/powerpoint/2010/main" val="9709558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1 Imagen" descr="Albert Maclay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38"/>
            <a:ext cx="9144000" cy="684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489216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3 Imagen" descr="Florida.-Afred B.maclay_gardens_state_park_600x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59306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1 Imagen" descr="Alfred B Maclay.--reflection pool-bbibby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225"/>
            <a:ext cx="9144000" cy="681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76149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1 Imagen" descr="Florida.-Alfred B. maclay_gardens_florid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02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215872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1 Imagen" descr="Florida.-Alfred B.Maclay State Gardens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369061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1 Imagen" descr="Alfred B Maclay.--springtime-bbibby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315386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1 Imagen" descr="Alfred B Maclay.-TheGardens-EddyYusuf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39111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1 Imagen" descr="Alfred B Maclay Gardens.-x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950708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1 Imagen" descr="Alfred B Maclay State Gardens.-Florida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453004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2 Imagen" descr="Alfred_B_Maclay_State_Gardens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163089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1 Imagen" descr="Alfred_B_Maclay_State_Gardens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671430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1 Imagen" descr="Alfred_B_Maclay_State_Gardens--Florida.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525"/>
            <a:ext cx="9144000" cy="683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560476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dirty="0"/>
              <a:t>FLORIDA.-Kanahapa Botanical Garden</a:t>
            </a:r>
          </a:p>
        </p:txBody>
      </p:sp>
      <p:sp>
        <p:nvSpPr>
          <p:cNvPr id="23555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628775"/>
            <a:ext cx="7185992" cy="4608513"/>
          </a:xfrm>
        </p:spPr>
        <p:txBody>
          <a:bodyPr/>
          <a:lstStyle/>
          <a:p>
            <a:pPr eaLnBrk="1" hangingPunct="1"/>
            <a:r>
              <a:rPr lang="es-ES" altLang="es-ES" dirty="0"/>
              <a:t>El </a:t>
            </a:r>
            <a:r>
              <a:rPr lang="es-ES" altLang="es-ES" b="1" dirty="0"/>
              <a:t>Jardín Botánico Kanapaha</a:t>
            </a:r>
            <a:r>
              <a:rPr lang="es-ES" altLang="es-ES" dirty="0"/>
              <a:t> en inglés : </a:t>
            </a:r>
            <a:r>
              <a:rPr lang="es-ES" altLang="es-ES" b="1" dirty="0"/>
              <a:t>Kanapaha Botanical Gardens</a:t>
            </a:r>
            <a:r>
              <a:rPr lang="es-ES" altLang="es-ES" dirty="0"/>
              <a:t> es un jardín botánico y arboretum de 25 hectáreas de extensión que se encuentra en Gainesville, Florida,  administrado por la « North Florida Botanical Society.</a:t>
            </a:r>
          </a:p>
          <a:p>
            <a:pPr eaLnBrk="1" hangingPunct="1"/>
            <a:r>
              <a:rPr lang="es-ES" altLang="es-ES" dirty="0"/>
              <a:t>El nombre del jardín botánico lo toma del lago Kanapaha, ya que se encuentra a sus orillas.</a:t>
            </a:r>
          </a:p>
          <a:p>
            <a:pPr eaLnBrk="1" hangingPunct="1"/>
            <a:r>
              <a:rPr lang="es-ES" altLang="es-ES" dirty="0"/>
              <a:t> La palabra « Kanapaha » es un vocablo de los indios Timucua que incluye las palabras "hoja de palmito" y "casa".</a:t>
            </a:r>
          </a:p>
        </p:txBody>
      </p:sp>
    </p:spTree>
    <p:extLst>
      <p:ext uri="{BB962C8B-B14F-4D97-AF65-F5344CB8AC3E}">
        <p14:creationId xmlns:p14="http://schemas.microsoft.com/office/powerpoint/2010/main" val="24644426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836613"/>
            <a:ext cx="7113984" cy="5183187"/>
          </a:xfrm>
        </p:spPr>
        <p:txBody>
          <a:bodyPr/>
          <a:lstStyle/>
          <a:p>
            <a:pPr eaLnBrk="1" hangingPunct="1"/>
            <a:r>
              <a:rPr lang="es-ES" altLang="es-ES" dirty="0"/>
              <a:t>El jardín botánico fue fundado en 1978 cuando la </a:t>
            </a:r>
            <a:r>
              <a:rPr lang="es-ES" altLang="es-ES" i="1" dirty="0"/>
              <a:t>Sociedad Botánica del Norte de Florida</a:t>
            </a:r>
            <a:r>
              <a:rPr lang="es-ES" altLang="es-ES" dirty="0"/>
              <a:t> adquirió 13.4 hectáreas para la creación de un jardín botánico público. </a:t>
            </a:r>
          </a:p>
          <a:p>
            <a:pPr eaLnBrk="1" hangingPunct="1"/>
            <a:r>
              <a:rPr lang="es-ES" altLang="es-ES" dirty="0"/>
              <a:t>En 1982 fueron añadidas otras 11.7 hectáreas . </a:t>
            </a:r>
          </a:p>
          <a:p>
            <a:pPr eaLnBrk="1" hangingPunct="1"/>
            <a:r>
              <a:rPr lang="es-ES" altLang="es-ES" dirty="0"/>
              <a:t>Los jardines abrieron sus puertas al público en 1986.</a:t>
            </a:r>
          </a:p>
          <a:p>
            <a:pPr eaLnBrk="1" hangingPunct="1"/>
            <a:r>
              <a:rPr lang="es-ES" altLang="es-ES" dirty="0"/>
              <a:t>En el 2005, el « Kanapaha Botanical Gardens » contenía la colección pública de bambú mayor de Florida así como el jardín de hierbas mayor del sureste de los Estados Unidos.</a:t>
            </a:r>
          </a:p>
          <a:p>
            <a:pPr eaLnBrk="1" hangingPunct="1"/>
            <a:r>
              <a:rPr lang="es-ES" altLang="es-E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628412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981075"/>
            <a:ext cx="6825952" cy="5038725"/>
          </a:xfrm>
        </p:spPr>
        <p:txBody>
          <a:bodyPr/>
          <a:lstStyle/>
          <a:p>
            <a:r>
              <a:rPr lang="es-ES" altLang="es-ES" dirty="0"/>
              <a:t>Invernadero, El invernadero alberga una gran colección de  trepadoras ornamentales. Las especies exhibidas incluyen las flores de la pasión, los jazmines, « lace fern » (Asparagus setaceus), madreselvas, y la vid « pelican flower vines » (Aristolochia grandiflora). </a:t>
            </a:r>
          </a:p>
          <a:p>
            <a:r>
              <a:rPr lang="es-ES" altLang="es-ES" dirty="0"/>
              <a:t>También se encuentra aquí una gran ancla de un navío inglés del siglo XIX que se encontró en un pecio de la costa de St. Augustine en 1939.</a:t>
            </a:r>
          </a:p>
          <a:p>
            <a:endParaRPr lang="es-ES" altLang="es-ES" dirty="0"/>
          </a:p>
          <a:p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7447548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333375"/>
            <a:ext cx="6825952" cy="5686425"/>
          </a:xfrm>
        </p:spPr>
        <p:txBody>
          <a:bodyPr/>
          <a:lstStyle/>
          <a:p>
            <a:pPr eaLnBrk="1" hangingPunct="1"/>
            <a:r>
              <a:rPr lang="es-ES" altLang="es-ES" dirty="0"/>
              <a:t>Cada primavera, el </a:t>
            </a:r>
            <a:r>
              <a:rPr lang="es-ES" altLang="es-ES" i="1" dirty="0"/>
              <a:t>jardín botánico Kanapaha</a:t>
            </a:r>
            <a:r>
              <a:rPr lang="es-ES" altLang="es-ES" dirty="0"/>
              <a:t> acoge su festival anual de primavera del jardín, un acontecimiento hortícola del primer orden en la región. </a:t>
            </a:r>
          </a:p>
          <a:p>
            <a:pPr eaLnBrk="1" hangingPunct="1"/>
            <a:r>
              <a:rPr lang="es-ES" altLang="es-ES" dirty="0"/>
              <a:t>Se organiza en un fin de semana, en el que hay una oferta de más de 200 puestos de plantas, con exhibiciones de paisajismo de jardín, materiales educativos, artesanías, arte y alimentación.</a:t>
            </a:r>
          </a:p>
          <a:p>
            <a:pPr eaLnBrk="1" hangingPunct="1"/>
            <a:r>
              <a:rPr lang="es-ES" altLang="es-ES" dirty="0"/>
              <a:t>Las instalaciones de interior y al aire libre están disponibles para actos sociales tales como bodas, recepciones, retiros espirituales, conferencias, y otros actos.</a:t>
            </a:r>
          </a:p>
          <a:p>
            <a:pPr eaLnBrk="1" hangingPunct="1"/>
            <a:endParaRPr lang="es-ES" altLang="es-ES" dirty="0"/>
          </a:p>
          <a:p>
            <a:pPr eaLnBrk="1" hangingPunct="1"/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11303692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765175"/>
            <a:ext cx="6969968" cy="5254625"/>
          </a:xfrm>
        </p:spPr>
        <p:txBody>
          <a:bodyPr/>
          <a:lstStyle/>
          <a:p>
            <a:pPr eaLnBrk="1" hangingPunct="1"/>
            <a:r>
              <a:rPr lang="es-ES" altLang="es-ES" dirty="0"/>
              <a:t>Sus viveros brindan la oportunidad a sus visitantes de poder comprar los especímenes de muchas plantas de las que se exhiben en los jardines.</a:t>
            </a:r>
          </a:p>
          <a:p>
            <a:pPr eaLnBrk="1" hangingPunct="1"/>
            <a:r>
              <a:rPr lang="es-ES" altLang="es-ES" dirty="0"/>
              <a:t>Una tienda de regalos ofrece un arsenal variado e inusual de artículos incluyendo arte original y tesoros del mundo natural.</a:t>
            </a:r>
          </a:p>
          <a:p>
            <a:pPr eaLnBrk="1" hangingPunct="1"/>
            <a:endParaRPr lang="es-ES" altLang="es-ES" dirty="0"/>
          </a:p>
          <a:p>
            <a:pPr eaLnBrk="1" hangingPunct="1"/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373042145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1 Imagen" descr="Kanapaha.-2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554776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1 Imagen" descr="Kanapaha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053802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1 Imagen" descr="Kanapaha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6976473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1 Imagen" descr="Kanapaha.-6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2205264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2 Imagen" descr="Florida.-Botanical Garden Kanapah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571174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1 Imagen" descr="Florida.-Botanic Garden Kanahap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956683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1 Imagen" descr="Florida.-Kanahapa Botanic Gardens.-w1.-labyrinth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9771996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1 Imagen" descr="Florida.-Kanapaha Botanic Garden.-w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7184410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1 Imagen" descr="Florida.-Kanapaha Botanical Garden mondo-path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2132764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1 Imagen" descr="Florida.-Kanapaha_botanical_garden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2252903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1 Imagen" descr="Kanahapa Botanic Gardens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152333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1 Imagen" descr="Kanahapa Botanic Gardens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3641680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1 Imagen" descr="Kanapaha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474116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1 Imagen" descr="Kanapàha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5187113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2 Imagen" descr="Kanapaha.-5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007779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1 Imagen" descr="Kanapaha.-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8401408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1 Imagen" descr="Kanapaha.-9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2027271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1 Imagen" descr="Kanapaha.-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9720340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1 Imagen" descr="Kanapaha.-1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6134840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1 Imagen" descr="Kanapah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981112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1 Imagen" descr="Kanapaha Botanical.-Florid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461643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1 Imagen" descr="Kanapaha Botanical Garden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2359345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1 Título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706437"/>
          </a:xfrm>
        </p:spPr>
        <p:txBody>
          <a:bodyPr/>
          <a:lstStyle/>
          <a:p>
            <a:pPr eaLnBrk="1" hangingPunct="1"/>
            <a:r>
              <a:rPr lang="es-ES" altLang="es-ES" sz="3600" dirty="0"/>
              <a:t>FLORIDA</a:t>
            </a:r>
            <a:r>
              <a:rPr lang="es-ES" altLang="es-ES" dirty="0"/>
              <a:t>.-Box Tower Gardens</a:t>
            </a:r>
          </a:p>
        </p:txBody>
      </p:sp>
      <p:sp>
        <p:nvSpPr>
          <p:cNvPr id="51203" name="2 Marcador de contenido"/>
          <p:cNvSpPr>
            <a:spLocks noGrp="1"/>
          </p:cNvSpPr>
          <p:nvPr>
            <p:ph sz="quarter" idx="1"/>
          </p:nvPr>
        </p:nvSpPr>
        <p:spPr>
          <a:xfrm>
            <a:off x="899592" y="1340768"/>
            <a:ext cx="7113984" cy="5113337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s-ES" altLang="es-ES" b="1" dirty="0"/>
              <a:t>Bok Tower Gardens</a:t>
            </a:r>
            <a:r>
              <a:rPr lang="es-ES" altLang="es-ES" dirty="0"/>
              <a:t> (también conocido como Lago de la Montaña Bok Sanctuary y Torre Canto) es un jardín botánico y el santuario de aves, ubicado al norte de Lake Wales , Florida , Estados Unidos . </a:t>
            </a:r>
          </a:p>
          <a:p>
            <a:pPr eaLnBrk="1" hangingPunct="1"/>
            <a:r>
              <a:rPr lang="es-ES" altLang="es-ES" dirty="0"/>
              <a:t>Se trata de 1 k </a:t>
            </a:r>
            <a:r>
              <a:rPr lang="es-ES" altLang="es-ES" baseline="30000" dirty="0"/>
              <a:t>2</a:t>
            </a:r>
            <a:r>
              <a:rPr lang="es-ES" altLang="es-ES" dirty="0"/>
              <a:t> de jardín y  los 62 m de altura de la </a:t>
            </a:r>
            <a:r>
              <a:rPr lang="es-ES" altLang="es-ES" i="1" dirty="0"/>
              <a:t>Torre Cantando</a:t>
            </a:r>
            <a:r>
              <a:rPr lang="es-ES" altLang="es-ES" dirty="0"/>
              <a:t> con su carillón de campanas, Pine Trail Ridge, Bienes Pinewood, y un centro de visitantes. </a:t>
            </a:r>
          </a:p>
          <a:p>
            <a:pPr eaLnBrk="1" hangingPunct="1"/>
            <a:r>
              <a:rPr lang="es-ES" altLang="es-ES" dirty="0"/>
              <a:t> La torre está construida sobre la Iron Mountain , uno de los puntos más altos de la península de Florida, estimada en 90 m. sobre el nivel del mar. . </a:t>
            </a:r>
            <a:endParaRPr lang="es-ES" altLang="es-ES" baseline="30000" dirty="0"/>
          </a:p>
          <a:p>
            <a:pPr eaLnBrk="1" hangingPunct="1"/>
            <a:r>
              <a:rPr lang="es-ES" altLang="es-E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3854766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620713"/>
            <a:ext cx="6969968" cy="5399087"/>
          </a:xfrm>
        </p:spPr>
        <p:txBody>
          <a:bodyPr/>
          <a:lstStyle/>
          <a:p>
            <a:r>
              <a:rPr lang="es-ES" altLang="es-ES" dirty="0"/>
              <a:t>Se trata de un monumento histórico nacional inscrito en el Registro Nacional de Lugares Históricos.</a:t>
            </a:r>
          </a:p>
          <a:p>
            <a:r>
              <a:rPr lang="es-ES" altLang="es-ES" dirty="0"/>
              <a:t>Frederick Law Olmsted, Jr. diseñó los jardines sinuosos de Bok Tower Gardens en función de hectáreas de helechos, palmeras, robles, pinos, y plantas de los humedales. </a:t>
            </a:r>
          </a:p>
          <a:p>
            <a:r>
              <a:rPr lang="es-ES" altLang="es-ES" dirty="0"/>
              <a:t>Las plantaciones también incluyen las camelias , árboles helechos y apalachina dahoon acebo , jazmín asiático , Justicia , Crinum y lirio araña  , monstera , mírica , la fecha y la palma sabal , papiro , filodendro , azul grafito azul , y la cola de caballo punta ( Juncaceae) . </a:t>
            </a:r>
          </a:p>
          <a:p>
            <a:endParaRPr lang="es-ES" altLang="es-ES" dirty="0"/>
          </a:p>
          <a:p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78369881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268760"/>
            <a:ext cx="7041976" cy="4751040"/>
          </a:xfrm>
        </p:spPr>
        <p:txBody>
          <a:bodyPr/>
          <a:lstStyle/>
          <a:p>
            <a:pPr eaLnBrk="1" hangingPunct="1"/>
            <a:r>
              <a:rPr lang="es-ES" altLang="es-ES" dirty="0"/>
              <a:t>El sitio es un refugio para más de un centenar de especies de aves, las más prominente de los cuales es la pareja de cisnes , que tienden a permanecer cerca de la piscina de reflexión. Pavos salvajes y los grupos de grullas  a menudo se han visto vagando por el terreno.</a:t>
            </a:r>
          </a:p>
          <a:p>
            <a:pPr eaLnBrk="1" hangingPunct="1"/>
            <a:r>
              <a:rPr lang="es-ES" altLang="es-ES" dirty="0"/>
              <a:t> La Torre de El canto es la pieza central de los jardines. </a:t>
            </a:r>
          </a:p>
          <a:p>
            <a:pPr eaLnBrk="1" hangingPunct="1"/>
            <a:r>
              <a:rPr lang="es-ES" altLang="es-ES" dirty="0"/>
              <a:t>La torre fue construida en la elevación más alta del sitio, al sur de un grupo de reflexión que permite que el agua refleje su imagen completa.</a:t>
            </a:r>
          </a:p>
          <a:p>
            <a:pPr eaLnBrk="1" hangingPunct="1"/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272695222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124744"/>
            <a:ext cx="6825952" cy="4895056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s-ES" altLang="es-ES" dirty="0"/>
              <a:t>A 60-bell carillón (emitidos por Taylor ) en el conjunto de 62 m de altura, de estilo gótico y la torre de estilo Art Deco que fue diseñado por el arquitecto Milton B. Medary . </a:t>
            </a:r>
          </a:p>
          <a:p>
            <a:pPr eaLnBrk="1" hangingPunct="1"/>
            <a:r>
              <a:rPr lang="es-ES" altLang="es-ES" dirty="0"/>
              <a:t>La construcción de la torre comenzó en 1927 y fue terminada por la dedicación de los jardines en 1929, cuando fueron dedicados al Presidente Calvin Coolidge. </a:t>
            </a:r>
          </a:p>
          <a:p>
            <a:pPr eaLnBrk="1" hangingPunct="1"/>
            <a:r>
              <a:rPr lang="es-ES" altLang="es-ES" dirty="0"/>
              <a:t>La torre tiene16 m de lado en su base, cambiando de forma a 46 m de altura para un octágono con lados de  11 m , que incluyen esculturas diseñadas por Lee Lawrie. </a:t>
            </a:r>
          </a:p>
        </p:txBody>
      </p:sp>
    </p:spTree>
    <p:extLst>
      <p:ext uri="{BB962C8B-B14F-4D97-AF65-F5344CB8AC3E}">
        <p14:creationId xmlns:p14="http://schemas.microsoft.com/office/powerpoint/2010/main" val="86563155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1 Imagen" descr="Florida.-Bok Tower Garden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017555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1 Imagen" descr="Bok Tower Gardens.-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1964876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1 Imagen" descr="Bok Tower.-x1 Garden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3028301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1 Imagen" descr="Bok Tower Gardens.-1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6805509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1 Imagen" descr="Bok Santuary.-Lake Wales.-Florida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5073264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1 Imagen" descr="Bok Sanctuary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9839800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1 Imagen" descr="Bok Sanctuary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425111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1 Imagen" descr="Bok Sanctuary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325460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1 Imagen" descr="Bok Sanctuary.-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968711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1 Imagen" descr="Bok Sanctuary.-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8141975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1 Imagen" descr="Bok Sanctuary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844632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1 Imagen" descr="Bok Santuary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5081919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1 Imagen" descr="Bok Santuary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346997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1 Imagen" descr="Bok Tower.-Begonias.-Florida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007600" cy="750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1352634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1 Imagen" descr="Bok Tower.-Citrus Garden_redimensionar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9845838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1 Imagen" descr="Bok Tower Gardens.-1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8452474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1 Imagen" descr="Bok Tower Gardens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8175253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1 Imagen" descr="Bok Towers Garden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607112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1 Imagen" descr="Bok Tower Gardens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4978886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1 Imagen" descr="Bok Tower Gardens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8405934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1 Imagen" descr="Bok Tower Gardens.-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080710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2 Imagen" descr="Bok Tower Gardens.-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6956997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1 Imagen" descr="Bok Tower Gardens.-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730446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1 Imagen" descr="Bok Tower Gardens.-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3788528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1 Imagen" descr="Bok Tower Gardens.-1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598222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1 Imagen" descr="Bok Tower Gardens.-1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0464686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1 Imagen" descr="Bok Tower Gardens.-14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25002234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1 Imagen" descr="Bok Tower Gardens.-Cycas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044113" cy="7532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2650299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1 Imagen" descr="Bok Tower Gardens.-Florida_redimensionar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93731205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2 Imagen" descr="Bok Tower Gardens.-x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37806430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1 Imagen" descr="Bok Tower Gardens,.-8_redimensionar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" y="0"/>
            <a:ext cx="9118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55389013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1 Imagen" descr="Bok Tower Park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78775144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1 Imagen" descr="Bok Towers Garden_redimensionar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89134882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1 Imagen" descr="Bok_sanctuary_garden.-Florida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80221807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1 Imagen" descr="Bok_sanctuary_garden.-Florida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15784931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1 Imagen" descr="Bok-Buck house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7595317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s-ES" sz="3600" dirty="0"/>
              <a:t>FLORIDA</a:t>
            </a:r>
            <a:r>
              <a:rPr lang="es-ES" altLang="es-ES" dirty="0"/>
              <a:t>.-Vizcaya Gardens</a:t>
            </a:r>
          </a:p>
        </p:txBody>
      </p:sp>
      <p:sp>
        <p:nvSpPr>
          <p:cNvPr id="9216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185992" cy="5005388"/>
          </a:xfrm>
        </p:spPr>
        <p:txBody>
          <a:bodyPr/>
          <a:lstStyle/>
          <a:p>
            <a:pPr eaLnBrk="1" hangingPunct="1"/>
            <a:r>
              <a:rPr lang="es-ES" altLang="es-ES" b="1" dirty="0"/>
              <a:t>Vizcaya,</a:t>
            </a:r>
            <a:r>
              <a:rPr lang="es-ES" altLang="es-ES" dirty="0"/>
              <a:t> ahora llamado el </a:t>
            </a:r>
            <a:r>
              <a:rPr lang="es-ES" altLang="es-ES" b="1" dirty="0"/>
              <a:t>Museo Vizcaya y sus jardines,</a:t>
            </a:r>
            <a:r>
              <a:rPr lang="es-ES" altLang="es-ES" dirty="0"/>
              <a:t> es la primera villa y propiedad del empresario James Deering  de la Deering McCormick- International Harvester fortuna, en la Bahía de Biscayne , en el día de hoy Coconut Grove barrio de Miami, Florida .</a:t>
            </a:r>
          </a:p>
          <a:p>
            <a:pPr eaLnBrk="1" hangingPunct="1"/>
            <a:r>
              <a:rPr lang="es-ES" altLang="es-ES" dirty="0"/>
              <a:t>De principios del siglo XX  Vizcaya también incluye: amplios jardines del Renacimiento italiano ; Paisaje de la selva nativa, y un compuesto de  dependencias de un  pueblo histórico. </a:t>
            </a:r>
          </a:p>
        </p:txBody>
      </p:sp>
    </p:spTree>
    <p:extLst>
      <p:ext uri="{BB962C8B-B14F-4D97-AF65-F5344CB8AC3E}">
        <p14:creationId xmlns:p14="http://schemas.microsoft.com/office/powerpoint/2010/main" val="2476197855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981075"/>
            <a:ext cx="7113984" cy="5038725"/>
          </a:xfrm>
        </p:spPr>
        <p:txBody>
          <a:bodyPr/>
          <a:lstStyle/>
          <a:p>
            <a:r>
              <a:rPr lang="es-ES" altLang="es-ES" dirty="0"/>
              <a:t>El paisaje y la arquitectura fueron influenciados por Veneto y Toscana  del Renacimiento italiano y los modelos diseñados en el Renacimiento de estilo de la arquitectura mediterránea  con elementos barrocos. </a:t>
            </a:r>
          </a:p>
          <a:p>
            <a:r>
              <a:rPr lang="es-ES" altLang="es-ES" dirty="0"/>
              <a:t>Chalfin Pablo fue el director de diseño. </a:t>
            </a:r>
          </a:p>
          <a:p>
            <a:r>
              <a:rPr lang="es-ES" altLang="es-ES" dirty="0"/>
              <a:t>Miami-Dade ahora es dueño de la propiedad de Vizcaya, como el Museo Vizcaya y sus jardines, que está abierto al público. </a:t>
            </a:r>
          </a:p>
          <a:p>
            <a:r>
              <a:rPr lang="es-ES" altLang="es-ES" dirty="0"/>
              <a:t>'Villa Vizcaya' se sirve de la estación de Vizcaya del Metrorail de Miami . </a:t>
            </a:r>
          </a:p>
          <a:p>
            <a:endParaRPr lang="es-ES" altLang="es-ES" dirty="0"/>
          </a:p>
          <a:p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2899440686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836712"/>
            <a:ext cx="6969968" cy="5183088"/>
          </a:xfrm>
        </p:spPr>
        <p:txBody>
          <a:bodyPr/>
          <a:lstStyle/>
          <a:p>
            <a:pPr eaLnBrk="1" hangingPunct="1"/>
            <a:r>
              <a:rPr lang="es-ES" altLang="es-ES" dirty="0"/>
              <a:t>El nombre de la finca se refiere a la zona norte española provincia de Vizcaya, en el País Vasco a lo largo del Atlántico al este del Golfo de Vizcaya , como 'Vizcaya' se encuentra en el Atlántico al oeste de la Bahía de Biscayne .</a:t>
            </a:r>
          </a:p>
          <a:p>
            <a:pPr eaLnBrk="1" hangingPunct="1"/>
            <a:r>
              <a:rPr lang="es-ES" altLang="es-ES" dirty="0"/>
              <a:t>Vizcaya fue el escenario de 1987, donde el presidente Ronald Reagan recibió el Papa Juan Pablo II en su primera visita a Miami. </a:t>
            </a:r>
          </a:p>
          <a:p>
            <a:pPr eaLnBrk="1" hangingPunct="1"/>
            <a:endParaRPr lang="es-ES" altLang="es-ES" dirty="0"/>
          </a:p>
          <a:p>
            <a:pPr eaLnBrk="1" hangingPunct="1"/>
            <a:endParaRPr lang="es-ES" altLang="es-ES" dirty="0"/>
          </a:p>
          <a:p>
            <a:pPr eaLnBrk="1" hangingPunct="1"/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1875109835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1 Imagen" descr="Vizcaya Gardens Miami.-Florida.-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07188250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1 Imagen" descr="Vizcaya Gardens Miami.-Florida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2454601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1 Imagen" descr="Vizcaya Museum (2)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48992818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3 Imagen" descr="VizcayaMansio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22979611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1 Imagen" descr="Villa-Vizcaya-–-Miami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19138125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1 Imagen" descr="Vizcaya Museum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93022457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1 Imagen" descr="Vizcaya Museum.-1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1994794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1 Imagen" descr="Vizcaya Gardens Miami.-Florida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260013" cy="7694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1231180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1 Imagen" descr="Vizcaya Gardens Miami.-Florida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98328699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1 Imagen" descr="Florida..Vizcaya-Museum-Gardens-Miami-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4727538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1 Imagen" descr="Vizcaya Gardens.-x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49103455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1 Imagen" descr="Florida.-Vizcaya Gardens.-w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45232548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1 Imagen" descr="Vizcaya Gardens.-x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2998277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1 Imagen" descr="Florida.-Vizcaya Gardens.-w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3529782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1 Imagen" descr="Florida.-Vizcaya-gardens-miami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91037221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1 Imagen" descr="Florida.-Villa_Vizcaya_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4357275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1 Imagen" descr="Florida.-villa_vizcaya_garden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899650" cy="7424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55102861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1 Imagen" descr="Florida.-Vizcaya Gardens.-new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3891738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1 Imagen" descr="Florida.-Vizcaya Gardens.-w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06313923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1 Imagen" descr="Florida.-Vizcaya_gardens_miami_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959402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1 Imagen" descr="Florida.-Vizcaya-Gardens.-w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87127109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1 Imagen" descr="Viscaya Gardens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60418758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1 Imagen" descr="Viscaya Gardens.-Californi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8169141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1 Imagen" descr="Vizcaya Gardens..-x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972296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1 Imagen" descr="Vizcaya Gardens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0873825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4" name="1 Imagen" descr="Vizcaya Gardens.-x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76551344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1 Imagen" descr="Vizcaya Gardens Miami.-Florida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2634446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2" name="1 Imagen" descr="Vizcaya Gardens Miami.-Florida.-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9877227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1 Imagen" descr="Vizcaya-miami-united-state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42615687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30" name="1 Imagen" descr="Vizcayas-baroque-garden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9495622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54" name="1 Imagen" descr="Vizcaya Gardens.-x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99436760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978" name="1 Imagen" descr="Bok Tower Gardens.-2_redimensionar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3118322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</TotalTime>
  <Words>1505</Words>
  <Application>Microsoft Office PowerPoint</Application>
  <PresentationFormat>Presentación en pantalla (4:3)</PresentationFormat>
  <Paragraphs>152</Paragraphs>
  <Slides>119</Slides>
  <Notes>93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119</vt:i4>
      </vt:variant>
    </vt:vector>
  </HeadingPairs>
  <TitlesOfParts>
    <vt:vector size="124" baseType="lpstr">
      <vt:lpstr>Calibri</vt:lpstr>
      <vt:lpstr>Century Schoolbook</vt:lpstr>
      <vt:lpstr>Wingdings</vt:lpstr>
      <vt:lpstr>Wingdings 2</vt:lpstr>
      <vt:lpstr>Default Theme</vt:lpstr>
      <vt:lpstr>ESTADOS UNIDOS.-LA VUELTA AL MUNDO EN 885 JARDINES.-FLORIDA.-Alfred B.Maclay Gardens.-Kanahapa Botanical Garden.-Box Tower Gardens.-Vizcaya Gardens.-</vt:lpstr>
      <vt:lpstr>FLORIDA.-Alfred B.Maclay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FLORIDA.-Kanahapa Botanical Garden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FLORIDA.-Box Tower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FLORIDA.-Vizcaya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VUELTA AL MUNDO EN 385 JARDINES.-ESPAÑA.-</dc:title>
  <dc:creator>Josep</dc:creator>
  <cp:lastModifiedBy>Usuario</cp:lastModifiedBy>
  <cp:revision>7</cp:revision>
  <dcterms:created xsi:type="dcterms:W3CDTF">2013-09-12T16:18:33Z</dcterms:created>
  <dcterms:modified xsi:type="dcterms:W3CDTF">2018-03-05T10:29:21Z</dcterms:modified>
</cp:coreProperties>
</file>