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2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 id="368" r:id="rId114"/>
    <p:sldId id="369" r:id="rId115"/>
    <p:sldId id="370" r:id="rId116"/>
    <p:sldId id="371" r:id="rId117"/>
    <p:sldId id="372" r:id="rId118"/>
    <p:sldId id="373" r:id="rId119"/>
    <p:sldId id="374" r:id="rId120"/>
    <p:sldId id="375" r:id="rId121"/>
    <p:sldId id="376" r:id="rId1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sorterViewPr>
    <p:cViewPr>
      <p:scale>
        <a:sx n="100" d="100"/>
        <a:sy n="100" d="100"/>
      </p:scale>
      <p:origin x="0" y="27816"/>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notesMaster" Target="notesMasters/notesMaster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presProps" Target="pres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C008726-438A-42C3-BC5A-24DC77755B3D}" type="datetimeFigureOut">
              <a:rPr lang="es-ES" smtClean="0"/>
              <a:t>05/03/2018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FFC2C63-C546-4D1A-B877-FA5514CA5761}" type="slidenum">
              <a:rPr lang="es-ES" smtClean="0"/>
              <a:t>‹Nº›</a:t>
            </a:fld>
            <a:endParaRPr lang="es-ES" dirty="0"/>
          </a:p>
        </p:txBody>
      </p:sp>
    </p:spTree>
    <p:extLst>
      <p:ext uri="{BB962C8B-B14F-4D97-AF65-F5344CB8AC3E}">
        <p14:creationId xmlns:p14="http://schemas.microsoft.com/office/powerpoint/2010/main" val="23858603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10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126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BF13D81-EBC1-41C5-ABE5-2AB93CCA56D7}" type="slidenum">
              <a:rPr lang="es-ES">
                <a:solidFill>
                  <a:prstClr val="black"/>
                </a:solidFill>
              </a:rPr>
              <a:pPr>
                <a:defRPr/>
              </a:pPr>
              <a:t>6</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20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136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13D5035-B3DD-4EFE-8859-BF2B6239072A}" type="slidenum">
              <a:rPr lang="es-ES">
                <a:solidFill>
                  <a:prstClr val="black"/>
                </a:solidFill>
              </a:rPr>
              <a:pPr>
                <a:defRPr/>
              </a:pPr>
              <a:t>7</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146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48687F1-F7A2-46C6-8A50-9B49BF74CE69}" type="slidenum">
              <a:rPr lang="es-ES">
                <a:solidFill>
                  <a:prstClr val="black"/>
                </a:solidFill>
              </a:rPr>
              <a:pPr>
                <a:defRPr/>
              </a:pPr>
              <a:t>9</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41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Japanese Garden</a:t>
            </a:r>
          </a:p>
        </p:txBody>
      </p:sp>
      <p:sp>
        <p:nvSpPr>
          <p:cNvPr id="1157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AF36726-9D85-490C-8D03-D7DA26DD111C}" type="slidenum">
              <a:rPr lang="es-ES">
                <a:solidFill>
                  <a:prstClr val="black"/>
                </a:solidFill>
              </a:rPr>
              <a:pPr>
                <a:defRPr/>
              </a:pPr>
              <a:t>10</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51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167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6787EDB-E2CD-4866-930B-040972966855}" type="slidenum">
              <a:rPr lang="es-ES">
                <a:solidFill>
                  <a:prstClr val="black"/>
                </a:solidFill>
              </a:rPr>
              <a:pPr>
                <a:defRPr/>
              </a:pPr>
              <a:t>11</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177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D93B1E2-7944-4A81-801B-3C608AC5DD6A}" type="slidenum">
              <a:rPr lang="es-ES">
                <a:solidFill>
                  <a:prstClr val="black"/>
                </a:solidFill>
              </a:rPr>
              <a:pPr>
                <a:defRPr/>
              </a:pPr>
              <a:t>13</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72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187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8C85507-7BFC-471D-AE27-4D9AA25BE425}" type="slidenum">
              <a:rPr lang="es-ES">
                <a:solidFill>
                  <a:prstClr val="black"/>
                </a:solidFill>
              </a:rPr>
              <a:pPr>
                <a:defRPr/>
              </a:pPr>
              <a:t>15</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82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198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0639515-C761-4B3E-86A7-FFDCB30830B4}" type="slidenum">
              <a:rPr lang="es-ES">
                <a:solidFill>
                  <a:prstClr val="black"/>
                </a:solidFill>
              </a:rPr>
              <a:pPr>
                <a:defRPr/>
              </a:pPr>
              <a:t>17</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92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208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70306FC-0F55-44B4-91DE-382A20DEFD9C}" type="slidenum">
              <a:rPr lang="es-ES">
                <a:solidFill>
                  <a:prstClr val="black"/>
                </a:solidFill>
              </a:rPr>
              <a:pPr>
                <a:defRPr/>
              </a:pPr>
              <a:t>18</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02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218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BD5F15C-FB4A-4257-ABF4-2BB775ABDB46}" type="slidenum">
              <a:rPr lang="es-ES">
                <a:solidFill>
                  <a:prstClr val="black"/>
                </a:solidFill>
              </a:rPr>
              <a:pPr>
                <a:defRPr/>
              </a:pPr>
              <a:t>19</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13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228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2AAC14F-17C7-4A79-B9EA-6D4FE116C796}" type="slidenum">
              <a:rPr lang="es-ES">
                <a:solidFill>
                  <a:prstClr val="black"/>
                </a:solidFill>
              </a:rPr>
              <a:pPr>
                <a:defRPr/>
              </a:pPr>
              <a:t>20</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239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950DD86-6D35-4EA3-BFBF-3C96B7564708}" type="slidenum">
              <a:rPr lang="es-ES">
                <a:solidFill>
                  <a:prstClr val="black"/>
                </a:solidFill>
              </a:rPr>
              <a:pPr>
                <a:defRPr/>
              </a:pPr>
              <a:t>21</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249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6ACBE36-4437-43C4-A564-EDFE1F14AC11}" type="slidenum">
              <a:rPr lang="es-ES">
                <a:solidFill>
                  <a:prstClr val="black"/>
                </a:solidFill>
              </a:rPr>
              <a:pPr>
                <a:defRPr/>
              </a:pPr>
              <a:t>23</a:t>
            </a:fld>
            <a:endParaRPr lang="es-E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43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259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FC195F8-D62F-4284-A5A0-9102A4C36832}" type="slidenum">
              <a:rPr lang="es-ES">
                <a:solidFill>
                  <a:prstClr val="black"/>
                </a:solidFill>
              </a:rPr>
              <a:pPr>
                <a:defRPr/>
              </a:pPr>
              <a:t>24</a:t>
            </a:fld>
            <a:endParaRPr lang="es-E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54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269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54B5088-8124-4546-8EF2-1F444146F9CD}" type="slidenum">
              <a:rPr lang="es-ES">
                <a:solidFill>
                  <a:prstClr val="black"/>
                </a:solidFill>
              </a:rPr>
              <a:pPr>
                <a:defRPr/>
              </a:pPr>
              <a:t>27</a:t>
            </a:fld>
            <a:endParaRPr lang="es-E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280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74C6EA8-0EA7-43FC-AF95-C32A5FCEDA8D}" type="slidenum">
              <a:rPr lang="es-ES">
                <a:solidFill>
                  <a:prstClr val="black"/>
                </a:solidFill>
              </a:rPr>
              <a:pPr>
                <a:defRPr/>
              </a:pPr>
              <a:t>28</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290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D67CBFC-5366-4EC0-A7BB-1D78463D32CA}" type="slidenum">
              <a:rPr lang="es-ES">
                <a:solidFill>
                  <a:prstClr val="black"/>
                </a:solidFill>
              </a:rPr>
              <a:pPr>
                <a:defRPr/>
              </a:pPr>
              <a:t>29</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8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00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697AB26-86DE-4D94-84BE-DD74EBF9959C}" type="slidenum">
              <a:rPr lang="es-ES">
                <a:solidFill>
                  <a:prstClr val="black"/>
                </a:solidFill>
              </a:rPr>
              <a:pPr>
                <a:defRPr/>
              </a:pPr>
              <a:t>31</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10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93B46E1-9944-432E-ABEF-85BE8F867B08}" type="slidenum">
              <a:rPr lang="es-ES">
                <a:solidFill>
                  <a:prstClr val="black"/>
                </a:solidFill>
              </a:rPr>
              <a:pPr>
                <a:defRPr/>
              </a:pPr>
              <a:t>32</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21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833D7D9-A60A-4CB3-822A-3E3AAF55B97B}" type="slidenum">
              <a:rPr lang="es-ES">
                <a:solidFill>
                  <a:prstClr val="black"/>
                </a:solidFill>
              </a:rPr>
              <a:pPr>
                <a:defRPr/>
              </a:pPr>
              <a:t>33</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31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CC61C9D-B00A-40CA-BC60-41C60941990D}" type="slidenum">
              <a:rPr lang="es-ES">
                <a:solidFill>
                  <a:prstClr val="black"/>
                </a:solidFill>
              </a:rPr>
              <a:pPr>
                <a:defRPr/>
              </a:pPr>
              <a:t>34</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41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9D7BA59-9009-48A0-A550-980236B601BB}" type="slidenum">
              <a:rPr lang="es-ES">
                <a:solidFill>
                  <a:prstClr val="black"/>
                </a:solidFill>
              </a:rPr>
              <a:pPr>
                <a:defRPr/>
              </a:pPr>
              <a:t>35</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51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043EFD8-2043-46FF-A4AD-678AAD4A834D}" type="slidenum">
              <a:rPr lang="es-ES">
                <a:solidFill>
                  <a:prstClr val="black"/>
                </a:solidFill>
              </a:rPr>
              <a:pPr>
                <a:defRPr/>
              </a:pPr>
              <a:t>36</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61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57B3515-CC6E-4A62-9D9E-4A1116E34457}" type="slidenum">
              <a:rPr lang="es-ES">
                <a:solidFill>
                  <a:prstClr val="black"/>
                </a:solidFill>
              </a:rPr>
              <a:pPr>
                <a:defRPr/>
              </a:pPr>
              <a:t>37</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72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3E25834-DBFE-42A6-A298-5D350FBFCE47}" type="slidenum">
              <a:rPr lang="es-ES">
                <a:solidFill>
                  <a:prstClr val="black"/>
                </a:solidFill>
              </a:rPr>
              <a:pPr>
                <a:defRPr/>
              </a:pPr>
              <a:t>38</a:t>
            </a:fld>
            <a:endParaRPr lang="es-E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82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39E6018-2051-4C12-8432-795CA88BE277}" type="slidenum">
              <a:rPr lang="es-ES">
                <a:solidFill>
                  <a:prstClr val="black"/>
                </a:solidFill>
              </a:rPr>
              <a:pPr>
                <a:defRPr/>
              </a:pPr>
              <a:t>39</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92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BCF5E3E-5527-4465-8B55-249EBAB84DE7}" type="slidenum">
              <a:rPr lang="es-ES">
                <a:solidFill>
                  <a:prstClr val="black"/>
                </a:solidFill>
              </a:rPr>
              <a:pPr>
                <a:defRPr/>
              </a:pPr>
              <a:t>40</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02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55E8526-DC3C-4165-812E-ACD1F1B023B6}" type="slidenum">
              <a:rPr lang="es-ES">
                <a:solidFill>
                  <a:prstClr val="black"/>
                </a:solidFill>
              </a:rPr>
              <a:pPr>
                <a:defRPr/>
              </a:pPr>
              <a:t>41</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13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3A0209F-C7EB-4D0D-A68D-8D481019B2A7}" type="slidenum">
              <a:rPr lang="es-ES">
                <a:solidFill>
                  <a:prstClr val="black"/>
                </a:solidFill>
              </a:rPr>
              <a:pPr>
                <a:defRPr/>
              </a:pPr>
              <a:t>44</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23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B52A258-3A8E-4BDD-9E2E-A6608B27D2BD}" type="slidenum">
              <a:rPr lang="es-ES">
                <a:solidFill>
                  <a:prstClr val="black"/>
                </a:solidFill>
              </a:rPr>
              <a:pPr>
                <a:defRPr/>
              </a:pPr>
              <a:t>45</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33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CAFD592-CCFA-4E20-8D6A-78A38D63E274}" type="slidenum">
              <a:rPr lang="es-ES">
                <a:solidFill>
                  <a:prstClr val="black"/>
                </a:solidFill>
              </a:rPr>
              <a:pPr>
                <a:defRPr/>
              </a:pPr>
              <a:t>46</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43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B6F4BDD-AF9B-4C4C-97B6-002295A1DF56}" type="slidenum">
              <a:rPr lang="es-ES">
                <a:solidFill>
                  <a:prstClr val="black"/>
                </a:solidFill>
              </a:rPr>
              <a:pPr>
                <a:defRPr/>
              </a:pPr>
              <a:t>47</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54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B955C09-AE24-4BE1-A70E-3F9C7ED82F22}" type="slidenum">
              <a:rPr lang="es-ES">
                <a:solidFill>
                  <a:prstClr val="black"/>
                </a:solidFill>
              </a:rPr>
              <a:pPr>
                <a:defRPr/>
              </a:pPr>
              <a:t>49</a:t>
            </a:fld>
            <a:endParaRPr lang="es-E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64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F85CAF7-31ED-4E85-B2D9-AD9BA23E635B}" type="slidenum">
              <a:rPr lang="es-ES">
                <a:solidFill>
                  <a:prstClr val="black"/>
                </a:solidFill>
              </a:rPr>
              <a:pPr>
                <a:defRPr/>
              </a:pPr>
              <a:t>50</a:t>
            </a:fld>
            <a:endParaRPr lang="es-ES"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74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909EB73-39CA-4D98-A8EF-F8C9232ABE4A}" type="slidenum">
              <a:rPr lang="es-ES">
                <a:solidFill>
                  <a:prstClr val="black"/>
                </a:solidFill>
              </a:rPr>
              <a:pPr>
                <a:defRPr/>
              </a:pPr>
              <a:t>51</a:t>
            </a:fld>
            <a:endParaRPr lang="es-ES"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84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1788FD5-BDBE-4DF2-BEDB-46208CF84AC5}" type="slidenum">
              <a:rPr lang="es-ES">
                <a:solidFill>
                  <a:prstClr val="black"/>
                </a:solidFill>
              </a:rPr>
              <a:pPr>
                <a:defRPr/>
              </a:pPr>
              <a:t>52</a:t>
            </a:fld>
            <a:endParaRPr lang="es-ES"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95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EC2D391-BB4C-4840-9A85-D54E5262FDB8}" type="slidenum">
              <a:rPr lang="es-ES">
                <a:solidFill>
                  <a:prstClr val="black"/>
                </a:solidFill>
              </a:rPr>
              <a:pPr>
                <a:defRPr/>
              </a:pPr>
              <a:t>53</a:t>
            </a:fld>
            <a:endParaRPr lang="es-ES"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05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11FDFB0-8164-4244-A666-074FA571C419}" type="slidenum">
              <a:rPr lang="es-ES">
                <a:solidFill>
                  <a:prstClr val="black"/>
                </a:solidFill>
              </a:rPr>
              <a:pPr>
                <a:defRPr/>
              </a:pPr>
              <a:t>54</a:t>
            </a:fld>
            <a:endParaRPr lang="es-E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15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C9F99FE-5E3E-4E5E-B048-096B416499C0}" type="slidenum">
              <a:rPr lang="es-ES">
                <a:solidFill>
                  <a:prstClr val="black"/>
                </a:solidFill>
              </a:rPr>
              <a:pPr>
                <a:defRPr/>
              </a:pPr>
              <a:t>55</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25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FAF3334-7E47-49CC-AA0D-EFD7725292D8}" type="slidenum">
              <a:rPr lang="es-ES">
                <a:solidFill>
                  <a:prstClr val="black"/>
                </a:solidFill>
              </a:rPr>
              <a:pPr>
                <a:defRPr/>
              </a:pPr>
              <a:t>56</a:t>
            </a:fld>
            <a:endParaRPr lang="es-ES"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36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2AF6580-6540-4E73-A0B8-CEA70579C668}" type="slidenum">
              <a:rPr lang="es-ES">
                <a:solidFill>
                  <a:prstClr val="black"/>
                </a:solidFill>
              </a:rPr>
              <a:pPr>
                <a:defRPr/>
              </a:pPr>
              <a:t>57</a:t>
            </a:fld>
            <a:endParaRPr lang="es-E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46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B7F315C-2ADE-40AE-98FF-A0871BDB11F7}" type="slidenum">
              <a:rPr lang="es-ES">
                <a:solidFill>
                  <a:prstClr val="black"/>
                </a:solidFill>
              </a:rPr>
              <a:pPr>
                <a:defRPr/>
              </a:pPr>
              <a:t>58</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56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E99058D-8F10-4FF9-A81A-406B3DB284CE}" type="slidenum">
              <a:rPr lang="es-ES">
                <a:solidFill>
                  <a:prstClr val="black"/>
                </a:solidFill>
              </a:rPr>
              <a:pPr>
                <a:defRPr/>
              </a:pPr>
              <a:t>64</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66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7B56DE5-37EF-46DF-B184-8F3CC8A08193}" type="slidenum">
              <a:rPr lang="es-ES">
                <a:solidFill>
                  <a:prstClr val="black"/>
                </a:solidFill>
              </a:rPr>
              <a:pPr>
                <a:defRPr/>
              </a:pPr>
              <a:t>65</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77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0E52A38-41D5-4F20-9D62-148B4C72AFB3}" type="slidenum">
              <a:rPr lang="es-ES">
                <a:solidFill>
                  <a:prstClr val="black"/>
                </a:solidFill>
              </a:rPr>
              <a:pPr>
                <a:defRPr/>
              </a:pPr>
              <a:t>66</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87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218078D-053F-439A-8612-9F183DDE866B}" type="slidenum">
              <a:rPr lang="es-ES">
                <a:solidFill>
                  <a:prstClr val="black"/>
                </a:solidFill>
              </a:rPr>
              <a:pPr>
                <a:defRPr/>
              </a:pPr>
              <a:t>67</a:t>
            </a:fld>
            <a:endParaRPr lang="es-ES"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97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CFDA67B-6A49-4BDA-859A-0686F0C71686}" type="slidenum">
              <a:rPr lang="es-ES">
                <a:solidFill>
                  <a:prstClr val="black"/>
                </a:solidFill>
              </a:rPr>
              <a:pPr>
                <a:defRPr/>
              </a:pPr>
              <a:t>75</a:t>
            </a:fld>
            <a:endParaRPr lang="es-ES" dirty="0">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07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1C0F1A0-E192-41AF-9286-28B76172EABE}" type="slidenum">
              <a:rPr lang="es-ES">
                <a:solidFill>
                  <a:prstClr val="black"/>
                </a:solidFill>
              </a:rPr>
              <a:pPr>
                <a:defRPr/>
              </a:pPr>
              <a:t>76</a:t>
            </a:fld>
            <a:endParaRPr lang="es-ES" dirty="0">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17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7EB2699-E684-4C09-BF8F-627BC6C30D55}" type="slidenum">
              <a:rPr lang="es-ES">
                <a:solidFill>
                  <a:prstClr val="black"/>
                </a:solidFill>
              </a:rPr>
              <a:pPr>
                <a:defRPr/>
              </a:pPr>
              <a:t>81</a:t>
            </a:fld>
            <a:endParaRPr lang="es-ES" dirty="0">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28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751F9BD-CCB9-4107-A5DC-1DD8C170172A}" type="slidenum">
              <a:rPr lang="es-ES">
                <a:solidFill>
                  <a:prstClr val="black"/>
                </a:solidFill>
              </a:rPr>
              <a:pPr>
                <a:defRPr/>
              </a:pPr>
              <a:t>82</a:t>
            </a:fld>
            <a:endParaRPr lang="es-ES"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Red Butte Gardens</a:t>
            </a:r>
          </a:p>
        </p:txBody>
      </p:sp>
      <p:sp>
        <p:nvSpPr>
          <p:cNvPr id="4" name="3 Marcador de número de diapositiva"/>
          <p:cNvSpPr>
            <a:spLocks noGrp="1"/>
          </p:cNvSpPr>
          <p:nvPr>
            <p:ph type="sldNum" sz="quarter" idx="5"/>
          </p:nvPr>
        </p:nvSpPr>
        <p:spPr/>
        <p:txBody>
          <a:bodyPr/>
          <a:lstStyle/>
          <a:p>
            <a:pPr>
              <a:defRPr/>
            </a:pPr>
            <a:fld id="{D0C0335C-56D5-4AFB-A512-43611CB093EA}" type="slidenum">
              <a:rPr lang="es-ES">
                <a:solidFill>
                  <a:prstClr val="black"/>
                </a:solidFill>
              </a:rPr>
              <a:pPr>
                <a:defRPr/>
              </a:pPr>
              <a:t>86</a:t>
            </a:fld>
            <a:endParaRPr lang="es-ES"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38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4CA731F-8528-4C9B-BECB-FDD5563F0BBF}" type="slidenum">
              <a:rPr lang="es-ES">
                <a:solidFill>
                  <a:prstClr val="black"/>
                </a:solidFill>
              </a:rPr>
              <a:pPr>
                <a:defRPr/>
              </a:pPr>
              <a:t>88</a:t>
            </a:fld>
            <a:endParaRPr lang="es-ES" dirty="0">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48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C950FF5-E013-4E77-A37B-69834E819921}" type="slidenum">
              <a:rPr lang="es-ES">
                <a:solidFill>
                  <a:prstClr val="black"/>
                </a:solidFill>
              </a:rPr>
              <a:pPr>
                <a:defRPr/>
              </a:pPr>
              <a:t>89</a:t>
            </a:fld>
            <a:endParaRPr lang="es-ES" dirty="0">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58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2E040FB-380C-433E-A710-9110A6590F43}" type="slidenum">
              <a:rPr lang="es-ES">
                <a:solidFill>
                  <a:prstClr val="black"/>
                </a:solidFill>
              </a:rPr>
              <a:pPr>
                <a:defRPr/>
              </a:pPr>
              <a:t>92</a:t>
            </a:fld>
            <a:endParaRPr lang="es-ES" dirty="0">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69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CE8B99B-54EE-4419-943F-8B7352F94E37}" type="slidenum">
              <a:rPr lang="es-ES">
                <a:solidFill>
                  <a:prstClr val="black"/>
                </a:solidFill>
              </a:rPr>
              <a:pPr>
                <a:defRPr/>
              </a:pPr>
              <a:t>93</a:t>
            </a:fld>
            <a:endParaRPr lang="es-ES" dirty="0">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International Garden</a:t>
            </a:r>
          </a:p>
        </p:txBody>
      </p:sp>
      <p:sp>
        <p:nvSpPr>
          <p:cNvPr id="1679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4E67475-061A-45B9-ADD9-7309206EDED9}" type="slidenum">
              <a:rPr lang="es-ES">
                <a:solidFill>
                  <a:prstClr val="black"/>
                </a:solidFill>
              </a:rPr>
              <a:pPr>
                <a:defRPr/>
              </a:pPr>
              <a:t>103</a:t>
            </a:fld>
            <a:endParaRPr lang="es-ES" dirty="0">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89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3C075BE-170D-4278-9937-3054D634D62A}" type="slidenum">
              <a:rPr lang="es-ES">
                <a:solidFill>
                  <a:prstClr val="black"/>
                </a:solidFill>
              </a:rPr>
              <a:pPr>
                <a:defRPr/>
              </a:pPr>
              <a:t>104</a:t>
            </a:fld>
            <a:endParaRPr lang="es-ES" dirty="0">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99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DFCACF6-4DD2-4936-952D-CC78C68B93BA}" type="slidenum">
              <a:rPr lang="es-ES">
                <a:solidFill>
                  <a:prstClr val="black"/>
                </a:solidFill>
              </a:rPr>
              <a:pPr>
                <a:defRPr/>
              </a:pPr>
              <a:t>105</a:t>
            </a:fld>
            <a:endParaRPr lang="es-ES" dirty="0">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710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4B943D5-988A-4748-B5A3-A3836052C8E9}" type="slidenum">
              <a:rPr lang="es-ES">
                <a:solidFill>
                  <a:prstClr val="black"/>
                </a:solidFill>
              </a:rPr>
              <a:pPr>
                <a:defRPr/>
              </a:pPr>
              <a:t>106</a:t>
            </a:fld>
            <a:endParaRPr lang="es-ES" dirty="0">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720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18481D4-B32C-4F4C-A340-EE38AF5EAFA0}" type="slidenum">
              <a:rPr lang="es-ES">
                <a:solidFill>
                  <a:prstClr val="black"/>
                </a:solidFill>
              </a:rPr>
              <a:pPr>
                <a:defRPr/>
              </a:pPr>
              <a:t>107</a:t>
            </a:fld>
            <a:endParaRPr lang="es-ES" dirty="0">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730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B82785F-79FF-4102-824F-CE7B6A8B6929}" type="slidenum">
              <a:rPr lang="es-ES">
                <a:solidFill>
                  <a:prstClr val="black"/>
                </a:solidFill>
              </a:rPr>
              <a:pPr>
                <a:defRPr/>
              </a:pPr>
              <a:t>113</a:t>
            </a:fld>
            <a:endParaRPr lang="es-ES" dirty="0">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740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0DB57E2-D46D-4785-B61F-E5B7DB1F23B4}" type="slidenum">
              <a:rPr lang="es-ES">
                <a:solidFill>
                  <a:prstClr val="black"/>
                </a:solidFill>
              </a:rPr>
              <a:pPr>
                <a:defRPr/>
              </a:pPr>
              <a:t>117</a:t>
            </a:fld>
            <a:endParaRPr lang="es-ES" dirty="0">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751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ED25CEB-1384-4331-8574-C534C7688711}" type="slidenum">
              <a:rPr lang="es-ES">
                <a:solidFill>
                  <a:prstClr val="black"/>
                </a:solidFill>
              </a:rPr>
              <a:pPr>
                <a:defRPr/>
              </a:pPr>
              <a:t>121</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3/5/2018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38.xml"/><Relationship Id="rId1" Type="http://schemas.openxmlformats.org/officeDocument/2006/relationships/slideLayout" Target="../slideLayouts/slideLayout7.xml"/><Relationship Id="rId4" Type="http://schemas.openxmlformats.org/officeDocument/2006/relationships/image" Target="../media/image52.jpeg"/></Relationships>
</file>

<file path=ppt/slides/_rels/slide55.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hyperlink" Target="http://upload.wikimedia.org/wikipedia/commons/0/04/Red_Butte_Garden2.jpg" TargetMode="External"/><Relationship Id="rId2" Type="http://schemas.openxmlformats.org/officeDocument/2006/relationships/notesSlide" Target="../notesSlides/notesSlide51.xml"/><Relationship Id="rId1" Type="http://schemas.openxmlformats.org/officeDocument/2006/relationships/slideLayout" Target="../slideLayouts/slideLayout7.xml"/><Relationship Id="rId4" Type="http://schemas.openxmlformats.org/officeDocument/2006/relationships/image" Target="../media/image72.jpeg"/></Relationships>
</file>

<file path=ppt/slides/_rels/slide87.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2" Type="http://schemas.openxmlformats.org/officeDocument/2006/relationships/image" Target="../media/image89.jpeg"/><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2" Type="http://schemas.openxmlformats.org/officeDocument/2006/relationships/image" Target="../media/image95.jpeg"/><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2" Type="http://schemas.openxmlformats.org/officeDocument/2006/relationships/image" Target="../media/image96.jpeg"/><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2" Type="http://schemas.openxmlformats.org/officeDocument/2006/relationships/image" Target="../media/image99.jpeg"/><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2" Type="http://schemas.openxmlformats.org/officeDocument/2006/relationships/image" Target="../media/image100.jpeg"/><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2" Type="http://schemas.openxmlformats.org/officeDocument/2006/relationships/image" Target="../media/image101.jpeg"/><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051720" y="692696"/>
            <a:ext cx="6172200" cy="3312368"/>
          </a:xfrm>
        </p:spPr>
        <p:txBody>
          <a:bodyPr>
            <a:normAutofit fontScale="90000"/>
          </a:bodyPr>
          <a:lstStyle/>
          <a:p>
            <a:r>
              <a:rPr lang="es-ES" sz="3600" dirty="0"/>
              <a:t>ESTADOS UNIDOS.-LA VUELTA AL MUNDO EN 885 JARDINES.-</a:t>
            </a:r>
            <a:r>
              <a:rPr lang="es-ES" sz="3100" dirty="0"/>
              <a:t>Forth Worth .-Mercer Arboretum.-Moody Gardens.-Red Butte Garden.-Salt Lake City</a:t>
            </a:r>
            <a:br>
              <a:rPr lang="es-ES" sz="3100" dirty="0"/>
            </a:br>
            <a:endParaRPr lang="es-ES" sz="3100" dirty="0"/>
          </a:p>
        </p:txBody>
      </p:sp>
      <p:sp>
        <p:nvSpPr>
          <p:cNvPr id="3" name="2 Subtítulo"/>
          <p:cNvSpPr>
            <a:spLocks noGrp="1"/>
          </p:cNvSpPr>
          <p:nvPr>
            <p:ph type="subTitle" idx="1"/>
          </p:nvPr>
        </p:nvSpPr>
        <p:spPr>
          <a:xfrm>
            <a:off x="2627785" y="4365104"/>
            <a:ext cx="4680520" cy="1371600"/>
          </a:xfrm>
        </p:spPr>
        <p:txBody>
          <a:bodyPr>
            <a:normAutofit/>
          </a:bodyPr>
          <a:lstStyle/>
          <a:p>
            <a:r>
              <a:rPr lang="es-ES" dirty="0"/>
              <a:t>Selección de textos y fotografías por</a:t>
            </a:r>
          </a:p>
          <a:p>
            <a:r>
              <a:rPr lang="es-ES" sz="2800" dirty="0"/>
              <a:t>JOSE ELIAS BONELLS</a:t>
            </a:r>
            <a:endParaRPr lang="es-ES" dirty="0"/>
          </a:p>
          <a:p>
            <a:endParaRPr lang="es-ES" dirty="0"/>
          </a:p>
        </p:txBody>
      </p:sp>
    </p:spTree>
    <p:extLst>
      <p:ext uri="{BB962C8B-B14F-4D97-AF65-F5344CB8AC3E}">
        <p14:creationId xmlns:p14="http://schemas.microsoft.com/office/powerpoint/2010/main" val="4011846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p:txBody>
          <a:bodyPr/>
          <a:lstStyle/>
          <a:p>
            <a:pPr eaLnBrk="1" hangingPunct="1"/>
            <a:r>
              <a:rPr lang="es-ES" altLang="es-ES" dirty="0"/>
              <a:t>TEXAS.-Forth Worth </a:t>
            </a:r>
          </a:p>
        </p:txBody>
      </p:sp>
      <p:sp>
        <p:nvSpPr>
          <p:cNvPr id="7171" name="2 Marcador de contenido"/>
          <p:cNvSpPr>
            <a:spLocks noGrp="1"/>
          </p:cNvSpPr>
          <p:nvPr>
            <p:ph sz="quarter" idx="1"/>
          </p:nvPr>
        </p:nvSpPr>
        <p:spPr/>
        <p:txBody>
          <a:bodyPr/>
          <a:lstStyle/>
          <a:p>
            <a:pPr eaLnBrk="1" hangingPunct="1"/>
            <a:r>
              <a:rPr lang="es-ES" altLang="es-ES" dirty="0"/>
              <a:t>El </a:t>
            </a:r>
            <a:r>
              <a:rPr lang="es-ES" altLang="es-ES" b="1" dirty="0"/>
              <a:t>Jardín Botánico de Fort Worth</a:t>
            </a:r>
            <a:r>
              <a:rPr lang="es-ES" altLang="es-ES" dirty="0"/>
              <a:t> (109 acres) es un jardín botánico ubicado en el Boulevard 3220 el Jardín Botánico, Fort Worth, Texas . . </a:t>
            </a:r>
          </a:p>
          <a:p>
            <a:pPr eaLnBrk="1" hangingPunct="1"/>
            <a:r>
              <a:rPr lang="es-ES" altLang="es-ES" dirty="0"/>
              <a:t>El jardín fue creado en 1934, y describe a sí mismo como el más antiguo jardín botánico en Texas, con 2.501 especies de plantas nativas y exóticas en los jardines de especialidad 21. </a:t>
            </a:r>
          </a:p>
          <a:p>
            <a:pPr eaLnBrk="1" hangingPunct="1"/>
            <a:r>
              <a:rPr lang="es-ES" altLang="es-ES" dirty="0"/>
              <a:t> Además de las áreas boscosas, las principales características jardín son: </a:t>
            </a:r>
          </a:p>
          <a:p>
            <a:pPr eaLnBrk="1" hangingPunct="1"/>
            <a:r>
              <a:rPr lang="es-ES" altLang="es-ES" dirty="0"/>
              <a:t>Conservatorio (10.000 pies cuadrados) - muestra  de orquideas tropicales , bromelias, y árboles exóticos.. </a:t>
            </a:r>
          </a:p>
          <a:p>
            <a:pPr eaLnBrk="1" hangingPunct="1"/>
            <a:endParaRPr lang="es-ES" altLang="es-ES" dirty="0"/>
          </a:p>
        </p:txBody>
      </p:sp>
    </p:spTree>
    <p:extLst>
      <p:ext uri="{BB962C8B-B14F-4D97-AF65-F5344CB8AC3E}">
        <p14:creationId xmlns:p14="http://schemas.microsoft.com/office/powerpoint/2010/main" val="35632354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333375"/>
            <a:ext cx="7185992" cy="5686425"/>
          </a:xfrm>
        </p:spPr>
        <p:txBody>
          <a:bodyPr>
            <a:normAutofit/>
          </a:bodyPr>
          <a:lstStyle/>
          <a:p>
            <a:pPr marL="274320" indent="-274320" eaLnBrk="1" fontAlgn="auto" hangingPunct="1">
              <a:spcBef>
                <a:spcPts val="580"/>
              </a:spcBef>
              <a:spcAft>
                <a:spcPts val="0"/>
              </a:spcAft>
              <a:buFont typeface="Wingdings 2"/>
              <a:buChar char=""/>
              <a:defRPr/>
            </a:pPr>
            <a:r>
              <a:rPr lang="es-ES" dirty="0"/>
              <a:t>Cuatro Seasons Garden - Cientos de iris, azucenas amarillas, y variedades de crisantemo </a:t>
            </a:r>
          </a:p>
          <a:p>
            <a:pPr marL="274320" indent="-274320" eaLnBrk="1" fontAlgn="auto" hangingPunct="1">
              <a:spcBef>
                <a:spcPts val="580"/>
              </a:spcBef>
              <a:spcAft>
                <a:spcPts val="0"/>
              </a:spcAft>
              <a:buFont typeface="Wingdings 2"/>
              <a:buChar char=""/>
              <a:defRPr/>
            </a:pPr>
            <a:r>
              <a:rPr lang="es-ES" dirty="0"/>
              <a:t>Jardín fragancia - pequeño jardín con plantas aromáticas y una fuente. </a:t>
            </a:r>
          </a:p>
          <a:p>
            <a:pPr marL="274320" indent="-274320" eaLnBrk="1" fontAlgn="auto" hangingPunct="1">
              <a:spcBef>
                <a:spcPts val="580"/>
              </a:spcBef>
              <a:spcAft>
                <a:spcPts val="0"/>
              </a:spcAft>
              <a:buFont typeface="Wingdings 2"/>
              <a:buChar char=""/>
              <a:defRPr/>
            </a:pPr>
            <a:r>
              <a:rPr lang="es-ES" dirty="0"/>
              <a:t>Fuller Jardín - caminos y césped; sitio para bodas y fiestas en el jardín. </a:t>
            </a:r>
          </a:p>
          <a:p>
            <a:pPr marL="274320" indent="-274320" eaLnBrk="1" fontAlgn="auto" hangingPunct="1">
              <a:spcBef>
                <a:spcPts val="580"/>
              </a:spcBef>
              <a:spcAft>
                <a:spcPts val="0"/>
              </a:spcAft>
              <a:buFont typeface="Wingdings 2"/>
              <a:buChar char=""/>
              <a:defRPr/>
            </a:pPr>
            <a:r>
              <a:rPr lang="es-ES" dirty="0"/>
              <a:t>Jardín Japonés (7 acres, establecido 1970) - el Fort Worth jardín japonés , con tres estanques  koi , cascadas, puentes, casas de té , pagodas, pabellones, jardín de meditación. </a:t>
            </a:r>
          </a:p>
          <a:p>
            <a:pPr marL="274320" indent="-274320" eaLnBrk="1" fontAlgn="auto" hangingPunct="1">
              <a:spcBef>
                <a:spcPts val="580"/>
              </a:spcBef>
              <a:spcAft>
                <a:spcPts val="0"/>
              </a:spcAft>
              <a:buFont typeface="Wingdings 2"/>
              <a:buChar char=""/>
              <a:defRPr/>
            </a:pPr>
            <a:r>
              <a:rPr lang="es-ES" dirty="0"/>
              <a:t> Rose Garden - rosa jardín inspirado en Villa Lante ( Italia ). </a:t>
            </a:r>
          </a:p>
          <a:p>
            <a:pPr marL="274320" indent="-274320" eaLnBrk="1" fontAlgn="auto" hangingPunct="1">
              <a:spcBef>
                <a:spcPts val="580"/>
              </a:spcBef>
              <a:spcAft>
                <a:spcPts val="0"/>
              </a:spcAft>
              <a:buFont typeface="Wingdings 2"/>
              <a:buChar char=""/>
              <a:defRPr/>
            </a:pPr>
            <a:r>
              <a:rPr lang="es-ES" dirty="0"/>
              <a:t>Oval Rose Garden - cientos de rosas; reforma 2002. </a:t>
            </a:r>
          </a:p>
          <a:p>
            <a:pPr marL="274320" indent="-274320" eaLnBrk="1" fontAlgn="auto" hangingPunct="1">
              <a:spcBef>
                <a:spcPts val="580"/>
              </a:spcBef>
              <a:spcAft>
                <a:spcPts val="0"/>
              </a:spcAft>
              <a:buFont typeface="Wingdings 2"/>
              <a:buChar char=""/>
              <a:defRPr/>
            </a:pPr>
            <a:endParaRPr lang="es-ES" dirty="0"/>
          </a:p>
          <a:p>
            <a:pPr marL="274320" indent="-274320" eaLnBrk="1" fontAlgn="auto" hangingPunct="1">
              <a:spcBef>
                <a:spcPts val="580"/>
              </a:spcBef>
              <a:spcAft>
                <a:spcPts val="0"/>
              </a:spcAft>
              <a:buFont typeface="Wingdings 2"/>
              <a:buChar char=""/>
              <a:defRPr/>
            </a:pPr>
            <a:endParaRPr lang="es-ES" dirty="0"/>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1844441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2 Marcador de contenido"/>
          <p:cNvSpPr>
            <a:spLocks noGrp="1"/>
          </p:cNvSpPr>
          <p:nvPr>
            <p:ph sz="quarter" idx="1"/>
          </p:nvPr>
        </p:nvSpPr>
        <p:spPr>
          <a:xfrm>
            <a:off x="914400" y="549275"/>
            <a:ext cx="7113984" cy="5688013"/>
          </a:xfrm>
        </p:spPr>
        <p:txBody>
          <a:bodyPr/>
          <a:lstStyle/>
          <a:p>
            <a:pPr eaLnBrk="1" hangingPunct="1"/>
            <a:r>
              <a:rPr lang="es-ES" altLang="es-ES" dirty="0"/>
              <a:t>Conservación del agua Jardín - demostración de xerojardinería . </a:t>
            </a:r>
          </a:p>
          <a:p>
            <a:pPr eaLnBrk="1" hangingPunct="1"/>
            <a:r>
              <a:rPr lang="es-ES" altLang="es-ES" dirty="0"/>
              <a:t>Jardines - perennes con la recolección de hierbas culinarias, así como lagunas y una pequeña cascada. </a:t>
            </a:r>
          </a:p>
          <a:p>
            <a:pPr eaLnBrk="1" hangingPunct="1"/>
            <a:r>
              <a:rPr lang="es-ES" altLang="es-ES" dirty="0"/>
              <a:t>Jardín de prueba - la evaluación del sitio para cientos de especies de plantas perennes</a:t>
            </a:r>
          </a:p>
          <a:p>
            <a:pPr eaLnBrk="1" hangingPunct="1"/>
            <a:r>
              <a:rPr lang="es-ES" altLang="es-ES" dirty="0"/>
              <a:t>La entrada de agua Wise - jardín con entrada de agave, la salvia Texas, salvia greggii , salvia mexicana Bush, yuca roja y Esparanza. </a:t>
            </a:r>
          </a:p>
          <a:p>
            <a:pPr eaLnBrk="1" hangingPunct="1"/>
            <a:r>
              <a:rPr lang="es-ES" altLang="es-ES" dirty="0"/>
              <a:t>El jardín también contiene un banco de especies de Begonia, establecidas y operadas para evitar la pérdida de las especies de Begonias.</a:t>
            </a:r>
          </a:p>
          <a:p>
            <a:pPr eaLnBrk="1" hangingPunct="1"/>
            <a:endParaRPr lang="es-ES" altLang="es-ES" dirty="0"/>
          </a:p>
          <a:p>
            <a:pPr eaLnBrk="1" hangingPunct="1"/>
            <a:endParaRPr lang="es-ES" altLang="es-ES" dirty="0"/>
          </a:p>
        </p:txBody>
      </p:sp>
    </p:spTree>
    <p:extLst>
      <p:ext uri="{BB962C8B-B14F-4D97-AF65-F5344CB8AC3E}">
        <p14:creationId xmlns:p14="http://schemas.microsoft.com/office/powerpoint/2010/main" val="3781473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2 Imagen" descr="Texas.-Fort Worth Botanical Garden.-w.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27000" y="0"/>
            <a:ext cx="8890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095028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1 Imagen" descr="Texas.-Fort Worth Jpanese Garden.-w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347309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1 Imagen" descr="Texas.-FortWorthBotanicGardenTonyCerbone14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385268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1 Imagen" descr="Fort Worth.-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094590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1 Imagen" descr="Fort Worth.-Botanical 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774835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1 Imagen" descr="Fort Worth.-Japanes 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617285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1 Imagen" descr="Fort Worth.-Japanese Garden.-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99434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1 Imagen" descr="Fort Worth.-Japanese Garde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94634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1 Imagen" descr="Fort Worth.-Japanese Garden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026260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descr="Fort Worth.-Japanese Garden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724982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1 Imagen" descr="Fort Worth.-Japanese Gardens.-1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267151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1 Imagen" descr="Fort Worth.-Japanese Gardens.-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067631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1 Imagen" descr="Fort Worth.-Japanese Gardens.-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828032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Fort Worth.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445370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Fort Worth.-m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303924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Fort Worth.-m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162249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Imagen" descr="Fort Worth.-m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089567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Fort Worth.-m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377555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Fort Worth.-m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998149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Fort Worth.-m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508723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Fort Worth.-m9.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32397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descr="Fort Worth.-m1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243493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Fort Worth.-Rose Garden.-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02601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Fort Worth.-water 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036960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descr="Fort Worth Botanic.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96582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Fort Worth Botanic Garden.-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201495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Fort Worth Botanic Garden.-1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9314859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Fort Worth Botanic Garden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2835858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Fort Worth Botanic Gardens.-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8156859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Fort Worth Botanical.-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261705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Fort Worth Botanica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539037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Fort Worth Botanical 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578402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1 Imagen" descr="Fort Worth Botanucal Garden.-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8351955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descr="Fort Worth Rose Garden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764940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Fort Worth Wate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9556699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Fort Worth Water Garden.-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7483147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Fort Worth Water 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2286468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Fort Worth Water Garden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8449898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Fort Worth Water Gardens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8393339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Fort_worth.-0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9935426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descr="Fort_worth.-5.-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109255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Fort_worth.-0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179734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Fort_worth.-0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990274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Fort_worth.-0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2153418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2 Imagen" descr="Fort_worth.-1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7206194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Fort_worth.-2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524651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Fort_worth.-2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5469993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Fort_worth.-2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9685079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Fortworth Botanical Gardens.-Texa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2480689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Fortworth 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6434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19" name="2 Imagen" descr="Fortworth Botanical Gardens.-Texas..-12.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711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814600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Fortworth Botanical Gardens.-Texas..-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6449707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Fortworth Botanical Gardens.-Texas..-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512741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Fortworth Botanical Gardens.-Texas..-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9626083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Fortworth Botanical Gardens.-Texas..-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8252650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descr="Fortworth Botanical Gardens.-Texas..-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7475545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Fortworth Botanical Gardens.-Texas..-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2028184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1 Título"/>
          <p:cNvSpPr>
            <a:spLocks noGrp="1"/>
          </p:cNvSpPr>
          <p:nvPr>
            <p:ph type="title"/>
          </p:nvPr>
        </p:nvSpPr>
        <p:spPr/>
        <p:txBody>
          <a:bodyPr/>
          <a:lstStyle/>
          <a:p>
            <a:pPr eaLnBrk="1" hangingPunct="1"/>
            <a:r>
              <a:rPr lang="es-ES" altLang="es-ES" sz="3600" dirty="0"/>
              <a:t>TEXAS.</a:t>
            </a:r>
            <a:r>
              <a:rPr lang="es-ES" altLang="es-ES" dirty="0"/>
              <a:t>-Mercer Arboretum</a:t>
            </a:r>
          </a:p>
        </p:txBody>
      </p:sp>
      <p:sp>
        <p:nvSpPr>
          <p:cNvPr id="67587" name="2 Marcador de contenido"/>
          <p:cNvSpPr>
            <a:spLocks noGrp="1"/>
          </p:cNvSpPr>
          <p:nvPr>
            <p:ph sz="quarter" idx="1"/>
          </p:nvPr>
        </p:nvSpPr>
        <p:spPr>
          <a:xfrm>
            <a:off x="914400" y="2133600"/>
            <a:ext cx="7113984" cy="3886200"/>
          </a:xfrm>
        </p:spPr>
        <p:txBody>
          <a:bodyPr/>
          <a:lstStyle/>
          <a:p>
            <a:pPr eaLnBrk="1" hangingPunct="1"/>
            <a:r>
              <a:rPr lang="es-ES" altLang="es-ES" b="1" dirty="0"/>
              <a:t>Mercer Arboretum y Jardín Botánico</a:t>
            </a:r>
            <a:r>
              <a:rPr lang="es-ES" altLang="es-ES" dirty="0"/>
              <a:t> (más de 250 hectáreas)  con un jardín botánico y áreas naturales ubicado en Camino 2306 Aldine Westfield en no incorporadas del Condado de Harris, Texas , Estados Unidos .. </a:t>
            </a:r>
          </a:p>
          <a:p>
            <a:pPr eaLnBrk="1" hangingPunct="1"/>
            <a:r>
              <a:rPr lang="es-ES" altLang="es-ES" dirty="0"/>
              <a:t>Los jardines son el nombre de Thelma y Charles Mercer, que compró 59.000 m </a:t>
            </a:r>
            <a:r>
              <a:rPr lang="es-ES" altLang="es-ES" baseline="30000" dirty="0"/>
              <a:t>2</a:t>
            </a:r>
            <a:r>
              <a:rPr lang="es-ES" altLang="es-ES" dirty="0"/>
              <a:t> en la década de 1940 para su hogar y jardín. </a:t>
            </a:r>
          </a:p>
        </p:txBody>
      </p:sp>
    </p:spTree>
    <p:extLst>
      <p:ext uri="{BB962C8B-B14F-4D97-AF65-F5344CB8AC3E}">
        <p14:creationId xmlns:p14="http://schemas.microsoft.com/office/powerpoint/2010/main" val="59925348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2 Marcador de contenido"/>
          <p:cNvSpPr>
            <a:spLocks noGrp="1"/>
          </p:cNvSpPr>
          <p:nvPr>
            <p:ph sz="quarter" idx="1"/>
          </p:nvPr>
        </p:nvSpPr>
        <p:spPr>
          <a:xfrm>
            <a:off x="914400" y="549275"/>
            <a:ext cx="7185992" cy="5759450"/>
          </a:xfrm>
        </p:spPr>
        <p:txBody>
          <a:bodyPr/>
          <a:lstStyle/>
          <a:p>
            <a:pPr eaLnBrk="1" hangingPunct="1"/>
            <a:r>
              <a:rPr lang="es-ES" altLang="es-ES" dirty="0"/>
              <a:t>Se conservan los árboles nativos, tales como cerezos , oxidado blackhaw viburno y espinos, y presentó las camelias y árboles exóticos como el ginkgo , Bauhinia , Filadelfo , alcanfor y aceite de tung .</a:t>
            </a:r>
          </a:p>
          <a:p>
            <a:pPr eaLnBrk="1" hangingPunct="1"/>
            <a:r>
              <a:rPr lang="es-ES" altLang="es-ES" dirty="0"/>
              <a:t> La propiedad fue comprada por el Condado de Harris en 1974, con grandes expansiones de (0,81 km 2) en 1984, y más de (150.000 m 2) en 1993.</a:t>
            </a:r>
          </a:p>
          <a:p>
            <a:pPr eaLnBrk="1" hangingPunct="1"/>
            <a:r>
              <a:rPr lang="es-ES" altLang="es-ES" dirty="0"/>
              <a:t>Jardines de hoy en día incluyen Azalea bermas, ciprés calvo Pond, bambú Jardín (con más de 30 especies de difusión y formación de grupo de bambú), Daylily Jardín, Especies en Peligro de Extinción.</a:t>
            </a:r>
          </a:p>
          <a:p>
            <a:pPr eaLnBrk="1" hangingPunct="1"/>
            <a:endParaRPr lang="es-ES" altLang="es-ES" dirty="0"/>
          </a:p>
        </p:txBody>
      </p:sp>
    </p:spTree>
    <p:extLst>
      <p:ext uri="{BB962C8B-B14F-4D97-AF65-F5344CB8AC3E}">
        <p14:creationId xmlns:p14="http://schemas.microsoft.com/office/powerpoint/2010/main" val="87719623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2 Marcador de contenido"/>
          <p:cNvSpPr>
            <a:spLocks noGrp="1"/>
          </p:cNvSpPr>
          <p:nvPr>
            <p:ph sz="quarter" idx="1"/>
          </p:nvPr>
        </p:nvSpPr>
        <p:spPr>
          <a:xfrm>
            <a:off x="914400" y="476250"/>
            <a:ext cx="7113984" cy="5543550"/>
          </a:xfrm>
        </p:spPr>
        <p:txBody>
          <a:bodyPr/>
          <a:lstStyle/>
          <a:p>
            <a:pPr eaLnBrk="1" hangingPunct="1"/>
            <a:r>
              <a:rPr lang="es-ES" altLang="es-ES" dirty="0"/>
              <a:t>Robles Tierras Altas, Jardín Prehistoria, Rock Garden, Salvia Collection, jardín de la cortina del pantano y el paseo marítimo, Jardín Tropical, Viña del jardín, y un estanque y el puente de Woodland, así como mesas de picnic y más de 3 4,8 km de senderos para caminar.</a:t>
            </a:r>
          </a:p>
        </p:txBody>
      </p:sp>
    </p:spTree>
    <p:extLst>
      <p:ext uri="{BB962C8B-B14F-4D97-AF65-F5344CB8AC3E}">
        <p14:creationId xmlns:p14="http://schemas.microsoft.com/office/powerpoint/2010/main" val="137915917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descr="Texas.-Mercer Arboretum.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477220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Texas.-Mercer Arboretum.-w.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5202570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Texas.-Mercer Arboretum.-w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227248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Texas.-Mercer Arboretum Third Gate of the Heav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2484486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Texas.-Mercer_arboretum.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2002043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1 Título"/>
          <p:cNvSpPr>
            <a:spLocks noGrp="1"/>
          </p:cNvSpPr>
          <p:nvPr>
            <p:ph type="title"/>
          </p:nvPr>
        </p:nvSpPr>
        <p:spPr/>
        <p:txBody>
          <a:bodyPr/>
          <a:lstStyle/>
          <a:p>
            <a:pPr eaLnBrk="1" hangingPunct="1"/>
            <a:r>
              <a:rPr lang="es-ES" altLang="es-ES" sz="3600" dirty="0"/>
              <a:t>TEXAS.</a:t>
            </a:r>
            <a:r>
              <a:rPr lang="es-ES" altLang="es-ES" dirty="0"/>
              <a:t>-Moody Gardens</a:t>
            </a:r>
          </a:p>
        </p:txBody>
      </p:sp>
      <p:sp>
        <p:nvSpPr>
          <p:cNvPr id="75779" name="2 Marcador de contenido"/>
          <p:cNvSpPr>
            <a:spLocks noGrp="1"/>
          </p:cNvSpPr>
          <p:nvPr>
            <p:ph sz="quarter" idx="1"/>
          </p:nvPr>
        </p:nvSpPr>
        <p:spPr>
          <a:xfrm>
            <a:off x="611188" y="1447800"/>
            <a:ext cx="7489204" cy="5294313"/>
          </a:xfrm>
        </p:spPr>
        <p:txBody>
          <a:bodyPr/>
          <a:lstStyle/>
          <a:p>
            <a:pPr eaLnBrk="1" hangingPunct="1"/>
            <a:r>
              <a:rPr lang="es-ES" altLang="es-ES" b="1" dirty="0"/>
              <a:t>Moody Gardens</a:t>
            </a:r>
            <a:r>
              <a:rPr lang="es-ES" altLang="es-ES" dirty="0"/>
              <a:t> es un complejo turístico en Galveston , en Texas. Que es propiedad, a través de un acuerdo complejo, por la ciudad de Galveston, pero financiado, operado y apoyado por la multimillonaria Moody Fundación . </a:t>
            </a:r>
          </a:p>
          <a:p>
            <a:pPr eaLnBrk="1" hangingPunct="1"/>
            <a:r>
              <a:rPr lang="es-ES" altLang="es-ES" dirty="0"/>
              <a:t>Moody Gardens cuenta con tres principales pirámides atracciones: el acuario , que es uno de los más grandes del mundo y cuenta con muchas especies de peces y otras especies marinas, la selva pirámide, que contiene tropical animales y plantas , y la Pirámide de Discovery, que se centra en la ciencia orientada a exposiciones y actividades.</a:t>
            </a:r>
          </a:p>
          <a:p>
            <a:pPr eaLnBrk="1" hangingPunct="1"/>
            <a:endParaRPr lang="es-ES" altLang="es-ES" dirty="0"/>
          </a:p>
        </p:txBody>
      </p:sp>
    </p:spTree>
    <p:extLst>
      <p:ext uri="{BB962C8B-B14F-4D97-AF65-F5344CB8AC3E}">
        <p14:creationId xmlns:p14="http://schemas.microsoft.com/office/powerpoint/2010/main" val="329524085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2 Marcador de contenido"/>
          <p:cNvSpPr>
            <a:spLocks noGrp="1"/>
          </p:cNvSpPr>
          <p:nvPr>
            <p:ph sz="quarter" idx="1"/>
          </p:nvPr>
        </p:nvSpPr>
        <p:spPr>
          <a:xfrm>
            <a:off x="914400" y="836712"/>
            <a:ext cx="7185992" cy="5183088"/>
          </a:xfrm>
        </p:spPr>
        <p:txBody>
          <a:bodyPr/>
          <a:lstStyle/>
          <a:p>
            <a:pPr eaLnBrk="1" hangingPunct="1"/>
            <a:r>
              <a:rPr lang="es-ES" altLang="es-ES" dirty="0"/>
              <a:t>Otro gran atractivo es Palm Beach, una zona ajardinada de arena con lagunas de agua dulce que ofrecen actividades para niños.. Moody Gardens también tiene un teatro RideFilm con el movimiento basado en asientos pod, un 3-D IMAX teatro, una rueda de paletas barco de crucero, un hotel y un centro de convenciones . </a:t>
            </a:r>
          </a:p>
          <a:p>
            <a:pPr eaLnBrk="1" hangingPunct="1"/>
            <a:r>
              <a:rPr lang="es-ES" altLang="es-ES" dirty="0"/>
              <a:t>El complejo atrae a muchos turistas locales de la ciudad de Houston y su periferia. </a:t>
            </a:r>
          </a:p>
          <a:p>
            <a:pPr eaLnBrk="1" hangingPunct="1"/>
            <a:r>
              <a:rPr lang="es-ES" altLang="es-ES" dirty="0"/>
              <a:t> Los propietarios de los Moody Gardens encargaron un diseño del paisaje de Geoffrey Jellicoe . </a:t>
            </a:r>
          </a:p>
          <a:p>
            <a:pPr eaLnBrk="1" hangingPunct="1"/>
            <a:endParaRPr lang="es-ES" altLang="es-ES" dirty="0"/>
          </a:p>
        </p:txBody>
      </p:sp>
    </p:spTree>
    <p:extLst>
      <p:ext uri="{BB962C8B-B14F-4D97-AF65-F5344CB8AC3E}">
        <p14:creationId xmlns:p14="http://schemas.microsoft.com/office/powerpoint/2010/main" val="221632889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2 Marcador de contenido"/>
          <p:cNvSpPr>
            <a:spLocks noGrp="1"/>
          </p:cNvSpPr>
          <p:nvPr>
            <p:ph sz="quarter" idx="1"/>
          </p:nvPr>
        </p:nvSpPr>
        <p:spPr>
          <a:xfrm>
            <a:off x="914400" y="620713"/>
            <a:ext cx="7113984" cy="5399087"/>
          </a:xfrm>
        </p:spPr>
        <p:txBody>
          <a:bodyPr/>
          <a:lstStyle/>
          <a:p>
            <a:pPr eaLnBrk="1" hangingPunct="1"/>
            <a:r>
              <a:rPr lang="es-ES" altLang="es-ES" dirty="0"/>
              <a:t>Se describe en los jardines de la mente: el genio de Geoffrey Jellicoe por Michael Spens (Club de coleccionistas de antigüedades, 1992).</a:t>
            </a:r>
          </a:p>
          <a:p>
            <a:pPr eaLnBrk="1" hangingPunct="1"/>
            <a:r>
              <a:rPr lang="es-ES" altLang="es-ES" dirty="0"/>
              <a:t> Esta pirámide es de color azul, y se aproxima a 12 pisos de altura.</a:t>
            </a:r>
          </a:p>
          <a:p>
            <a:pPr eaLnBrk="1" hangingPunct="1"/>
            <a:r>
              <a:rPr lang="es-ES" altLang="es-ES" dirty="0"/>
              <a:t>Las piscinas grandes que se encuentran en esta pirámide contiene aproximadamente 8.000 especies, de peces, invertebrados, mamíferos, reptiles y plantas. </a:t>
            </a:r>
          </a:p>
          <a:p>
            <a:pPr eaLnBrk="1" hangingPunct="1"/>
            <a:r>
              <a:rPr lang="es-ES" altLang="es-ES" dirty="0"/>
              <a:t>Las especies representan N. del Pacífico, el Pacífico Sur, y el borde de las regiones de la Antártida y el Caribe. </a:t>
            </a:r>
          </a:p>
          <a:p>
            <a:pPr eaLnBrk="1" hangingPunct="1"/>
            <a:endParaRPr lang="es-ES" altLang="es-ES" dirty="0"/>
          </a:p>
          <a:p>
            <a:pPr eaLnBrk="1" hangingPunct="1"/>
            <a:endParaRPr lang="es-ES" altLang="es-ES" dirty="0"/>
          </a:p>
        </p:txBody>
      </p:sp>
    </p:spTree>
    <p:extLst>
      <p:ext uri="{BB962C8B-B14F-4D97-AF65-F5344CB8AC3E}">
        <p14:creationId xmlns:p14="http://schemas.microsoft.com/office/powerpoint/2010/main" val="170066369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2 Marcador de contenido"/>
          <p:cNvSpPr>
            <a:spLocks noGrp="1"/>
          </p:cNvSpPr>
          <p:nvPr>
            <p:ph sz="quarter" idx="1"/>
          </p:nvPr>
        </p:nvSpPr>
        <p:spPr>
          <a:xfrm>
            <a:off x="914400" y="549275"/>
            <a:ext cx="6969968" cy="5832475"/>
          </a:xfrm>
        </p:spPr>
        <p:txBody>
          <a:bodyPr/>
          <a:lstStyle/>
          <a:p>
            <a:pPr eaLnBrk="1" hangingPunct="1"/>
            <a:r>
              <a:rPr lang="es-ES" altLang="es-ES" b="1" dirty="0"/>
              <a:t>Pirámide Selva </a:t>
            </a:r>
          </a:p>
          <a:p>
            <a:pPr eaLnBrk="1" hangingPunct="1"/>
            <a:r>
              <a:rPr lang="es-ES" altLang="es-ES" dirty="0"/>
              <a:t>Selva de Moody Gardens "Pirámide </a:t>
            </a:r>
          </a:p>
          <a:p>
            <a:pPr eaLnBrk="1" hangingPunct="1"/>
            <a:r>
              <a:rPr lang="es-ES" altLang="es-ES" dirty="0"/>
              <a:t>Esta pirámide tiene la altura de 10 pisos, y es de color blanco con cristal transparente. Contiene el popular palo cuevas y Anexo Bosque Redescubierto, con un ocelote , pizotes , chevrotains , y otros animales de la selva en exhibición, así como perezosos de dos dedos y tamarinos cottontop en libertad alcance a través de los árboles.</a:t>
            </a:r>
          </a:p>
          <a:p>
            <a:pPr eaLnBrk="1" hangingPunct="1"/>
            <a:r>
              <a:rPr lang="es-ES" altLang="es-ES" dirty="0"/>
              <a:t>El entorno de la pirámide incluye cascadas , enormes árboles, y animales salvajes. </a:t>
            </a:r>
          </a:p>
          <a:p>
            <a:pPr eaLnBrk="1" hangingPunct="1"/>
            <a:endParaRPr lang="es-ES" altLang="es-ES" dirty="0"/>
          </a:p>
          <a:p>
            <a:pPr eaLnBrk="1" hangingPunct="1"/>
            <a:endParaRPr lang="es-ES" altLang="es-ES" dirty="0"/>
          </a:p>
        </p:txBody>
      </p:sp>
    </p:spTree>
    <p:extLst>
      <p:ext uri="{BB962C8B-B14F-4D97-AF65-F5344CB8AC3E}">
        <p14:creationId xmlns:p14="http://schemas.microsoft.com/office/powerpoint/2010/main" val="250476263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2 Marcador de contenido"/>
          <p:cNvSpPr>
            <a:spLocks noGrp="1"/>
          </p:cNvSpPr>
          <p:nvPr>
            <p:ph sz="quarter" idx="1"/>
          </p:nvPr>
        </p:nvSpPr>
        <p:spPr>
          <a:xfrm>
            <a:off x="914400" y="620713"/>
            <a:ext cx="7041976" cy="5399087"/>
          </a:xfrm>
        </p:spPr>
        <p:txBody>
          <a:bodyPr/>
          <a:lstStyle/>
          <a:p>
            <a:pPr eaLnBrk="1" hangingPunct="1"/>
            <a:r>
              <a:rPr lang="es-ES" altLang="es-ES" dirty="0"/>
              <a:t>La Selva estaba pasando por una importante actualización y mejora del proyecto.. La Selva completa de la gran apertura en el mundo y fue inaugurado en mayo de 2011. Todos los animales y algunos nuevos están en exhibición. </a:t>
            </a:r>
          </a:p>
          <a:p>
            <a:pPr eaLnBrk="1" hangingPunct="1"/>
            <a:r>
              <a:rPr lang="es-ES" altLang="es-ES" b="1" dirty="0"/>
              <a:t>Descubrimiento Pirámide </a:t>
            </a:r>
          </a:p>
          <a:p>
            <a:pPr eaLnBrk="1" hangingPunct="1"/>
            <a:r>
              <a:rPr lang="es-ES" altLang="es-ES" dirty="0"/>
              <a:t>La Pirámide del descubrimiento ofrece exposiciones itinerantes y la película de viaje (simulador de movimiento).. La gran exhibición de profundidad de color magenta pirámide actual, la puerta olvidada: Coming to America a través de Galveston. </a:t>
            </a:r>
          </a:p>
          <a:p>
            <a:pPr eaLnBrk="1" hangingPunct="1"/>
            <a:endParaRPr lang="es-ES" altLang="es-ES" dirty="0"/>
          </a:p>
        </p:txBody>
      </p:sp>
    </p:spTree>
    <p:extLst>
      <p:ext uri="{BB962C8B-B14F-4D97-AF65-F5344CB8AC3E}">
        <p14:creationId xmlns:p14="http://schemas.microsoft.com/office/powerpoint/2010/main" val="287757802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Moody Gardens.-Texas..-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6417639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descr="Moody Gardens.-Texas..-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8305823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descr="Moody Gardens.-Texas..-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5177749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descr="Moody Gardens.-Texas..-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9688"/>
            <a:ext cx="9144000" cy="677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7925235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Moody Gardens.-Texa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5288918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Moody_Aquarium.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3455502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descr="Texas.-Moody Gardens.-Galvesto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072153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Texas.-Moody Gardens.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7574045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Texas.-Moody-Gardens---Galvesto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2835889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1 Título"/>
          <p:cNvSpPr>
            <a:spLocks noGrp="1"/>
          </p:cNvSpPr>
          <p:nvPr>
            <p:ph type="title"/>
          </p:nvPr>
        </p:nvSpPr>
        <p:spPr/>
        <p:txBody>
          <a:bodyPr/>
          <a:lstStyle/>
          <a:p>
            <a:pPr eaLnBrk="1" hangingPunct="1"/>
            <a:r>
              <a:rPr lang="es-ES" altLang="es-ES" sz="3600" dirty="0"/>
              <a:t>UTAH</a:t>
            </a:r>
            <a:r>
              <a:rPr lang="es-ES" altLang="es-ES" dirty="0"/>
              <a:t>.-Red Butte Garden</a:t>
            </a:r>
          </a:p>
        </p:txBody>
      </p:sp>
      <p:sp>
        <p:nvSpPr>
          <p:cNvPr id="90115" name="2 Marcador de contenido"/>
          <p:cNvSpPr>
            <a:spLocks noGrp="1"/>
          </p:cNvSpPr>
          <p:nvPr>
            <p:ph sz="quarter" idx="1"/>
          </p:nvPr>
        </p:nvSpPr>
        <p:spPr/>
        <p:txBody>
          <a:bodyPr/>
          <a:lstStyle/>
          <a:p>
            <a:pPr eaLnBrk="1" hangingPunct="1"/>
            <a:r>
              <a:rPr lang="es-ES" altLang="es-ES" b="1" dirty="0"/>
              <a:t>Red Butte Garden and Arboretum</a:t>
            </a:r>
            <a:r>
              <a:rPr lang="es-ES" altLang="es-ES" dirty="0"/>
              <a:t>, es un jardín botánico de 72,844 m² de extensión en Salt Lake City, Utah y un Arboretum localizado en el campus de la Universidad de Utah. </a:t>
            </a:r>
          </a:p>
          <a:p>
            <a:pPr eaLnBrk="1" hangingPunct="1"/>
            <a:r>
              <a:rPr lang="es-ES" altLang="es-ES" dirty="0"/>
              <a:t>El jardín comenzó su andadura en 1930, cuando el Dr. Walter P. Cottam, cofundador del Nature Conservancy y el presidente del departamento de botánica en la Universidad de Utah, comenzaron a usar los terrenos del campus para las investigación sobre las plantas.</a:t>
            </a:r>
          </a:p>
        </p:txBody>
      </p:sp>
    </p:spTree>
    <p:extLst>
      <p:ext uri="{BB962C8B-B14F-4D97-AF65-F5344CB8AC3E}">
        <p14:creationId xmlns:p14="http://schemas.microsoft.com/office/powerpoint/2010/main" val="100577271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765175"/>
            <a:ext cx="7041976" cy="5254625"/>
          </a:xfrm>
        </p:spPr>
        <p:txBody>
          <a:bodyPr>
            <a:normAutofit lnSpcReduction="10000"/>
          </a:bodyPr>
          <a:lstStyle/>
          <a:p>
            <a:pPr marL="274320" indent="-274320" eaLnBrk="1" fontAlgn="auto" hangingPunct="1">
              <a:spcBef>
                <a:spcPts val="580"/>
              </a:spcBef>
              <a:spcAft>
                <a:spcPts val="0"/>
              </a:spcAft>
              <a:buClr>
                <a:srgbClr val="D34817"/>
              </a:buClr>
              <a:buFont typeface="Wingdings 2"/>
              <a:buChar char=""/>
              <a:defRPr/>
            </a:pPr>
            <a:r>
              <a:rPr lang="es-ES" sz="2400" dirty="0">
                <a:solidFill>
                  <a:prstClr val="white"/>
                </a:solidFill>
              </a:rPr>
              <a:t>Ambos están administrados por la Universidad de Utah. Su código de identificación internacional es </a:t>
            </a:r>
            <a:r>
              <a:rPr lang="es-ES" sz="2400" b="1" dirty="0">
                <a:solidFill>
                  <a:prstClr val="white"/>
                </a:solidFill>
              </a:rPr>
              <a:t>UTSA.</a:t>
            </a:r>
          </a:p>
          <a:p>
            <a:pPr marL="274320" indent="-274320" eaLnBrk="1" fontAlgn="auto" hangingPunct="1">
              <a:spcBef>
                <a:spcPts val="580"/>
              </a:spcBef>
              <a:spcAft>
                <a:spcPts val="0"/>
              </a:spcAft>
              <a:buClr>
                <a:srgbClr val="D34817"/>
              </a:buClr>
              <a:buFont typeface="Wingdings 2"/>
              <a:buChar char=""/>
              <a:defRPr/>
            </a:pPr>
            <a:r>
              <a:rPr lang="es-ES" sz="2400" dirty="0">
                <a:solidFill>
                  <a:prstClr val="white"/>
                </a:solidFill>
              </a:rPr>
              <a:t>Sus colecciones de plantas se pueden encontrar en diversos apartados, esparcidas por todo el jardín o agrupadas en las zonas del "Conifer Garden", "Water Pavilion", "Four Season Garden", "Terrace Garden", "Floral Walk", "Children´s Garden", "Amphitheater", "Herb Gardens", "Medicinal Gardens", y "Fragrance Gardens.</a:t>
            </a:r>
          </a:p>
          <a:p>
            <a:pPr marL="274320" indent="-274320" eaLnBrk="1" fontAlgn="auto" hangingPunct="1">
              <a:spcBef>
                <a:spcPts val="580"/>
              </a:spcBef>
              <a:spcAft>
                <a:spcPts val="0"/>
              </a:spcAft>
              <a:buClr>
                <a:srgbClr val="D34817"/>
              </a:buClr>
              <a:buFont typeface="Wingdings 2"/>
              <a:buChar char=""/>
              <a:defRPr/>
            </a:pPr>
            <a:r>
              <a:rPr lang="es-ES" sz="2400" dirty="0">
                <a:solidFill>
                  <a:prstClr val="white"/>
                </a:solidFill>
              </a:rPr>
              <a:t>El Arboretum se encuentra situado en el Campus de la Universidad de Utah y posee unos 200 taxones.</a:t>
            </a:r>
          </a:p>
          <a:p>
            <a:pPr marL="274320" indent="-274320" eaLnBrk="1" fontAlgn="auto" hangingPunct="1">
              <a:spcBef>
                <a:spcPts val="580"/>
              </a:spcBef>
              <a:spcAft>
                <a:spcPts val="0"/>
              </a:spcAft>
              <a:buClr>
                <a:srgbClr val="D34817"/>
              </a:buClr>
              <a:buFont typeface="Wingdings 2"/>
              <a:buChar char=""/>
              <a:defRPr/>
            </a:pPr>
            <a:endParaRPr lang="es-ES" sz="2400" b="1" dirty="0">
              <a:solidFill>
                <a:prstClr val="white"/>
              </a:solidFill>
            </a:endParaRPr>
          </a:p>
          <a:p>
            <a:pPr eaLnBrk="1" hangingPunct="1">
              <a:defRPr/>
            </a:pPr>
            <a:endParaRPr lang="es-ES" dirty="0"/>
          </a:p>
        </p:txBody>
      </p:sp>
    </p:spTree>
    <p:extLst>
      <p:ext uri="{BB962C8B-B14F-4D97-AF65-F5344CB8AC3E}">
        <p14:creationId xmlns:p14="http://schemas.microsoft.com/office/powerpoint/2010/main" val="30405584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2 Marcador de contenido"/>
          <p:cNvSpPr>
            <a:spLocks noGrp="1"/>
          </p:cNvSpPr>
          <p:nvPr>
            <p:ph sz="quarter" idx="4294967295"/>
          </p:nvPr>
        </p:nvSpPr>
        <p:spPr>
          <a:xfrm>
            <a:off x="900113" y="404813"/>
            <a:ext cx="7200279" cy="5614987"/>
          </a:xfrm>
        </p:spPr>
        <p:txBody>
          <a:bodyPr/>
          <a:lstStyle/>
          <a:p>
            <a:pPr eaLnBrk="1" hangingPunct="1"/>
            <a:r>
              <a:rPr lang="es-ES" altLang="es-ES" dirty="0"/>
              <a:t>El Red Butte Garden da acogiada a una serie de conciertos populares de música en el verano, así como a exhibiciones florales, de esculturas y de otros objetos de arte. </a:t>
            </a:r>
          </a:p>
          <a:p>
            <a:pPr eaLnBrk="1" hangingPunct="1"/>
            <a:r>
              <a:rPr lang="es-ES" altLang="es-ES" dirty="0"/>
              <a:t>El jardín también ofrece numerosas clases y acontecimientos relacionados con la naturaleza.</a:t>
            </a:r>
          </a:p>
          <a:p>
            <a:pPr eaLnBrk="1" hangingPunct="1"/>
            <a:endParaRPr lang="es-ES" altLang="es-ES" dirty="0"/>
          </a:p>
        </p:txBody>
      </p:sp>
    </p:spTree>
    <p:extLst>
      <p:ext uri="{BB962C8B-B14F-4D97-AF65-F5344CB8AC3E}">
        <p14:creationId xmlns:p14="http://schemas.microsoft.com/office/powerpoint/2010/main" val="304789775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2" descr="Archivo:Red Butte Garden2.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2118871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Utah.-red butte garde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79413"/>
            <a:ext cx="9144000" cy="6099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5462745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Utah.-Red_butte_garden_utah_600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9874540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Utah.-RedButteGardensSaltLakeCit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9855881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1 Título"/>
          <p:cNvSpPr>
            <a:spLocks noGrp="1"/>
          </p:cNvSpPr>
          <p:nvPr>
            <p:ph type="title"/>
          </p:nvPr>
        </p:nvSpPr>
        <p:spPr/>
        <p:txBody>
          <a:bodyPr/>
          <a:lstStyle/>
          <a:p>
            <a:pPr eaLnBrk="1" hangingPunct="1"/>
            <a:r>
              <a:rPr lang="es-ES" altLang="es-ES" sz="3600" dirty="0"/>
              <a:t>UTAH</a:t>
            </a:r>
            <a:r>
              <a:rPr lang="es-ES" altLang="es-ES" dirty="0"/>
              <a:t>.-Salt Lake City</a:t>
            </a:r>
          </a:p>
        </p:txBody>
      </p:sp>
      <p:sp>
        <p:nvSpPr>
          <p:cNvPr id="97283" name="2 Marcador de contenido"/>
          <p:cNvSpPr>
            <a:spLocks noGrp="1"/>
          </p:cNvSpPr>
          <p:nvPr>
            <p:ph sz="quarter" idx="1"/>
          </p:nvPr>
        </p:nvSpPr>
        <p:spPr/>
        <p:txBody>
          <a:bodyPr/>
          <a:lstStyle/>
          <a:p>
            <a:pPr eaLnBrk="1" hangingPunct="1"/>
            <a:r>
              <a:rPr lang="es-ES" altLang="es-ES" b="1" dirty="0"/>
              <a:t>Salt Lake City</a:t>
            </a:r>
            <a:r>
              <a:rPr lang="es-ES" altLang="es-ES" dirty="0"/>
              <a:t>,  es la capital y mayor ciudad del estado de Utah, en los Estados Unidos. </a:t>
            </a:r>
          </a:p>
          <a:p>
            <a:pPr eaLnBrk="1" hangingPunct="1"/>
            <a:r>
              <a:rPr lang="es-ES" altLang="es-ES" dirty="0"/>
              <a:t>A día 1 de julio de 2008 su población era de 181.698 habitantes en la ciudad y de algo más de dos millones de habitantes contando el área metropolitana que forma junto a las ciudades vecinas.</a:t>
            </a:r>
          </a:p>
          <a:p>
            <a:pPr eaLnBrk="1" hangingPunct="1"/>
            <a:r>
              <a:rPr lang="es-ES" altLang="es-ES" dirty="0"/>
              <a:t>Fue fundada en 1847 por los Santos de los Últimos Días, iglesia dirigida en aquel entonces por Brigham Young.</a:t>
            </a:r>
          </a:p>
          <a:p>
            <a:pPr eaLnBrk="1" hangingPunct="1"/>
            <a:endParaRPr lang="es-ES" altLang="es-ES" dirty="0"/>
          </a:p>
        </p:txBody>
      </p:sp>
    </p:spTree>
    <p:extLst>
      <p:ext uri="{BB962C8B-B14F-4D97-AF65-F5344CB8AC3E}">
        <p14:creationId xmlns:p14="http://schemas.microsoft.com/office/powerpoint/2010/main" val="235711871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2 Marcador de contenido"/>
          <p:cNvSpPr>
            <a:spLocks noGrp="1"/>
          </p:cNvSpPr>
          <p:nvPr>
            <p:ph sz="quarter" idx="1"/>
          </p:nvPr>
        </p:nvSpPr>
        <p:spPr/>
        <p:txBody>
          <a:bodyPr/>
          <a:lstStyle/>
          <a:p>
            <a:pPr eaLnBrk="1" hangingPunct="1"/>
            <a:r>
              <a:rPr lang="es-ES" altLang="es-ES" dirty="0"/>
              <a:t>Se encuentra justo al sur-este del Gran Lago Salado. </a:t>
            </a:r>
          </a:p>
          <a:p>
            <a:pPr eaLnBrk="1" hangingPunct="1"/>
            <a:r>
              <a:rPr lang="es-ES" altLang="es-ES" dirty="0"/>
              <a:t>Es sede central de La Iglesia de Jesucristo de los Santos de los Últimos Días, también conocidos como mormones.</a:t>
            </a:r>
          </a:p>
          <a:p>
            <a:pPr eaLnBrk="1" hangingPunct="1"/>
            <a:endParaRPr lang="es-ES" altLang="es-ES" dirty="0"/>
          </a:p>
        </p:txBody>
      </p:sp>
    </p:spTree>
    <p:extLst>
      <p:ext uri="{BB962C8B-B14F-4D97-AF65-F5344CB8AC3E}">
        <p14:creationId xmlns:p14="http://schemas.microsoft.com/office/powerpoint/2010/main" val="211702942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Gardens_-_Salt_Lake_City__3_.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3572335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Gardens_-_Salt_Lake_City__4_.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8141109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Gardens_-_Salt_Lake_City__5_.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1999294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Salt Lake.-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1067027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Salt Lake City.-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3181264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Salt Lake City.- Wasatch.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66845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Salt Lake City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3995448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Salt Lake City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0977937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1 Título"/>
          <p:cNvSpPr>
            <a:spLocks noGrp="1"/>
          </p:cNvSpPr>
          <p:nvPr>
            <p:ph type="title"/>
          </p:nvPr>
        </p:nvSpPr>
        <p:spPr/>
        <p:txBody>
          <a:bodyPr/>
          <a:lstStyle/>
          <a:p>
            <a:pPr eaLnBrk="1" hangingPunct="1"/>
            <a:r>
              <a:rPr lang="es-ES" altLang="es-ES" sz="3600" dirty="0"/>
              <a:t>UTAH</a:t>
            </a:r>
            <a:r>
              <a:rPr lang="es-ES" altLang="es-ES" dirty="0"/>
              <a:t>.-International Peace Gardens</a:t>
            </a:r>
          </a:p>
        </p:txBody>
      </p:sp>
      <p:sp>
        <p:nvSpPr>
          <p:cNvPr id="107523" name="2 Marcador de contenido"/>
          <p:cNvSpPr>
            <a:spLocks noGrp="1"/>
          </p:cNvSpPr>
          <p:nvPr>
            <p:ph sz="quarter" idx="1"/>
          </p:nvPr>
        </p:nvSpPr>
        <p:spPr/>
        <p:txBody>
          <a:bodyPr/>
          <a:lstStyle/>
          <a:p>
            <a:pPr eaLnBrk="1" hangingPunct="1"/>
            <a:r>
              <a:rPr lang="es-ES" altLang="es-ES" dirty="0"/>
              <a:t>Los </a:t>
            </a:r>
            <a:r>
              <a:rPr lang="es-ES" altLang="es-ES" b="1" dirty="0"/>
              <a:t>Jardines de la Paz Internacional</a:t>
            </a:r>
            <a:r>
              <a:rPr lang="es-ES" altLang="es-ES" dirty="0"/>
              <a:t> es un jardín botánico situado en Jordania Park en Salt Lake City , Utah . </a:t>
            </a:r>
          </a:p>
          <a:p>
            <a:pPr eaLnBrk="1" hangingPunct="1"/>
            <a:r>
              <a:rPr lang="es-ES" altLang="es-ES" dirty="0"/>
              <a:t> Parte de la historia de Utah, el jardín fue concebido en 1939 y dedicada en 1952, los Jardines de la Paz Internacional ha acogido a decenas de miles de viajeros de todos los rincones del mundo, incluyendo a los socios el intercambio de Ciudades Hermanas de varios de Salt Lake. </a:t>
            </a:r>
          </a:p>
        </p:txBody>
      </p:sp>
    </p:spTree>
    <p:extLst>
      <p:ext uri="{BB962C8B-B14F-4D97-AF65-F5344CB8AC3E}">
        <p14:creationId xmlns:p14="http://schemas.microsoft.com/office/powerpoint/2010/main" val="92889972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2 Marcador de contenido"/>
          <p:cNvSpPr>
            <a:spLocks noGrp="1"/>
          </p:cNvSpPr>
          <p:nvPr>
            <p:ph sz="quarter" idx="1"/>
          </p:nvPr>
        </p:nvSpPr>
        <p:spPr>
          <a:xfrm>
            <a:off x="914400" y="620713"/>
            <a:ext cx="7041976" cy="5399087"/>
          </a:xfrm>
        </p:spPr>
        <p:txBody>
          <a:bodyPr/>
          <a:lstStyle/>
          <a:p>
            <a:pPr eaLnBrk="1" hangingPunct="1"/>
            <a:r>
              <a:rPr lang="es-ES" altLang="es-ES" dirty="0"/>
              <a:t>El proyecto fue llevado a buen término por el ciudadano Otto señora Utah (Ruey) Wiesley, trabajando con el Salt Lake City Superintendente de Parques, el alcalde, y el Salt Lake Consejo de la Mujer. Hoy en día sigue siendo el jardín, bajo la dirección del Consejo de Salt Lake de la Mujer del Consejo de Ex Presidentes. </a:t>
            </a:r>
          </a:p>
          <a:p>
            <a:pPr eaLnBrk="1" hangingPunct="1"/>
            <a:r>
              <a:rPr lang="es-ES" altLang="es-ES" dirty="0"/>
              <a:t>Cada participante del grupo con sede en Utah país se le asigna una parcela para crear un jardín con plantas nativas y la arquitectura del jardín y las estatuas de los líderes de la paz mundial típico de la patria y su cultura.</a:t>
            </a:r>
          </a:p>
          <a:p>
            <a:pPr eaLnBrk="1" hangingPunct="1"/>
            <a:endParaRPr lang="es-ES" altLang="es-ES" dirty="0"/>
          </a:p>
        </p:txBody>
      </p:sp>
    </p:spTree>
    <p:extLst>
      <p:ext uri="{BB962C8B-B14F-4D97-AF65-F5344CB8AC3E}">
        <p14:creationId xmlns:p14="http://schemas.microsoft.com/office/powerpoint/2010/main" val="332350731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2 Marcador de contenido"/>
          <p:cNvSpPr>
            <a:spLocks noGrp="1"/>
          </p:cNvSpPr>
          <p:nvPr>
            <p:ph sz="quarter" idx="1"/>
          </p:nvPr>
        </p:nvSpPr>
        <p:spPr>
          <a:xfrm>
            <a:off x="914400" y="908050"/>
            <a:ext cx="6969968" cy="5111750"/>
          </a:xfrm>
        </p:spPr>
        <p:txBody>
          <a:bodyPr/>
          <a:lstStyle/>
          <a:p>
            <a:pPr eaLnBrk="1" hangingPunct="1"/>
            <a:r>
              <a:rPr lang="es-ES" altLang="es-ES" dirty="0"/>
              <a:t>Los Jardines de la Paz en la actualidad representa la diversidad cultural de veintiséis países y alienta agradable vagar y la meditación de los visitantes. </a:t>
            </a:r>
          </a:p>
        </p:txBody>
      </p:sp>
    </p:spTree>
    <p:extLst>
      <p:ext uri="{BB962C8B-B14F-4D97-AF65-F5344CB8AC3E}">
        <p14:creationId xmlns:p14="http://schemas.microsoft.com/office/powerpoint/2010/main" val="76817914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descr="International Garden.-Salt Lake City.-x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3182451"/>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International Peace Garden.-Sal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9671958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descr="International Peace Garden.-Salt Lak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205351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International Peace Garden.-Salt Lake Cit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1012823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International Peace Garden.-Salt Lake City.-x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774053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International Peace Garden.-Salt Lake City.-x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208792"/>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descr="International Peace Garden.-Salt Lake City.-x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71092802"/>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descr="International Peace Garden.-Salt Lake City.-x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2117732"/>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1 Imagen" descr="International Peace Garden.-Salt Lake City.-x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85536020"/>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1 Imagen" descr="International Peace Garden.-Salt Lake City.-x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23443526"/>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1 Imagen" descr="International Peace Garden.-Salt Lake City.-x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230224"/>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1 Imagen" descr="International Peace Garden.-Salt Lake City.-x9.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5399613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1 Imagen" descr="International Peace Garden.-x1.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47002853"/>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1 Imagen" descr="International Peace Garden.-x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4968308"/>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1 Imagen" descr="International Peace Garden Sunken garden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25006402"/>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1 Imagen" descr="Internatuonal Peace Garden.-Salt Lake Cyti.-x9.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72969731"/>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1 Imagen" descr="Parks_-_Salt_Lake_City__5_.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08589969"/>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1 Imagen" descr="Parks_-_Salt_Lake_City__15_.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8320732"/>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1 Imagen" descr="Parks_-_Salt_Lake_City__18_.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3300656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16</TotalTime>
  <Words>1664</Words>
  <Application>Microsoft Office PowerPoint</Application>
  <PresentationFormat>Presentación en pantalla (4:3)</PresentationFormat>
  <Paragraphs>130</Paragraphs>
  <Slides>121</Slides>
  <Notes>63</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121</vt:i4>
      </vt:variant>
    </vt:vector>
  </HeadingPairs>
  <TitlesOfParts>
    <vt:vector size="126" baseType="lpstr">
      <vt:lpstr>Calibri</vt:lpstr>
      <vt:lpstr>Century Schoolbook</vt:lpstr>
      <vt:lpstr>Wingdings</vt:lpstr>
      <vt:lpstr>Wingdings 2</vt:lpstr>
      <vt:lpstr>Default Theme</vt:lpstr>
      <vt:lpstr>ESTADOS UNIDOS.-LA VUELTA AL MUNDO EN 885 JARDINES.-Forth Worth .-Mercer Arboretum.-Moody Gardens.-Red Butte Garden.-Salt Lake City </vt:lpstr>
      <vt:lpstr>TEXAS.-Forth Worth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TEXAS.-Mercer Arboretum</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TEXAS.-Moody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UTAH.-Red Butte Garden</vt:lpstr>
      <vt:lpstr>Presentación de PowerPoint</vt:lpstr>
      <vt:lpstr>Presentación de PowerPoint</vt:lpstr>
      <vt:lpstr>Presentación de PowerPoint</vt:lpstr>
      <vt:lpstr>Presentación de PowerPoint</vt:lpstr>
      <vt:lpstr>Presentación de PowerPoint</vt:lpstr>
      <vt:lpstr>Presentación de PowerPoint</vt:lpstr>
      <vt:lpstr>UTAH.-Salt Lake City</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UTAH.-International Peace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ESTADOS UNIDOS.-LA VUELTA AL MUNDO EN 385 JARDINES.-</dc:title>
  <dc:creator>Josep</dc:creator>
  <cp:lastModifiedBy>Usuario</cp:lastModifiedBy>
  <cp:revision>6</cp:revision>
  <dcterms:created xsi:type="dcterms:W3CDTF">2013-09-16T06:09:50Z</dcterms:created>
  <dcterms:modified xsi:type="dcterms:W3CDTF">2018-03-05T16:36:18Z</dcterms:modified>
</cp:coreProperties>
</file>