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0" r:id="rId18"/>
    <p:sldId id="291" r:id="rId19"/>
    <p:sldId id="294" r:id="rId20"/>
    <p:sldId id="296" r:id="rId21"/>
    <p:sldId id="272" r:id="rId22"/>
    <p:sldId id="273" r:id="rId23"/>
    <p:sldId id="274" r:id="rId24"/>
    <p:sldId id="275" r:id="rId25"/>
    <p:sldId id="276" r:id="rId26"/>
    <p:sldId id="277" r:id="rId27"/>
    <p:sldId id="278" r:id="rId28"/>
    <p:sldId id="279" r:id="rId29"/>
    <p:sldId id="281" r:id="rId30"/>
    <p:sldId id="282" r:id="rId31"/>
    <p:sldId id="283" r:id="rId32"/>
    <p:sldId id="284" r:id="rId33"/>
    <p:sldId id="285" r:id="rId34"/>
    <p:sldId id="286" r:id="rId35"/>
    <p:sldId id="287" r:id="rId36"/>
    <p:sldId id="288" r:id="rId37"/>
    <p:sldId id="289" r:id="rId38"/>
    <p:sldId id="290" r:id="rId39"/>
    <p:sldId id="292" r:id="rId40"/>
    <p:sldId id="293" r:id="rId41"/>
    <p:sldId id="295" r:id="rId42"/>
    <p:sldId id="297"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298" r:id="rId117"/>
    <p:sldId id="384" r:id="rId118"/>
    <p:sldId id="382" r:id="rId119"/>
    <p:sldId id="375" r:id="rId120"/>
    <p:sldId id="373" r:id="rId121"/>
    <p:sldId id="374" r:id="rId122"/>
    <p:sldId id="376" r:id="rId123"/>
    <p:sldId id="377" r:id="rId124"/>
    <p:sldId id="378" r:id="rId125"/>
    <p:sldId id="379" r:id="rId126"/>
    <p:sldId id="380" r:id="rId127"/>
    <p:sldId id="381" r:id="rId128"/>
    <p:sldId id="383" r:id="rId129"/>
    <p:sldId id="385" r:id="rId130"/>
    <p:sldId id="386" r:id="rId131"/>
    <p:sldId id="387" r:id="rId132"/>
    <p:sldId id="388" r:id="rId133"/>
    <p:sldId id="394" r:id="rId134"/>
    <p:sldId id="389" r:id="rId135"/>
    <p:sldId id="395" r:id="rId136"/>
    <p:sldId id="392" r:id="rId137"/>
    <p:sldId id="390" r:id="rId138"/>
    <p:sldId id="391" r:id="rId139"/>
    <p:sldId id="393" r:id="rId140"/>
    <p:sldId id="396" r:id="rId141"/>
    <p:sldId id="397" r:id="rId1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129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7BBA4C-B412-42D4-8780-7D29D29E8E9F}"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FCB548-6F5D-4276-AF9F-0ED706E0DFA0}" type="slidenum">
              <a:rPr lang="es-ES" smtClean="0"/>
              <a:t>‹Nº›</a:t>
            </a:fld>
            <a:endParaRPr lang="es-ES" dirty="0"/>
          </a:p>
        </p:txBody>
      </p:sp>
    </p:spTree>
    <p:extLst>
      <p:ext uri="{BB962C8B-B14F-4D97-AF65-F5344CB8AC3E}">
        <p14:creationId xmlns:p14="http://schemas.microsoft.com/office/powerpoint/2010/main" val="385142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9FCB548-6F5D-4276-AF9F-0ED706E0DFA0}" type="slidenum">
              <a:rPr lang="es-ES" smtClean="0"/>
              <a:t>1</a:t>
            </a:fld>
            <a:endParaRPr lang="es-ES" dirty="0"/>
          </a:p>
        </p:txBody>
      </p:sp>
    </p:spTree>
    <p:extLst>
      <p:ext uri="{BB962C8B-B14F-4D97-AF65-F5344CB8AC3E}">
        <p14:creationId xmlns:p14="http://schemas.microsoft.com/office/powerpoint/2010/main" val="418581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88C267-6760-40FA-887C-C48489561AA7}"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C4B228-F4BF-46BB-8DEC-205C5BA2A12C}"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7E159C-8CAD-49C5-B9AF-A7CD75FC46FF}"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ABBB77-9B1B-4821-BA21-D707DEB37804}"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CBC4BD-8509-4080-A414-C304C1A9460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A9A06C-93E1-44F8-A505-072E7528513F}"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A76C58-7495-4A54-AF33-02D7B53E160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1F68C0-4F73-450D-AF65-8FEB66DEB048}"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ACADF4-7EF3-4941-8D7C-6B495526E9A3}"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CD51D4-B084-47EC-A8AC-847DF3685FBE}"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58CFD3-79F0-4E44-ACCA-D5A146D3BDB6}"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3EDA5B-773C-4651-945B-4B3D8992C9DE}"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Bíblica Garde</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74C535-4DC9-44F0-A16A-479BAE4D851C}"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A505C1-319A-46B0-85F2-D7DAE5E5061A}"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767CEC-495F-4C61-9695-D2CFDD295BF3}"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8ED335-2693-47FB-8CC5-E53EFEACBAB3}"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448634-C131-4BBC-A28D-DF71F103EB0A}"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52A560-D917-4240-8565-5CF7C04D066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FA578D-148A-4CF9-99FA-E7B6328873B8}"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7A1339-39AA-45CD-B178-8A150E03F3A3}"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F68757-C645-4E11-9591-CD23EC80CB7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670A19-CDEC-4873-8083-53F688F1A820}"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468B03-F85E-4E7D-B587-1E46C34B1F5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FC94E1-C545-492A-A6FB-6BD490E8C743}"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9B3AD8-38CF-43C8-989E-B2F818F31C81}"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F47810-0423-4135-97D9-FC4EAC688A1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A5EFE4-91F5-4030-AF62-30599BA02D75}"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926C87-3175-4BD0-A06A-2F05C7EE8732}"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61BED2-3F75-4BAE-A21E-44744D9A1DE5}"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96BB60-4850-46E4-BA29-C050B38872FB}"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7C5289-7D48-4AEC-B5B8-F8CA2ADF4481}"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7F3BD4-2718-4D09-866F-D76385BD5307}"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DE3911-0F70-4455-BC83-C1D26CCF966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7DFBB2-531A-4788-977D-BFA05A7326BF}"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BBE202-62FA-476A-A193-1C8C5F523AC3}"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63D348-005F-4FB3-9439-19033911AD1D}"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148A83-0261-4285-BA6E-3F2E6EFB838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D2DA9C-BEC1-4764-BE60-135D054F2699}"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Menphis Botanical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27CCBE-72A2-4014-A099-7C3E45B5E9F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3E0C82-F7F4-4AE6-9823-9F42B0697CE4}"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2F2633-006F-41F7-A098-15EB35FA8B76}"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0AB521-AC3C-4E6C-9796-8E255A23F08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4D7BE9-72E4-4291-9FAD-E35339835F4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8F7D1F-81CA-4EFA-B83C-AA7B88203819}"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D31FDC-6E42-4A86-B97C-BC4D3BE2C91E}"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C10DDD-4931-4B69-B743-AB79C403D1F9}"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FA32EC-3EBF-47EA-B1F8-9406AAFE4652}"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F8BA7F-0592-4E0F-94BC-B77F862EDA76}"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19E56A-B5E8-40B8-A887-051040CB49F9}"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27E96E-52DC-4BDD-B0B4-1C192FAA661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22984F-919C-4EA3-A5FF-EE1E12AF3056}"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3925E3-F177-4F81-90FA-315D7B33850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D19881-22E1-4524-9EDB-CDED2A91FA59}"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972638-6EAA-481A-A96B-CCDF337C0C2A}"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EE6ECD-59A1-4FB4-A355-0A4FFD4A25AB}"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7B7C79-6846-40F5-B9B3-4BAD2A504A3D}"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F1C80B-3A8A-453A-BD9F-887EF03FEEA8}"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E470E4-3660-4967-93EA-C61D1BE7E2E5}"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0588C9-1324-42BA-AEB6-E1737FD3CDE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798071-8996-49B2-9234-2023E62E1602}"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D87622-5023-4962-A33F-D9CEA3C577EA}"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3C26B4-EE19-41F2-8A4D-DFD881079B51}"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41A197-10D5-4F22-BAD0-A0853CB57E66}"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3056C2-5357-480F-97BF-AF8687B37FD4}"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6A6D17-E7D3-4BEF-ADBD-F642F902374D}"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D86CBB-7F93-4B89-B4EF-C9AD79DF5349}"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17BDA1-E254-47BB-B13A-80A16AA0EDCA}"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8D11EE-ED94-4419-9B1F-9D20563A732D}"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206217-8909-4F07-A185-8D0272EC18E1}"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Conservatorio Lucile Hasley</a:t>
            </a:r>
          </a:p>
        </p:txBody>
      </p:sp>
      <p:sp>
        <p:nvSpPr>
          <p:cNvPr id="4" name="3 Marcador de número de diapositiva"/>
          <p:cNvSpPr>
            <a:spLocks noGrp="1"/>
          </p:cNvSpPr>
          <p:nvPr>
            <p:ph type="sldNum" sz="quarter" idx="5"/>
          </p:nvPr>
        </p:nvSpPr>
        <p:spPr/>
        <p:txBody>
          <a:bodyPr/>
          <a:lstStyle/>
          <a:p>
            <a:pPr>
              <a:defRPr/>
            </a:pPr>
            <a:fld id="{ED6BF0C9-5550-446F-BA7E-D4D23BE2F6C9}"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9F3DE4-FE26-46FB-8083-43F65E1A4BF0}"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Conservatorio Lucile Hasley</a:t>
            </a:r>
          </a:p>
          <a:p>
            <a:endParaRPr lang="es-ES" altLang="es-ES" dirty="0"/>
          </a:p>
        </p:txBody>
      </p:sp>
      <p:sp>
        <p:nvSpPr>
          <p:cNvPr id="4" name="3 Marcador de número de diapositiva"/>
          <p:cNvSpPr>
            <a:spLocks noGrp="1"/>
          </p:cNvSpPr>
          <p:nvPr>
            <p:ph type="sldNum" sz="quarter" idx="5"/>
          </p:nvPr>
        </p:nvSpPr>
        <p:spPr/>
        <p:txBody>
          <a:bodyPr/>
          <a:lstStyle/>
          <a:p>
            <a:pPr>
              <a:defRPr/>
            </a:pPr>
            <a:fld id="{4DE683B0-C1A0-4A0E-89A9-2E3066B56296}"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D49DE1-64F9-4BC8-A969-5DBE10B3CF1A}"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54202A-9919-424F-B724-86C37F05CCD5}"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FD8837-7F85-422D-B2DC-858ED8AA4851}"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C1EBDB-CD45-435E-8CA5-464182FFB9BC}"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2CF1B0FA-A407-490B-8082-DD14D53C73A1}" type="slidenum">
              <a:rPr lang="es-ES">
                <a:solidFill>
                  <a:prstClr val="black"/>
                </a:solidFill>
              </a:rPr>
              <a:pPr>
                <a:defRPr/>
              </a:pPr>
              <a:t>140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upload.wikimedia.org/wikipedia/en/a/a1/Fragrance1.jpg"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hyperlink" Target="//upload.wikimedia.org/wikipedia/commons/f/fc/San_Antonio_Botanical_Garden_01697.JPG" TargetMode="External"/><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3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hyperlink" Target="//upload.wikimedia.org/wikipedia/commons/8/89/SABG2.jpg" TargetMode="External"/><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3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hyperlink" Target="//upload.wikimedia.org/wikipedia/commons/6/6e/SABG4.jpg" TargetMode="External"/><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4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hyperlink" Target="//upload.wikimedia.org/wikipedia/commons/4/4a/SABG1.jp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548680"/>
            <a:ext cx="6696744" cy="4104456"/>
          </a:xfrm>
        </p:spPr>
        <p:txBody>
          <a:bodyPr>
            <a:normAutofit fontScale="90000"/>
          </a:bodyPr>
          <a:lstStyle/>
          <a:p>
            <a:r>
              <a:rPr lang="es-ES" sz="3600" dirty="0"/>
              <a:t>ESTADOS UNIDOS.-LA VUELTA AL MUNDO EN 885 JARDINES.-</a:t>
            </a:r>
            <a:r>
              <a:rPr lang="es-ES" sz="3100" dirty="0"/>
              <a:t>Glencairn Gardens.-Magnolia Plantation.-Mobile Botanical Garden.-Middleton Gardens.-Memphis Gardens.-Bayou Bend Gardens.-San Antonio Botanical Gardens</a:t>
            </a:r>
            <a:br>
              <a:rPr lang="es-ES" sz="3100" dirty="0"/>
            </a:br>
            <a:endParaRPr lang="es-ES" sz="3100" dirty="0"/>
          </a:p>
        </p:txBody>
      </p:sp>
      <p:sp>
        <p:nvSpPr>
          <p:cNvPr id="3" name="2 Subtítulo"/>
          <p:cNvSpPr>
            <a:spLocks noGrp="1"/>
          </p:cNvSpPr>
          <p:nvPr>
            <p:ph type="subTitle" idx="1"/>
          </p:nvPr>
        </p:nvSpPr>
        <p:spPr>
          <a:xfrm>
            <a:off x="2339752" y="5088383"/>
            <a:ext cx="4608512" cy="1371600"/>
          </a:xfrm>
        </p:spPr>
        <p:txBody>
          <a:bodyPr>
            <a:normAutofit/>
          </a:bodyPr>
          <a:lstStyle/>
          <a:p>
            <a:r>
              <a:rPr lang="es-ES" dirty="0"/>
              <a:t>Selección de textos y fotografías por</a:t>
            </a:r>
          </a:p>
          <a:p>
            <a:r>
              <a:rPr lang="es-ES" sz="2800" dirty="0"/>
              <a:t>JOSE ELIAS BONELLS</a:t>
            </a:r>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sz="2800" dirty="0"/>
              <a:t>SOUTH CAROLINA</a:t>
            </a:r>
            <a:r>
              <a:rPr lang="es-ES" dirty="0"/>
              <a:t>.-Glencairn Gardens</a:t>
            </a:r>
          </a:p>
        </p:txBody>
      </p:sp>
      <p:sp>
        <p:nvSpPr>
          <p:cNvPr id="7171" name="2 Marcador de contenido"/>
          <p:cNvSpPr>
            <a:spLocks noGrp="1"/>
          </p:cNvSpPr>
          <p:nvPr>
            <p:ph sz="quarter" idx="1"/>
          </p:nvPr>
        </p:nvSpPr>
        <p:spPr/>
        <p:txBody>
          <a:bodyPr/>
          <a:lstStyle/>
          <a:p>
            <a:pPr eaLnBrk="1" hangingPunct="1"/>
            <a:r>
              <a:rPr lang="es-ES" altLang="es-ES" dirty="0"/>
              <a:t>Situado en una zona residencial de Rock Hill es un jardín botánico muy atractivo con fuentes, puentes, zonas verdes, árboles, flores y senderos para caminar. </a:t>
            </a:r>
          </a:p>
          <a:p>
            <a:pPr eaLnBrk="1" hangingPunct="1"/>
            <a:r>
              <a:rPr lang="es-ES" altLang="es-ES" dirty="0"/>
              <a:t>El período de floración se extiende desde el pico de la última semana de marzo hasta mediados de abril. </a:t>
            </a:r>
          </a:p>
          <a:p>
            <a:pPr eaLnBrk="1" hangingPunct="1"/>
            <a:r>
              <a:rPr lang="es-ES" altLang="es-ES" dirty="0"/>
              <a:t>Comenzó como un patio trasero en 1928, Jardín Glencairn es ahora un oasis de 11 acres ubicado en Rock Hill.</a:t>
            </a:r>
          </a:p>
        </p:txBody>
      </p:sp>
    </p:spTree>
    <p:extLst>
      <p:ext uri="{BB962C8B-B14F-4D97-AF65-F5344CB8AC3E}">
        <p14:creationId xmlns:p14="http://schemas.microsoft.com/office/powerpoint/2010/main" val="2211953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6 Marcador de contenido"/>
          <p:cNvSpPr>
            <a:spLocks noGrp="1"/>
          </p:cNvSpPr>
          <p:nvPr>
            <p:ph sz="quarter" idx="1"/>
          </p:nvPr>
        </p:nvSpPr>
        <p:spPr>
          <a:xfrm>
            <a:off x="914400" y="908720"/>
            <a:ext cx="7113984" cy="5111080"/>
          </a:xfrm>
        </p:spPr>
        <p:txBody>
          <a:bodyPr/>
          <a:lstStyle/>
          <a:p>
            <a:pPr eaLnBrk="1" hangingPunct="1"/>
            <a:r>
              <a:rPr lang="es-ES" altLang="es-ES" dirty="0"/>
              <a:t>El jardín está rodeado por un barrio residencial antiguo y las aceras que lo conectan con el centro, la Universidad de Winthrop, y otros pequeños parques y vías verdes a lo largo de Rock Hill. </a:t>
            </a:r>
          </a:p>
          <a:p>
            <a:pPr eaLnBrk="1" hangingPunct="1"/>
            <a:r>
              <a:rPr lang="es-ES" altLang="es-ES" dirty="0"/>
              <a:t>El nuevo Jardín de los Veteranos es un homenaje para honrar a hombres y mujeres militares de la zona de Rock Hill, que preservaron la libertad de los Estados Unidos. </a:t>
            </a:r>
          </a:p>
          <a:p>
            <a:pPr eaLnBrk="1" hangingPunct="1"/>
            <a:endParaRPr lang="es-ES" altLang="es-ES" dirty="0"/>
          </a:p>
        </p:txBody>
      </p:sp>
    </p:spTree>
    <p:extLst>
      <p:ext uri="{BB962C8B-B14F-4D97-AF65-F5344CB8AC3E}">
        <p14:creationId xmlns:p14="http://schemas.microsoft.com/office/powerpoint/2010/main" val="3976290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South Carolina.-Glencairn ACG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519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South Carolina.-Glencairn_Gardens_Rock_Hill_S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468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South Carolina.-Glencairn-Garden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797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SOUTH CAROLINA.-Magnolia Plantation</a:t>
            </a:r>
          </a:p>
        </p:txBody>
      </p:sp>
      <p:sp>
        <p:nvSpPr>
          <p:cNvPr id="12291" name="2 Marcador de contenido"/>
          <p:cNvSpPr>
            <a:spLocks noGrp="1"/>
          </p:cNvSpPr>
          <p:nvPr>
            <p:ph sz="quarter" idx="1"/>
          </p:nvPr>
        </p:nvSpPr>
        <p:spPr/>
        <p:txBody>
          <a:bodyPr/>
          <a:lstStyle/>
          <a:p>
            <a:pPr eaLnBrk="1" hangingPunct="1"/>
            <a:r>
              <a:rPr lang="es-ES" altLang="es-ES" b="1" dirty="0"/>
              <a:t>Magnolia Plantation y jardines</a:t>
            </a:r>
            <a:r>
              <a:rPr lang="es-ES" altLang="es-ES" dirty="0"/>
              <a:t> (70 hectáreas, 28 hectáreas) es una casa histórica y los jardines ubicados en el río Ashley en 3550 camino de Ashley River, el Condado de Charleston , Carolina del Sur , Estados Unidos .</a:t>
            </a:r>
          </a:p>
          <a:p>
            <a:pPr eaLnBrk="1" hangingPunct="1"/>
            <a:r>
              <a:rPr lang="es-ES" altLang="es-ES" dirty="0"/>
              <a:t>Es una de las más antiguas plantaciones en el sur que figuran en el Registro Nacional de Lugares Históricos .</a:t>
            </a:r>
          </a:p>
          <a:p>
            <a:pPr eaLnBrk="1" hangingPunct="1"/>
            <a:r>
              <a:rPr lang="es-ES" altLang="es-ES" dirty="0"/>
              <a:t>La casa y los jardines están abiertos todos los días, una cuota de admisión debe ser pagada.</a:t>
            </a:r>
          </a:p>
        </p:txBody>
      </p:sp>
    </p:spTree>
    <p:extLst>
      <p:ext uri="{BB962C8B-B14F-4D97-AF65-F5344CB8AC3E}">
        <p14:creationId xmlns:p14="http://schemas.microsoft.com/office/powerpoint/2010/main" val="1119227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981075"/>
            <a:ext cx="7113984" cy="5038725"/>
          </a:xfrm>
        </p:spPr>
        <p:txBody>
          <a:bodyPr/>
          <a:lstStyle/>
          <a:p>
            <a:r>
              <a:rPr lang="es-ES" altLang="es-ES" dirty="0"/>
              <a:t>Magnolia Plantation se encuentra cerca de Charleston y directamente a través del río Ashley de North Charleston.</a:t>
            </a:r>
          </a:p>
          <a:p>
            <a:r>
              <a:rPr lang="es-ES" altLang="es-ES" dirty="0"/>
              <a:t>La plantación se remonta a 1676 cuando Thomas y Ann Drayton construyeron una casa y jardín  en el lugar.</a:t>
            </a:r>
          </a:p>
          <a:p>
            <a:r>
              <a:rPr lang="es-ES" altLang="es-ES" dirty="0"/>
              <a:t> (La plantación se mantiene bajo el control de la familia Drayton después de 15 generaciones.)</a:t>
            </a:r>
          </a:p>
          <a:p>
            <a:r>
              <a:rPr lang="es-ES" altLang="es-ES" dirty="0"/>
              <a:t> El histórico Drayton Hall fue construido en 1738 por John Drayton en una propiedad contigua. </a:t>
            </a:r>
          </a:p>
          <a:p>
            <a:endParaRPr lang="es-ES" altLang="es-ES" dirty="0"/>
          </a:p>
          <a:p>
            <a:endParaRPr lang="es-ES" altLang="es-ES" dirty="0"/>
          </a:p>
        </p:txBody>
      </p:sp>
    </p:spTree>
    <p:extLst>
      <p:ext uri="{BB962C8B-B14F-4D97-AF65-F5344CB8AC3E}">
        <p14:creationId xmlns:p14="http://schemas.microsoft.com/office/powerpoint/2010/main" val="25324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333375"/>
            <a:ext cx="7041976" cy="5832475"/>
          </a:xfrm>
        </p:spPr>
        <p:txBody>
          <a:bodyPr/>
          <a:lstStyle/>
          <a:p>
            <a:pPr eaLnBrk="1" hangingPunct="1"/>
            <a:r>
              <a:rPr lang="es-ES" altLang="es-ES" dirty="0"/>
              <a:t>El histórico Drayton Hall fue construido en 1738 por John Drayton en una propiedad contigua. </a:t>
            </a:r>
          </a:p>
          <a:p>
            <a:pPr eaLnBrk="1" hangingPunct="1"/>
            <a:r>
              <a:rPr lang="es-ES" altLang="es-ES" dirty="0"/>
              <a:t>Originalmente fue una plantación de arroz , Magnolia se hizo famosa por sus jardines después de que el reverendo John Drayton Grame heredó la propiedad en la década de 1840 y comenzó a rehacer sus jardines al estilo inglés. </a:t>
            </a:r>
          </a:p>
          <a:p>
            <a:pPr eaLnBrk="1" hangingPunct="1"/>
            <a:r>
              <a:rPr lang="es-ES" altLang="es-ES" dirty="0"/>
              <a:t>Según la leyenda, construyó los jardines para atraer a su novia, al sur de su natal Filadelfia.</a:t>
            </a:r>
          </a:p>
          <a:p>
            <a:pPr eaLnBrk="1" hangingPunct="1"/>
            <a:r>
              <a:rPr lang="es-ES" altLang="es-ES" dirty="0"/>
              <a:t>Fue uno de los primeros en utilizar Camelia japónica en un escenario al aire libre (1820), y se dice que introdujo las primeras azaleas a Estados Unidos.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621278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404813"/>
            <a:ext cx="6897960" cy="5614987"/>
          </a:xfrm>
        </p:spPr>
        <p:txBody>
          <a:bodyPr/>
          <a:lstStyle/>
          <a:p>
            <a:pPr eaLnBrk="1" hangingPunct="1"/>
            <a:r>
              <a:rPr lang="es-ES" altLang="es-ES" dirty="0"/>
              <a:t>Los jardines de Magnolia en la Ashley eran muy bien conocidos en el periodo Antevela , fueron fotografiados por Mathew Brady , quien más tarde se haría famoso por sus fotografías de la Guerra Civil Americana .</a:t>
            </a:r>
          </a:p>
          <a:p>
            <a:pPr eaLnBrk="1" hangingPunct="1"/>
            <a:r>
              <a:rPr lang="es-ES" altLang="es-ES" dirty="0"/>
              <a:t>Otro visitante de Magnolia en este período fue John James Ausubo por lo que  el Jardín del Pantano se llama Ausubo. </a:t>
            </a:r>
          </a:p>
          <a:p>
            <a:pPr eaLnBrk="1" hangingPunct="1"/>
            <a:r>
              <a:rPr lang="es-ES" altLang="es-ES" dirty="0"/>
              <a:t>El dueño de Magnolia  plantación Rev. John Grame Drayton,  se vio obligado a adoptar el apellido Drayton, era sobrino de Sarah Grame y Angelina Emily Grame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46484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404813"/>
            <a:ext cx="7041976" cy="5761037"/>
          </a:xfrm>
        </p:spPr>
        <p:txBody>
          <a:bodyPr/>
          <a:lstStyle/>
          <a:p>
            <a:pPr eaLnBrk="1" hangingPunct="1"/>
            <a:r>
              <a:rPr lang="es-ES" altLang="es-ES" dirty="0"/>
              <a:t>Durante la Guerra Civil, Percival Drayton alcanzó la fama como un oficial de la Marina de los Estados Unidos , en un punto de participar en un enfrentamiento contra Port Royal, Carolina del Sur , cuyas tropas estaban al mando de su hermano, Thomas.</a:t>
            </a:r>
          </a:p>
          <a:p>
            <a:pPr eaLnBrk="1" hangingPunct="1"/>
            <a:r>
              <a:rPr lang="es-ES" altLang="es-ES" dirty="0"/>
              <a:t>Esta finca fue quemada durante la Guerra Civil, posiblemente por tropas de la Unión, pero más probablemente por los esclavos recién liberados, como se creía en una carta de la madre del reverendo. A raíz de la Guerra Civil, el Reverendo Drayton se vio obligado a abrir los jardines como una atracción turística . </a:t>
            </a:r>
          </a:p>
          <a:p>
            <a:pPr eaLnBrk="1" hangingPunct="1"/>
            <a:endParaRPr lang="es-ES" altLang="es-ES" dirty="0"/>
          </a:p>
        </p:txBody>
      </p:sp>
    </p:spTree>
    <p:extLst>
      <p:ext uri="{BB962C8B-B14F-4D97-AF65-F5344CB8AC3E}">
        <p14:creationId xmlns:p14="http://schemas.microsoft.com/office/powerpoint/2010/main" val="109083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549275"/>
            <a:ext cx="6969968" cy="5470525"/>
          </a:xfrm>
        </p:spPr>
        <p:txBody>
          <a:bodyPr/>
          <a:lstStyle/>
          <a:p>
            <a:pPr eaLnBrk="1" hangingPunct="1"/>
            <a:r>
              <a:rPr lang="es-ES" altLang="es-ES" dirty="0"/>
              <a:t>Así, en 1870, "Magnolia-on-the-Ashley" se convirtió en el primer atractivo turístico en los Estados Unidos. Como tal, algunos de los visitantes notables incluyen a Magnolia Eleanor Roosevelt , George Gershwin , Henry Ford , Orson Welles y Reba McEntire . </a:t>
            </a:r>
          </a:p>
          <a:p>
            <a:pPr eaLnBrk="1" hangingPunct="1"/>
            <a:r>
              <a:rPr lang="es-ES" altLang="es-ES" dirty="0"/>
              <a:t>Hoy en día, Magnolia Plantation es una atracción turística próspera con una casa de la plantación restaurada,un recorrido histórico con las cabinas de esclavos y la esclavitud , un tren de la naturaleza, un paseo en barco pantano, una zona de vida silvestre, un zoológico de mascotas y, por supuesto, los jardines. </a:t>
            </a:r>
          </a:p>
        </p:txBody>
      </p:sp>
    </p:spTree>
    <p:extLst>
      <p:ext uri="{BB962C8B-B14F-4D97-AF65-F5344CB8AC3E}">
        <p14:creationId xmlns:p14="http://schemas.microsoft.com/office/powerpoint/2010/main" val="3532078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549275"/>
            <a:ext cx="6969968" cy="5470525"/>
          </a:xfrm>
        </p:spPr>
        <p:txBody>
          <a:bodyPr/>
          <a:lstStyle/>
          <a:p>
            <a:r>
              <a:rPr lang="es-ES" altLang="es-ES" dirty="0"/>
              <a:t>Muchas de las atracciones de hoy en día fueron construidas a partir de 1975 durante la renovación del jardín. </a:t>
            </a:r>
          </a:p>
          <a:p>
            <a:r>
              <a:rPr lang="es-ES" altLang="es-ES" dirty="0"/>
              <a:t>Las principales características incluyen muchos jardines de azaleas , así como: </a:t>
            </a:r>
          </a:p>
          <a:p>
            <a:r>
              <a:rPr lang="es-ES" altLang="es-ES" dirty="0"/>
              <a:t>Barbados Tropical Garden - jardín tropical interior. </a:t>
            </a:r>
          </a:p>
          <a:p>
            <a:r>
              <a:rPr lang="es-ES" altLang="es-ES" dirty="0"/>
              <a:t>Jardin Bíblico  con plantas mencionadas en la Biblia , con una área del Antiguo Testamento de conmemoración a las doce tribus de Israel, y el Nuevo Testamento, área que representa a los doce discípulos. </a:t>
            </a:r>
          </a:p>
          <a:p>
            <a:endParaRPr lang="es-ES" altLang="es-ES" dirty="0"/>
          </a:p>
        </p:txBody>
      </p:sp>
    </p:spTree>
    <p:extLst>
      <p:ext uri="{BB962C8B-B14F-4D97-AF65-F5344CB8AC3E}">
        <p14:creationId xmlns:p14="http://schemas.microsoft.com/office/powerpoint/2010/main" val="1014054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620713"/>
            <a:ext cx="7041976" cy="5616575"/>
          </a:xfrm>
        </p:spPr>
        <p:txBody>
          <a:bodyPr/>
          <a:lstStyle/>
          <a:p>
            <a:pPr eaLnBrk="1" hangingPunct="1"/>
            <a:r>
              <a:rPr lang="es-ES" altLang="es-ES" dirty="0"/>
              <a:t>Colección Camelia - En primer lugar </a:t>
            </a:r>
            <a:r>
              <a:rPr lang="es-ES" altLang="es-ES" i="1" dirty="0"/>
              <a:t>Camelia japónica</a:t>
            </a:r>
            <a:r>
              <a:rPr lang="es-ES" altLang="es-ES" dirty="0"/>
              <a:t> fecha las plantaciones de la década de 1820, con las plantaciones actuales que contienen cerca de 900 variedades, de las cuales casi 150 se originaron desde los propios jardines  </a:t>
            </a:r>
          </a:p>
          <a:p>
            <a:pPr eaLnBrk="1" hangingPunct="1"/>
            <a:r>
              <a:rPr lang="es-ES" altLang="es-ES" dirty="0"/>
              <a:t>Totora Refugio de Vida Silvestre - aproximadamente 2 km ² con una  torre de observación de aves.</a:t>
            </a:r>
          </a:p>
          <a:p>
            <a:pPr eaLnBrk="1" hangingPunct="1"/>
            <a:r>
              <a:rPr lang="es-ES" altLang="es-ES" dirty="0"/>
              <a:t>Cipres Lake – arboles de ciprés calvo, de hasta 100 años, a lo largo de los ríos y humedales. </a:t>
            </a:r>
          </a:p>
          <a:p>
            <a:pPr eaLnBrk="1" hangingPunct="1"/>
            <a:r>
              <a:rPr lang="es-ES" altLang="es-ES" dirty="0"/>
              <a:t> Flowerdale  La más antigua de las secciones establecidas 1680. </a:t>
            </a:r>
          </a:p>
          <a:p>
            <a:pPr eaLnBrk="1" hangingPunct="1"/>
            <a:endParaRPr lang="es-ES" altLang="es-ES" dirty="0"/>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147357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836613"/>
            <a:ext cx="7041976" cy="5183187"/>
          </a:xfrm>
        </p:spPr>
        <p:txBody>
          <a:bodyPr/>
          <a:lstStyle/>
          <a:p>
            <a:pPr eaLnBrk="1" hangingPunct="1"/>
            <a:r>
              <a:rPr lang="es-ES" altLang="es-ES" dirty="0"/>
              <a:t>Plantaciones formales de las plantas anuales establecidas en arriates triangulares delimitados por setos de boj . </a:t>
            </a:r>
          </a:p>
          <a:p>
            <a:pPr eaLnBrk="1" hangingPunct="1"/>
            <a:r>
              <a:rPr lang="es-ES" altLang="es-ES" dirty="0"/>
              <a:t>Dos grandes camelias datadas a partir de la década de 1840. </a:t>
            </a:r>
          </a:p>
          <a:p>
            <a:pPr eaLnBrk="1" hangingPunct="1"/>
            <a:r>
              <a:rPr lang="es-ES" altLang="es-ES" dirty="0"/>
              <a:t>Largo puente - Construido en la década de 1840, uno de los siete puentes sobre el terreno. </a:t>
            </a:r>
          </a:p>
          <a:p>
            <a:pPr eaLnBrk="1" hangingPunct="1"/>
            <a:r>
              <a:rPr lang="es-ES" altLang="es-ES" dirty="0"/>
              <a:t>Laberinto - réplica del famoso laberinto de Hampton Court , pero plantado con alrededor de 500 </a:t>
            </a:r>
            <a:r>
              <a:rPr lang="es-ES" altLang="es-ES" i="1" dirty="0"/>
              <a:t>Camelia sasanqua</a:t>
            </a:r>
            <a:r>
              <a:rPr lang="es-ES" altLang="es-ES" dirty="0"/>
              <a:t> intercalada con  acebos . </a:t>
            </a:r>
          </a:p>
        </p:txBody>
      </p:sp>
    </p:spTree>
    <p:extLst>
      <p:ext uri="{BB962C8B-B14F-4D97-AF65-F5344CB8AC3E}">
        <p14:creationId xmlns:p14="http://schemas.microsoft.com/office/powerpoint/2010/main" val="113110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333375"/>
            <a:ext cx="7113984" cy="5686425"/>
          </a:xfrm>
        </p:spPr>
        <p:txBody>
          <a:bodyPr/>
          <a:lstStyle/>
          <a:p>
            <a:pPr eaLnBrk="1" hangingPunct="1"/>
            <a:r>
              <a:rPr lang="es-ES" altLang="es-ES" dirty="0"/>
              <a:t> Cerca de 23 km de sendas y paseos. </a:t>
            </a:r>
          </a:p>
          <a:p>
            <a:pPr eaLnBrk="1" hangingPunct="1"/>
            <a:r>
              <a:rPr lang="es-ES" altLang="es-ES" dirty="0"/>
              <a:t>Centro de la Naturaleza y el Zoo - típico de los animales domésticos a las plantaciones del Sur, heridos o huérfanos animales nativos, y aves exóticas como aves de la selva malaya, gallinas de Guinea y pavos reales . </a:t>
            </a:r>
          </a:p>
          <a:p>
            <a:pPr eaLnBrk="1" hangingPunct="1"/>
            <a:r>
              <a:rPr lang="es-ES" altLang="es-ES" dirty="0"/>
              <a:t>Plantation House - más antigua construida antes de la Guerra de la Independencia cerca de Summerville, Carolina del Sur , y transportada por el río Ashley después de la Guerra Civil. </a:t>
            </a:r>
          </a:p>
          <a:p>
            <a:pPr eaLnBrk="1" hangingPunct="1"/>
            <a:r>
              <a:rPr lang="es-ES" altLang="es-ES" dirty="0"/>
              <a:t>La amplia terraza y enormes columnas son una adición relativamente reciente.</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743426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agnolia Gardens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376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mAGnolia Plantation House.-South Carolin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708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Magnolia Plantation House.-South Carol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406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Magnolia_Plantat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380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South Carolina.-Magnolia Plantation.-Taxodium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794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South Carolina.-Magnolia Plantatio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881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South Carolina.-Magnolia Plantation.-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826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South Carolina.-Magnolia_Plantat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132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South Carolina.-magnolia_plantation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916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South Carolina.-Magnolia-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671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Magnolia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7869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Magnolia Gardens Bridge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677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Magnolia Plantation.-Azalea Path.-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640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Magnolia Plantation.-Bibñ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630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2 Imagen" descr="Magnolia Plantation.-Little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439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agnolia Plantation.-Red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130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2 Imagen" descr="Magnolia Plantatio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693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Magnolia Plantation Garden.-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036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agnolia Plantation Garden.-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479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Magnolia Plantation Gardens.-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658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2 Imagen" descr="Magnolia Plantation House.-South Caroli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131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Magnolia Plantation House.-South Carol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0321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Magnolia Plantation House.-South Carolin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052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agnolia Plantation House.-South Carolin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3279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agnolia Plantation, Charleston South Carol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4524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Magnolia_Plantation,.-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239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agnoliaPlantationMaze_500p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594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33375"/>
            <a:ext cx="7772400" cy="1295400"/>
          </a:xfrm>
        </p:spPr>
        <p:txBody>
          <a:bodyPr>
            <a:normAutofit/>
          </a:bodyPr>
          <a:lstStyle/>
          <a:p>
            <a:pPr eaLnBrk="1" fontAlgn="auto" hangingPunct="1">
              <a:spcAft>
                <a:spcPts val="0"/>
              </a:spcAft>
              <a:defRPr/>
            </a:pPr>
            <a:r>
              <a:rPr lang="es-ES" dirty="0"/>
              <a:t>SOUTH CAROLINA</a:t>
            </a:r>
            <a:br>
              <a:rPr lang="es-ES" dirty="0"/>
            </a:br>
            <a:r>
              <a:rPr lang="es-ES" dirty="0"/>
              <a:t>.-Mobile Botanical Garden</a:t>
            </a:r>
          </a:p>
        </p:txBody>
      </p:sp>
      <p:sp>
        <p:nvSpPr>
          <p:cNvPr id="51203" name="2 Marcador de contenido"/>
          <p:cNvSpPr>
            <a:spLocks noGrp="1"/>
          </p:cNvSpPr>
          <p:nvPr>
            <p:ph sz="quarter" idx="1"/>
          </p:nvPr>
        </p:nvSpPr>
        <p:spPr>
          <a:xfrm>
            <a:off x="914400" y="1773238"/>
            <a:ext cx="7113984" cy="4246562"/>
          </a:xfrm>
        </p:spPr>
        <p:txBody>
          <a:bodyPr>
            <a:normAutofit/>
          </a:bodyPr>
          <a:lstStyle/>
          <a:p>
            <a:pPr eaLnBrk="1" hangingPunct="1"/>
            <a:r>
              <a:rPr lang="es-ES" altLang="es-ES" dirty="0"/>
              <a:t>El Mobile Jardín Botánico fue fundado en 1974, y se encuentran en Museum Drive en la comunidad de Spring Hill en Mobile , Alabama </a:t>
            </a:r>
          </a:p>
          <a:p>
            <a:pPr eaLnBrk="1" hangingPunct="1"/>
            <a:r>
              <a:rPr lang="es-ES" altLang="es-ES" dirty="0"/>
              <a:t> Los jardines están situados en  (0,40 km 2) y son una mezcla de áreas cultivadas y de los hábitats naturales, incluyendo el Rhododendron Garden, Camelia Wintergarden, Fern Glade, Fragancias y Jardín textura, Arce japonés jardín, jardín de hierbas , y un pino de Longleaf hábitat de (160.000 m 2). </a:t>
            </a:r>
          </a:p>
          <a:p>
            <a:pPr eaLnBrk="1" hangingPunct="1"/>
            <a:endParaRPr lang="es-ES" altLang="es-ES" dirty="0"/>
          </a:p>
        </p:txBody>
      </p:sp>
    </p:spTree>
    <p:extLst>
      <p:ext uri="{BB962C8B-B14F-4D97-AF65-F5344CB8AC3E}">
        <p14:creationId xmlns:p14="http://schemas.microsoft.com/office/powerpoint/2010/main" val="3552713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sz="quarter" idx="1"/>
          </p:nvPr>
        </p:nvSpPr>
        <p:spPr>
          <a:xfrm>
            <a:off x="914400" y="549275"/>
            <a:ext cx="7113984" cy="5470525"/>
          </a:xfrm>
        </p:spPr>
        <p:txBody>
          <a:bodyPr/>
          <a:lstStyle/>
          <a:p>
            <a:r>
              <a:rPr lang="es-ES" altLang="es-ES" dirty="0"/>
              <a:t>El Rhododendron Garden contiene ocho colecciones de aproximadamente 1.000 azaleas de hoja perenne y nativo. </a:t>
            </a:r>
          </a:p>
          <a:p>
            <a:r>
              <a:rPr lang="es-ES" altLang="es-ES" dirty="0"/>
              <a:t>Las plantaciones se instalaron en el año 2006 dentro de un jardín de azalea mayor. </a:t>
            </a:r>
          </a:p>
          <a:p>
            <a:r>
              <a:rPr lang="es-ES" altLang="es-ES" dirty="0"/>
              <a:t>Las colecciones incluyen aquí Encore, Harris, Holly Springs, Mobile, National Arboretum Kurumes, Nuccio, Hill Robin, e Indica Sur. </a:t>
            </a:r>
          </a:p>
          <a:p>
            <a:r>
              <a:rPr lang="es-ES" altLang="es-ES" dirty="0"/>
              <a:t>Esta es la colección de rododendros más completa del momento a lo largo de la costa del Golfo.</a:t>
            </a:r>
          </a:p>
          <a:p>
            <a:pPr marL="0" indent="0">
              <a:buNone/>
            </a:pPr>
            <a:endParaRPr lang="es-ES" altLang="es-ES" dirty="0"/>
          </a:p>
        </p:txBody>
      </p:sp>
    </p:spTree>
    <p:extLst>
      <p:ext uri="{BB962C8B-B14F-4D97-AF65-F5344CB8AC3E}">
        <p14:creationId xmlns:p14="http://schemas.microsoft.com/office/powerpoint/2010/main" val="20681888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914400" y="549275"/>
            <a:ext cx="7113984" cy="5470525"/>
          </a:xfrm>
        </p:spPr>
        <p:txBody>
          <a:bodyPr/>
          <a:lstStyle/>
          <a:p>
            <a:r>
              <a:rPr lang="es-ES" altLang="es-ES" dirty="0"/>
              <a:t> Otra área de especial interés es el pino de Longleaf Hábitat, un remanente preservado de la gran hoja larga de pino del sur (Pinus palustris) ecosistema que una vez dominó el sudamericano. </a:t>
            </a:r>
          </a:p>
          <a:p>
            <a:r>
              <a:rPr lang="es-ES" altLang="es-ES" dirty="0"/>
              <a:t>Es un hábitat extremadamente diversificado con 49 familias de plantas vasculares, 159 especies de plantas vasculares, 72 especies leñosas, y 21 especies naturalizadas catalogados en mayo y junio de 2007. Instalado en 2007, la Camelia Wintergarden es una colección de camelias 500, 350 recién plantados, con 75 plantadas hace más de treinta años. </a:t>
            </a:r>
          </a:p>
          <a:p>
            <a:endParaRPr lang="es-ES" altLang="es-ES" dirty="0"/>
          </a:p>
        </p:txBody>
      </p:sp>
    </p:spTree>
    <p:extLst>
      <p:ext uri="{BB962C8B-B14F-4D97-AF65-F5344CB8AC3E}">
        <p14:creationId xmlns:p14="http://schemas.microsoft.com/office/powerpoint/2010/main" val="3396622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476250"/>
            <a:ext cx="6969968" cy="5543550"/>
          </a:xfrm>
        </p:spPr>
        <p:txBody>
          <a:bodyPr/>
          <a:lstStyle/>
          <a:p>
            <a:r>
              <a:rPr lang="es-ES" altLang="es-ES" dirty="0"/>
              <a:t>. </a:t>
            </a:r>
          </a:p>
          <a:p>
            <a:r>
              <a:rPr lang="es-ES" altLang="es-ES" dirty="0"/>
              <a:t>Mobile Botanical Gardens es una organización 501 (c) 3 sin fines de lucro y la financiación es principalmente a través de las contribuciones, donaciones, ventas de plantas, y cuotas de membresía. </a:t>
            </a:r>
          </a:p>
          <a:p>
            <a:r>
              <a:rPr lang="es-ES" altLang="es-ES" dirty="0"/>
              <a:t>Está abierto todo el año, desde el amanecer hasta el anochecer, y la entrada es libre. </a:t>
            </a:r>
          </a:p>
          <a:p>
            <a:endParaRPr lang="es-ES" altLang="es-ES" dirty="0"/>
          </a:p>
          <a:p>
            <a:endParaRPr lang="es-ES" altLang="es-ES" dirty="0"/>
          </a:p>
        </p:txBody>
      </p:sp>
    </p:spTree>
    <p:extLst>
      <p:ext uri="{BB962C8B-B14F-4D97-AF65-F5344CB8AC3E}">
        <p14:creationId xmlns:p14="http://schemas.microsoft.com/office/powerpoint/2010/main" val="2559933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outh Carolina.-Mobile Botanical Garde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3525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outh Carolina Botanic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3726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outh Carolina Botanic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15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outh Carolina Botanica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0096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outh Carolina Botanical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1320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outh_Carolina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1599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outh Carolina.-.Botanical-Garden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5867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outh Carolina.-Mobile Botanical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076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Archivo: Fragrance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5888"/>
            <a:ext cx="9144000" cy="67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2744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SOUTH CAROLINA.-Middleton Gardens</a:t>
            </a:r>
          </a:p>
        </p:txBody>
      </p:sp>
      <p:sp>
        <p:nvSpPr>
          <p:cNvPr id="65539" name="2 Marcador de contenido"/>
          <p:cNvSpPr>
            <a:spLocks noGrp="1"/>
          </p:cNvSpPr>
          <p:nvPr>
            <p:ph sz="quarter" idx="1"/>
          </p:nvPr>
        </p:nvSpPr>
        <p:spPr/>
        <p:txBody>
          <a:bodyPr/>
          <a:lstStyle/>
          <a:p>
            <a:pPr eaLnBrk="1" hangingPunct="1"/>
            <a:r>
              <a:rPr lang="es-ES" altLang="es-ES" dirty="0"/>
              <a:t>Middleton Place es una plantación en el Condado de Dorchester , directamente a través del río Ashley desde North Charleston y cerca de (24 km) al noroeste de Charleston , en los EE.UU. el estado de Carolina del Sur .</a:t>
            </a:r>
          </a:p>
          <a:p>
            <a:pPr eaLnBrk="1" hangingPunct="1"/>
            <a:r>
              <a:rPr lang="es-ES" altLang="es-ES" dirty="0"/>
              <a:t> Construido en varias fases durante los siglos XVIII y XIX, la plantación era la residencia principal de varias generaciones de la familia Middleton, muchos de los cuales jugaron un papel destacado en la historia colonial y antes de la guerra de Carolina del Sur. </a:t>
            </a:r>
          </a:p>
        </p:txBody>
      </p:sp>
    </p:spTree>
    <p:extLst>
      <p:ext uri="{BB962C8B-B14F-4D97-AF65-F5344CB8AC3E}">
        <p14:creationId xmlns:p14="http://schemas.microsoft.com/office/powerpoint/2010/main" val="8478852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549275"/>
            <a:ext cx="7113984" cy="5832475"/>
          </a:xfrm>
        </p:spPr>
        <p:txBody>
          <a:bodyPr/>
          <a:lstStyle/>
          <a:p>
            <a:r>
              <a:rPr lang="es-ES" altLang="es-ES" dirty="0"/>
              <a:t>La plantación, ahora un Distrito Histórico Nacional , en la actualidad funciona como un museo, y es el hogar de los más antiguos jardines en los Estados Unidos.</a:t>
            </a:r>
          </a:p>
          <a:p>
            <a:r>
              <a:rPr lang="es-ES" altLang="es-ES" dirty="0"/>
              <a:t>John Williams, uno de los primeros plantadores del Sur Carolina, probablemente se inició la construcción de Middleton Place en la década de 1730 tarde.</a:t>
            </a:r>
          </a:p>
          <a:p>
            <a:r>
              <a:rPr lang="es-ES" altLang="es-ES" dirty="0"/>
              <a:t> Su hijo-en-ley de Henry Middleton (1717-1784), que más tarde se desempeñó como Presidente del Primer Congreso Continental , completó la sección principal de la casa y sus flancos norte y sur, y comenzó a trabajar en los jardines elaborados</a:t>
            </a:r>
          </a:p>
          <a:p>
            <a:endParaRPr lang="es-ES" altLang="es-ES" dirty="0"/>
          </a:p>
          <a:p>
            <a:endParaRPr lang="es-ES" altLang="es-ES" dirty="0"/>
          </a:p>
        </p:txBody>
      </p:sp>
    </p:spTree>
    <p:extLst>
      <p:ext uri="{BB962C8B-B14F-4D97-AF65-F5344CB8AC3E}">
        <p14:creationId xmlns:p14="http://schemas.microsoft.com/office/powerpoint/2010/main" val="4001421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1052513"/>
            <a:ext cx="7041976" cy="4967287"/>
          </a:xfrm>
        </p:spPr>
        <p:txBody>
          <a:bodyPr/>
          <a:lstStyle/>
          <a:p>
            <a:r>
              <a:rPr lang="es-ES" altLang="es-ES" dirty="0"/>
              <a:t>El Hijo de Middleton, Arthur Middleton (1742-1787), uno de los firmantes de la Declaración de la Independencia , nació en el lugar de Middleton, y residía en la plantación en los últimos años de su vida.</a:t>
            </a:r>
          </a:p>
          <a:p>
            <a:r>
              <a:rPr lang="es-ES" altLang="es-ES" dirty="0"/>
              <a:t> Arthur Middleton hijo y el nieto, Henry Middleton (1770-1846) y Williams Middleton (1809-1883), supervisó la transición Middleton Place desde una casa de campo a una plantación de arroz más activo.</a:t>
            </a:r>
          </a:p>
          <a:p>
            <a:r>
              <a:rPr lang="es-ES" altLang="es-ES" dirty="0"/>
              <a:t>. </a:t>
            </a:r>
          </a:p>
        </p:txBody>
      </p:sp>
    </p:spTree>
    <p:extLst>
      <p:ext uri="{BB962C8B-B14F-4D97-AF65-F5344CB8AC3E}">
        <p14:creationId xmlns:p14="http://schemas.microsoft.com/office/powerpoint/2010/main" val="4489569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914400" y="620713"/>
            <a:ext cx="6969968" cy="5399087"/>
          </a:xfrm>
        </p:spPr>
        <p:txBody>
          <a:bodyPr/>
          <a:lstStyle/>
          <a:p>
            <a:r>
              <a:rPr lang="es-ES" altLang="es-ES" dirty="0"/>
              <a:t>En 1865, hacia el final de la Guerra Civil de los EE.UU. , la Unión soldados quemaron la mayor parte de la casa, dejando sólo el ala sur y los muros destrozados del ala norte y la casa principal. Un terremoto en 1886 derribó los muros de la casa principal y el ala norte. </a:t>
            </a:r>
          </a:p>
          <a:p>
            <a:r>
              <a:rPr lang="es-ES" altLang="es-ES" dirty="0"/>
              <a:t>La restauración de Middleton Place en gran parte se inició en 1916 con los esfuerzos de Middleton descendiente John Julius Pringle Smith (1887-1969) y su esposa Heningham, quienes pasarían varias décadas para reconstruir meticulosamente los jardines de la plantación. </a:t>
            </a:r>
          </a:p>
        </p:txBody>
      </p:sp>
    </p:spTree>
    <p:extLst>
      <p:ext uri="{BB962C8B-B14F-4D97-AF65-F5344CB8AC3E}">
        <p14:creationId xmlns:p14="http://schemas.microsoft.com/office/powerpoint/2010/main" val="23797101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692150"/>
            <a:ext cx="6897960" cy="5327650"/>
          </a:xfrm>
        </p:spPr>
        <p:txBody>
          <a:bodyPr/>
          <a:lstStyle/>
          <a:p>
            <a:r>
              <a:rPr lang="es-ES" altLang="es-ES" dirty="0"/>
              <a:t>A principios de 1970, aproximadamente  (45 hectáreas) de las (ha) 2.800 y 7.000 hectáreas de plantaciones, incluyendo el ala sur, los jardines, y varios edificios anexos, se colocaron en el Registro Nacional de Lugares Históricos . Durante el mismo período, los descendientes Middleton han transferido la propiedad del distrito histórico de la Fundación sin fines de lucro Place Middleton, que en la actualidad mantiene el sitio.</a:t>
            </a:r>
          </a:p>
          <a:p>
            <a:endParaRPr lang="es-ES" altLang="es-ES" dirty="0"/>
          </a:p>
        </p:txBody>
      </p:sp>
    </p:spTree>
    <p:extLst>
      <p:ext uri="{BB962C8B-B14F-4D97-AF65-F5344CB8AC3E}">
        <p14:creationId xmlns:p14="http://schemas.microsoft.com/office/powerpoint/2010/main" val="11898123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South Carolina.-Middleton_place_azalea_hillside_we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2113"/>
            <a:ext cx="9144000" cy="646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8602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outh Carolina.-Middleton-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081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Middleton Plac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5381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iddleton Place.-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1983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iddleton Place.-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2048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iddleton Plac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485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iddleton Place.-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850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iddleton Place.-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058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iddleton Place.-Charleston D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10446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iddleton Plac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0815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iddleton Place.-Oak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3017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Middleton Place Gardens.-South Carolin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6647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Middleton Place Gardens.-South Carol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5665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iddleton Place Gardens.-South Caroli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8459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iddleton Place Gardens.-South Carolina.-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1024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Título"/>
          <p:cNvSpPr>
            <a:spLocks noGrp="1"/>
          </p:cNvSpPr>
          <p:nvPr>
            <p:ph type="title"/>
          </p:nvPr>
        </p:nvSpPr>
        <p:spPr/>
        <p:txBody>
          <a:bodyPr/>
          <a:lstStyle/>
          <a:p>
            <a:pPr eaLnBrk="1" hangingPunct="1"/>
            <a:r>
              <a:rPr lang="es-ES" altLang="es-ES" dirty="0"/>
              <a:t>TENNESSEE.-Memphis Gardens</a:t>
            </a:r>
          </a:p>
        </p:txBody>
      </p:sp>
      <p:sp>
        <p:nvSpPr>
          <p:cNvPr id="86019" name="3 Marcador de contenido"/>
          <p:cNvSpPr>
            <a:spLocks noGrp="1"/>
          </p:cNvSpPr>
          <p:nvPr>
            <p:ph sz="quarter" idx="1"/>
          </p:nvPr>
        </p:nvSpPr>
        <p:spPr/>
        <p:txBody>
          <a:bodyPr/>
          <a:lstStyle/>
          <a:p>
            <a:pPr eaLnBrk="1" hangingPunct="1"/>
            <a:r>
              <a:rPr lang="es-ES" altLang="es-ES" dirty="0"/>
              <a:t>El Memphis Botanic Garden es un  (39 hectáreas ), jardín botánico situado en Ausubo Park a 750 Cherry Road, Memphis, Tennessee . </a:t>
            </a:r>
          </a:p>
          <a:p>
            <a:pPr eaLnBrk="1" hangingPunct="1"/>
            <a:r>
              <a:rPr lang="es-ES" altLang="es-ES" dirty="0"/>
              <a:t>Memphis Botanic Garden está abierto al público todos los días, donde los huéspedes pueden tomar un paseo a través de los muchos jardines en los jardines. </a:t>
            </a:r>
          </a:p>
          <a:p>
            <a:pPr eaLnBrk="1" hangingPunct="1"/>
            <a:r>
              <a:rPr lang="es-ES" altLang="es-ES" dirty="0"/>
              <a:t>También hay un jardín infantil, llamé a mi patio trasero grande, que es muy popular entre los Memphians y los forasteros. </a:t>
            </a:r>
          </a:p>
          <a:p>
            <a:pPr eaLnBrk="1" hangingPunct="1"/>
            <a:endParaRPr lang="es-ES" altLang="es-ES" dirty="0"/>
          </a:p>
        </p:txBody>
      </p:sp>
    </p:spTree>
    <p:extLst>
      <p:ext uri="{BB962C8B-B14F-4D97-AF65-F5344CB8AC3E}">
        <p14:creationId xmlns:p14="http://schemas.microsoft.com/office/powerpoint/2010/main" val="15840874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539750" y="549275"/>
            <a:ext cx="7488634" cy="5832475"/>
          </a:xfrm>
        </p:spPr>
        <p:txBody>
          <a:bodyPr/>
          <a:lstStyle/>
          <a:p>
            <a:r>
              <a:rPr lang="es-ES" altLang="es-ES" dirty="0"/>
              <a:t>Memphis Botanic Garden alberga muchos grandes eventos cada año, como el Dash Race Narciso, El Huevo de la familia Hunt y Almuerzo Día de la Madre Jazz. </a:t>
            </a:r>
          </a:p>
          <a:p>
            <a:r>
              <a:rPr lang="es-ES" altLang="es-ES" dirty="0"/>
              <a:t>El jardín también ofrece una gama de programas de educación para jóvenes y adultos. </a:t>
            </a:r>
          </a:p>
          <a:p>
            <a:r>
              <a:rPr lang="es-ES" altLang="es-ES" dirty="0"/>
              <a:t>Varias plantas de ventas se llevan a cabo cada año en el jardín de beneficiarse de sus programas educativos y hortícolas.</a:t>
            </a:r>
          </a:p>
          <a:p>
            <a:r>
              <a:rPr lang="es-ES" altLang="es-ES" dirty="0"/>
              <a:t>Otra gran recaudador de fondos para Memphis Botanic Garden está vivo en la serie de conciertos Garden. Ahora en su 10 º año, Live at the Garden es un evento popular para los miles de Memphians</a:t>
            </a:r>
          </a:p>
          <a:p>
            <a:endParaRPr lang="es-ES" altLang="es-ES" dirty="0"/>
          </a:p>
          <a:p>
            <a:endParaRPr lang="es-ES" altLang="es-ES" dirty="0"/>
          </a:p>
        </p:txBody>
      </p:sp>
    </p:spTree>
    <p:extLst>
      <p:ext uri="{BB962C8B-B14F-4D97-AF65-F5344CB8AC3E}">
        <p14:creationId xmlns:p14="http://schemas.microsoft.com/office/powerpoint/2010/main" val="10960921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549275"/>
            <a:ext cx="7185992" cy="5470525"/>
          </a:xfrm>
        </p:spPr>
        <p:txBody>
          <a:bodyPr/>
          <a:lstStyle/>
          <a:p>
            <a:r>
              <a:rPr lang="es-ES" altLang="es-ES" dirty="0"/>
              <a:t>Los jardines han ido establecido en Ausubo Park desde 1953 en adelante, incluyendo la creación de un jardín botánico (1957) y magnolia jardín (1958), así como el movimiento de un jardín existente se levantó a la zona (1958). </a:t>
            </a:r>
          </a:p>
          <a:p>
            <a:r>
              <a:rPr lang="es-ES" altLang="es-ES" dirty="0"/>
              <a:t>The Goldsmith Civic Garden Center, de vivienda oficinas administrativas del Jardín, un auditorio y la Sala de Water Garden, fue terminado y dedicado en 1964. </a:t>
            </a:r>
          </a:p>
          <a:p>
            <a:r>
              <a:rPr lang="es-ES" altLang="es-ES" dirty="0"/>
              <a:t>Los jardines fueron nombrados formalmente Memphis Botanic Garden en 1966. </a:t>
            </a:r>
          </a:p>
          <a:p>
            <a:endParaRPr lang="es-ES" altLang="es-ES" dirty="0"/>
          </a:p>
        </p:txBody>
      </p:sp>
    </p:spTree>
    <p:extLst>
      <p:ext uri="{BB962C8B-B14F-4D97-AF65-F5344CB8AC3E}">
        <p14:creationId xmlns:p14="http://schemas.microsoft.com/office/powerpoint/2010/main" val="26171353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476250"/>
            <a:ext cx="7113984" cy="5543550"/>
          </a:xfrm>
        </p:spPr>
        <p:txBody>
          <a:bodyPr/>
          <a:lstStyle/>
          <a:p>
            <a:r>
              <a:rPr lang="es-ES" altLang="es-ES" dirty="0"/>
              <a:t>Hoy, el jardín cuenta con 23 jardines especializados, incluyendo: </a:t>
            </a:r>
          </a:p>
          <a:p>
            <a:r>
              <a:rPr lang="es-ES" altLang="es-ES" dirty="0"/>
              <a:t>Tennessee Bicentenario Iris Garden - cientos de variedades de lirios barbudos, además de otros tipos de iris de Luisiana, Japón, Siberia y Spuria. </a:t>
            </a:r>
          </a:p>
          <a:p>
            <a:r>
              <a:rPr lang="es-ES" altLang="es-ES" dirty="0"/>
              <a:t>Conifer Collection (1981) - incluyendo a muchos enanos coníferas variedades. </a:t>
            </a:r>
          </a:p>
          <a:p>
            <a:r>
              <a:rPr lang="es-ES" altLang="es-ES" dirty="0"/>
              <a:t>Herb Garden (2011) - más de 500 tipos de hierbas . </a:t>
            </a:r>
          </a:p>
          <a:p>
            <a:r>
              <a:rPr lang="es-ES" altLang="es-ES" dirty="0"/>
              <a:t>Jardín Japonés de la Tranquilidad (1965, 1989) - diseñado por el Dr. PT Tono, Tokio , rediseñado por el Dr. Koichi Kawana. </a:t>
            </a:r>
          </a:p>
          <a:p>
            <a:endParaRPr lang="es-ES" altLang="es-ES" dirty="0"/>
          </a:p>
        </p:txBody>
      </p:sp>
    </p:spTree>
    <p:extLst>
      <p:ext uri="{BB962C8B-B14F-4D97-AF65-F5344CB8AC3E}">
        <p14:creationId xmlns:p14="http://schemas.microsoft.com/office/powerpoint/2010/main" val="16628056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476250"/>
            <a:ext cx="6969968" cy="5543550"/>
          </a:xfrm>
        </p:spPr>
        <p:txBody>
          <a:bodyPr/>
          <a:lstStyle/>
          <a:p>
            <a:r>
              <a:rPr lang="es-ES" altLang="es-ES" dirty="0"/>
              <a:t>Rose Garden - 75 rosas variedades. </a:t>
            </a:r>
          </a:p>
          <a:p>
            <a:r>
              <a:rPr lang="es-ES" altLang="es-ES" dirty="0"/>
              <a:t>Jardín Sensorial (1989) </a:t>
            </a:r>
          </a:p>
          <a:p>
            <a:r>
              <a:rPr lang="es-ES" altLang="es-ES" dirty="0"/>
              <a:t>Anne Heard Strokes Butterfly Garden (1997) </a:t>
            </a:r>
          </a:p>
          <a:p>
            <a:r>
              <a:rPr lang="es-ES" altLang="es-ES" dirty="0"/>
              <a:t>Memphis Garden Club Water Garden .</a:t>
            </a:r>
          </a:p>
          <a:p>
            <a:r>
              <a:rPr lang="es-ES" altLang="es-ES" dirty="0"/>
              <a:t>El jardín tiene varias características únicas y fue certificado recientemente como Nivel 4 Arboretum , la designación más alta, por lo que es uno de los cuatro en Tennessee. </a:t>
            </a:r>
          </a:p>
          <a:p>
            <a:r>
              <a:rPr lang="es-ES" altLang="es-ES" dirty="0"/>
              <a:t>En 2006, el Jardín de Hosta Trail fue reconocido por la Sociedad Americana Hosta como una de las quince pistas certificados a nivel nacional en los EE.UU. y uno de los dos senderos certificados en el Sur. </a:t>
            </a:r>
          </a:p>
          <a:p>
            <a:endParaRPr lang="es-ES" altLang="es-ES" dirty="0"/>
          </a:p>
        </p:txBody>
      </p:sp>
    </p:spTree>
    <p:extLst>
      <p:ext uri="{BB962C8B-B14F-4D97-AF65-F5344CB8AC3E}">
        <p14:creationId xmlns:p14="http://schemas.microsoft.com/office/powerpoint/2010/main" val="36843237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14400" y="620713"/>
            <a:ext cx="7113984" cy="5399087"/>
          </a:xfrm>
        </p:spPr>
        <p:txBody>
          <a:bodyPr/>
          <a:lstStyle/>
          <a:p>
            <a:r>
              <a:rPr lang="es-ES" altLang="es-ES" dirty="0"/>
              <a:t>Charity Navigator ha otorgado el Memphis Botanic Garden como una organización benéfica de cuatro estrellas, lo que en la parte superior del 14% de todas las organizaciones sin fines de lucro en los EE.UU. para la gestión financiera. </a:t>
            </a:r>
          </a:p>
          <a:p>
            <a:r>
              <a:rPr lang="es-ES" altLang="es-ES" dirty="0"/>
              <a:t>En 2006, el Jardín Botánico de Memphis se convirtió en una estrella Memorial Garden Azul en colaboración con los clubes de jardinería nacionales.</a:t>
            </a:r>
          </a:p>
          <a:p>
            <a:endParaRPr lang="es-ES" altLang="es-ES" dirty="0"/>
          </a:p>
        </p:txBody>
      </p:sp>
    </p:spTree>
    <p:extLst>
      <p:ext uri="{BB962C8B-B14F-4D97-AF65-F5344CB8AC3E}">
        <p14:creationId xmlns:p14="http://schemas.microsoft.com/office/powerpoint/2010/main" val="8982948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Tenessee.-MemphisBotanicGarden.-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48239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Tennessee.-MemphisBotanic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7191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Tennessee.-Memphis_botanic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0301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Tennessee.-memphis botanical gardens .-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6219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Tennessee.-Memphis Botanic sens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135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Tennessee.-Memphis Botanic Garden.-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6783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Tennessee.-Memphis Botanic Garden.-Sno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8671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Tennessee.-Memphis Botanic.-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288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Tennessee.-Memphis Botanic.-fourseaso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7929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Tennessee.-Hermitage_t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7022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Tennessee.-hermitage_sce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48540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Memphis.-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588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emphis - April 4 2009 5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65039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emphis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0233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emphis Botanic Garden - Daffodil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777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emphis Botanic Garden - Japanese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3701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emphis Botanic Garden - Sensory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8782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2 Imagen" descr="Memphis Botanical Garden.-Tennesse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4565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emphis Botanical Garden.-Tennesse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5305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emphis Botanical Garden.-Tennesse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6296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emphis Botanical Garden.-Tennesse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9303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emphis Botanical Garden.-Tennesse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2434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emphis Botanical Garden.-Tennesse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8454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Memphis Botanical Garden.-Tennesse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02787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Memphis Botanical Garden.-Tennesse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42094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Memphis Botanical Garden.-Tenness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09071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Título"/>
          <p:cNvSpPr>
            <a:spLocks noGrp="1"/>
          </p:cNvSpPr>
          <p:nvPr>
            <p:ph type="title"/>
          </p:nvPr>
        </p:nvSpPr>
        <p:spPr/>
        <p:txBody>
          <a:bodyPr/>
          <a:lstStyle/>
          <a:p>
            <a:pPr eaLnBrk="1" hangingPunct="1"/>
            <a:r>
              <a:rPr lang="es-ES" altLang="es-ES" dirty="0"/>
              <a:t>TEXAS.-Bayou Bend Gardens</a:t>
            </a:r>
          </a:p>
        </p:txBody>
      </p:sp>
      <p:sp>
        <p:nvSpPr>
          <p:cNvPr id="118787" name="2 Marcador de contenido"/>
          <p:cNvSpPr>
            <a:spLocks noGrp="1"/>
          </p:cNvSpPr>
          <p:nvPr>
            <p:ph sz="quarter" idx="1"/>
          </p:nvPr>
        </p:nvSpPr>
        <p:spPr/>
        <p:txBody>
          <a:bodyPr/>
          <a:lstStyle/>
          <a:p>
            <a:pPr eaLnBrk="1" hangingPunct="1"/>
            <a:r>
              <a:rPr lang="es-ES" altLang="es-ES" dirty="0"/>
              <a:t>Bayou Bend Collection and Gardens, ubicado en el River Oaks comunidad en Houston , Tejas , Estados Unidos , es una  (57.000 m 2) planta del Museo de Bellas Artes de Houston (MFAH), que alberga una colección de arte decorativo , pinturas y muebles . </a:t>
            </a:r>
          </a:p>
          <a:p>
            <a:pPr eaLnBrk="1" hangingPunct="1"/>
            <a:r>
              <a:rPr lang="es-ES" altLang="es-ES" dirty="0"/>
              <a:t> Bayou Bend es la antigua casa del filantropo de Houston  Ima Hogg . Bayou Bend fue marcado con una Comisión Histórica de Texas marcador en 1973 y fue incluido en el Registro Nacional de Lugares Históricos en 1979</a:t>
            </a:r>
          </a:p>
        </p:txBody>
      </p:sp>
    </p:spTree>
    <p:extLst>
      <p:ext uri="{BB962C8B-B14F-4D97-AF65-F5344CB8AC3E}">
        <p14:creationId xmlns:p14="http://schemas.microsoft.com/office/powerpoint/2010/main" val="32572527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476250"/>
            <a:ext cx="7113984" cy="5543550"/>
          </a:xfrm>
        </p:spPr>
        <p:txBody>
          <a:bodyPr/>
          <a:lstStyle/>
          <a:p>
            <a:r>
              <a:rPr lang="es-ES" altLang="es-ES" dirty="0"/>
              <a:t>La mansión, diseñada por el arquitecto John F. Staub , fue construido entre 1927 y 1928 para Ima Hogg y sus hermanos, C. William y Michael Hogg. </a:t>
            </a:r>
          </a:p>
          <a:p>
            <a:r>
              <a:rPr lang="es-ES" altLang="es-ES" dirty="0"/>
              <a:t>Cubierto de árboles altísimos y la maleza gruesa, el sitio de la casa era, en palabras de la señorita Hogg, "nada más que un denso matorral ". </a:t>
            </a:r>
          </a:p>
          <a:p>
            <a:r>
              <a:rPr lang="es-ES" altLang="es-ES" dirty="0"/>
              <a:t>La casa fue una de los primeras en ser ubicada en el barrio de River Oaks  desarrollado por los hermanos Hogg. </a:t>
            </a:r>
          </a:p>
          <a:p>
            <a:r>
              <a:rPr lang="es-ES" altLang="es-ES" dirty="0"/>
              <a:t>Durante la construcción, Ima Hogg insistió en que el mayor número posible de árboles se mantuvieran.. </a:t>
            </a:r>
          </a:p>
        </p:txBody>
      </p:sp>
    </p:spTree>
    <p:extLst>
      <p:ext uri="{BB962C8B-B14F-4D97-AF65-F5344CB8AC3E}">
        <p14:creationId xmlns:p14="http://schemas.microsoft.com/office/powerpoint/2010/main" val="6469567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549275"/>
            <a:ext cx="7113984" cy="5470525"/>
          </a:xfrm>
        </p:spPr>
        <p:txBody>
          <a:bodyPr/>
          <a:lstStyle/>
          <a:p>
            <a:r>
              <a:rPr lang="es-ES" altLang="es-ES" dirty="0"/>
              <a:t>Sólo un árbol fue sacrificado para hacer sitio a la casa y los jardines fueron creados alrededor de los árboles existentes. </a:t>
            </a:r>
          </a:p>
          <a:p>
            <a:r>
              <a:rPr lang="es-ES" altLang="es-ES" dirty="0"/>
              <a:t>Ima Hogg dio a la casa a su nombre, pese a la oposición de su hermano Will, quien dijo que el nombre era "demasiado fangoso y 'muskeetery' y la malaria ". </a:t>
            </a:r>
          </a:p>
          <a:p>
            <a:r>
              <a:rPr lang="es-ES" altLang="es-ES" dirty="0"/>
              <a:t> Ima respondió que "no todo el mundo puede tener un pantano”.</a:t>
            </a:r>
          </a:p>
          <a:p>
            <a:r>
              <a:rPr lang="es-ES" altLang="es-ES" dirty="0"/>
              <a:t>Ima Hogg creado una serie de jardines que fueron pensados ​​como habitaciones para vivir al aire libre y el entretenimiento. </a:t>
            </a:r>
          </a:p>
        </p:txBody>
      </p:sp>
    </p:spTree>
    <p:extLst>
      <p:ext uri="{BB962C8B-B14F-4D97-AF65-F5344CB8AC3E}">
        <p14:creationId xmlns:p14="http://schemas.microsoft.com/office/powerpoint/2010/main" val="22984677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sz="quarter" idx="1"/>
          </p:nvPr>
        </p:nvSpPr>
        <p:spPr>
          <a:xfrm>
            <a:off x="914400" y="908050"/>
            <a:ext cx="6897960" cy="5111750"/>
          </a:xfrm>
        </p:spPr>
        <p:txBody>
          <a:bodyPr/>
          <a:lstStyle/>
          <a:p>
            <a:r>
              <a:rPr lang="es-ES" altLang="es-ES" dirty="0"/>
              <a:t>En 1957, Miss Hogg donó su casa y de su colección al Museo de Bellas Artes de Houston. Bayou Bend se abrió al público en 1966. </a:t>
            </a:r>
          </a:p>
          <a:p>
            <a:r>
              <a:rPr lang="es-ES" altLang="es-ES" dirty="0"/>
              <a:t>Plan de Staub para Bayou Bend combinado del siglo XVIII la arquitectura georgiana con elementos que son claramente del Sur y de la arquitectura española criolla.</a:t>
            </a:r>
          </a:p>
          <a:p>
            <a:r>
              <a:rPr lang="es-ES" altLang="es-ES" dirty="0"/>
              <a:t> Otros aspectos del diseño Bayou Bend son tomados de casas de las plantaciones del Sur. Los interiores pedir prestado en mayor medida de las tradiciones arquitectónicas del Norte. </a:t>
            </a:r>
          </a:p>
        </p:txBody>
      </p:sp>
    </p:spTree>
    <p:extLst>
      <p:ext uri="{BB962C8B-B14F-4D97-AF65-F5344CB8AC3E}">
        <p14:creationId xmlns:p14="http://schemas.microsoft.com/office/powerpoint/2010/main" val="2953070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2 Marcador de contenido"/>
          <p:cNvSpPr>
            <a:spLocks noGrp="1"/>
          </p:cNvSpPr>
          <p:nvPr>
            <p:ph sz="quarter" idx="1"/>
          </p:nvPr>
        </p:nvSpPr>
        <p:spPr>
          <a:xfrm>
            <a:off x="914400" y="404813"/>
            <a:ext cx="7041976" cy="5614987"/>
          </a:xfrm>
        </p:spPr>
        <p:txBody>
          <a:bodyPr/>
          <a:lstStyle/>
          <a:p>
            <a:r>
              <a:rPr lang="es-ES" altLang="es-ES" dirty="0"/>
              <a:t>Staub ha  incorporado tablas y paneles a partir de dos casas del siglo XVIII, </a:t>
            </a:r>
          </a:p>
          <a:p>
            <a:r>
              <a:rPr lang="es-ES" altLang="es-ES" dirty="0"/>
              <a:t>Massachusetts en el dormitorio de la señorita de Hogg y sala de estar. </a:t>
            </a:r>
          </a:p>
          <a:p>
            <a:r>
              <a:rPr lang="es-ES" altLang="es-ES" dirty="0"/>
              <a:t> En febrero de 1999,en la ciudad de Houston  Bayou Bend  era un punto de referencia oficial de la ciudad.</a:t>
            </a:r>
          </a:p>
          <a:p>
            <a:r>
              <a:rPr lang="es-ES" altLang="es-ES" dirty="0"/>
              <a:t>Las 14 hectáreas boscosas (5,7 ha) a lo largo de Buffalo Bayou incluyen ocho jardines.</a:t>
            </a:r>
          </a:p>
          <a:p>
            <a:r>
              <a:rPr lang="es-ES" altLang="es-ES" dirty="0"/>
              <a:t> Tres de los jardines llevan el nombre de una estatua de una diosa o musa aparece en el jardín, Clio, Diana y Euturpe.</a:t>
            </a:r>
          </a:p>
          <a:p>
            <a:endParaRPr lang="es-ES" altLang="es-ES" dirty="0"/>
          </a:p>
          <a:p>
            <a:endParaRPr lang="es-ES" altLang="es-ES" dirty="0"/>
          </a:p>
        </p:txBody>
      </p:sp>
    </p:spTree>
    <p:extLst>
      <p:ext uri="{BB962C8B-B14F-4D97-AF65-F5344CB8AC3E}">
        <p14:creationId xmlns:p14="http://schemas.microsoft.com/office/powerpoint/2010/main" val="39311560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2 Marcador de contenido"/>
          <p:cNvSpPr>
            <a:spLocks noGrp="1"/>
          </p:cNvSpPr>
          <p:nvPr>
            <p:ph sz="quarter" idx="1"/>
          </p:nvPr>
        </p:nvSpPr>
        <p:spPr>
          <a:xfrm>
            <a:off x="914400" y="476250"/>
            <a:ext cx="7041976" cy="5543550"/>
          </a:xfrm>
        </p:spPr>
        <p:txBody>
          <a:bodyPr>
            <a:normAutofit lnSpcReduction="10000"/>
          </a:bodyPr>
          <a:lstStyle/>
          <a:p>
            <a:r>
              <a:rPr lang="es-ES" altLang="es-ES" dirty="0"/>
              <a:t>Los otros jardines se nombran Blanca, Este, Mariposa y Carla. </a:t>
            </a:r>
          </a:p>
          <a:p>
            <a:r>
              <a:rPr lang="es-ES" altLang="es-ES" dirty="0"/>
              <a:t>En septiembre de 2008, los vientos del huracán Ike causó grandes daños a los jardines. Aunque ninguna de las estatuas fueron dañadas, entre el 65 y el 70% de los árboles de pino en el recinto había caído, al igual que un árbol de acebo de América, que a los  (17 m) fue la más alta de su tipo en el Condado de Harris, Texas . </a:t>
            </a:r>
          </a:p>
          <a:p>
            <a:r>
              <a:rPr lang="es-ES" altLang="es-ES" dirty="0"/>
              <a:t>Bart Brechter, conservador de los jardines del museo, se estima que se necesitarían 5 meses para limpiar los escombros y podría tomar años para llevar a los jardines a su estado anterior.</a:t>
            </a:r>
          </a:p>
        </p:txBody>
      </p:sp>
    </p:spTree>
    <p:extLst>
      <p:ext uri="{BB962C8B-B14F-4D97-AF65-F5344CB8AC3E}">
        <p14:creationId xmlns:p14="http://schemas.microsoft.com/office/powerpoint/2010/main" val="38690242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914400" y="476250"/>
            <a:ext cx="7185992" cy="5543550"/>
          </a:xfrm>
        </p:spPr>
        <p:txBody>
          <a:bodyPr/>
          <a:lstStyle/>
          <a:p>
            <a:r>
              <a:rPr lang="es-ES" altLang="es-ES" dirty="0"/>
              <a:t>La colección en Bayou Bend actualmente consta de aproximadamente 4.700 objetos que reflejan períodos históricos y estilísticos 1620 a 1870 instalado en unos 28 ajustes del periodo de las habitaciones que exhiben artes decorativas estadounidenses desde 1620 a través de 1870. Ima Hogg comenzó a ensamblar esta importante colección de artes decorativas estadounidenses en 1920.</a:t>
            </a:r>
          </a:p>
          <a:p>
            <a:r>
              <a:rPr lang="es-ES" altLang="es-ES" dirty="0"/>
              <a:t> Para proporcionar ajustes adecuados para estas antigüedades extraordinarias, Staub ha diseñado una decoración sencilla y majestuosa en el estilo de las habitaciones coloniales americanas. </a:t>
            </a:r>
          </a:p>
        </p:txBody>
      </p:sp>
    </p:spTree>
    <p:extLst>
      <p:ext uri="{BB962C8B-B14F-4D97-AF65-F5344CB8AC3E}">
        <p14:creationId xmlns:p14="http://schemas.microsoft.com/office/powerpoint/2010/main" val="5491170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agnoliaPlantationHouse_500p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8723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Bayou Bend Gardens.-Tex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6692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ayou Bend.-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6528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Texas.-Bayou_Bend_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78367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2 Imagen" descr="Texas.-Bayou Bend.-w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352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Texas.-Bayou_bend_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27021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Texas.-BayouBendClio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69127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Texas.-BayouBend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7899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Texas.-BayouBend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4553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ayou Bend.-Houston.-Texa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64938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ayou Bend.-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79459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ayou Bend.-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74317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ayou Bend.-Texa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30804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Bayou Bend Gardens.-Texa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1670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TEXAS.-San Antonio Botanical Gardens</a:t>
            </a:r>
          </a:p>
        </p:txBody>
      </p:sp>
      <p:sp>
        <p:nvSpPr>
          <p:cNvPr id="139267" name="2 Marcador de contenido"/>
          <p:cNvSpPr>
            <a:spLocks noGrp="1"/>
          </p:cNvSpPr>
          <p:nvPr>
            <p:ph sz="quarter" idx="1"/>
          </p:nvPr>
        </p:nvSpPr>
        <p:spPr>
          <a:xfrm>
            <a:off x="914400" y="2060575"/>
            <a:ext cx="7113984" cy="3959225"/>
          </a:xfrm>
        </p:spPr>
        <p:txBody>
          <a:bodyPr/>
          <a:lstStyle/>
          <a:p>
            <a:pPr eaLnBrk="1" hangingPunct="1"/>
            <a:r>
              <a:rPr lang="es-ES" altLang="es-ES" dirty="0"/>
              <a:t>El San Antonio Botanical Garden es un (130.000 m 2), jardín botánico sin fines de lucro  en San Antonio , Tejas , EE.UU.</a:t>
            </a:r>
          </a:p>
          <a:p>
            <a:pPr eaLnBrk="1" hangingPunct="1"/>
            <a:r>
              <a:rPr lang="es-ES" altLang="es-ES" dirty="0"/>
              <a:t> El jardín fue concebido por primera vez en la década de 1940 por la señora RR Witt y la señora Joseph Murphy, quien organizó el San Antonio Garden Center. </a:t>
            </a:r>
          </a:p>
          <a:p>
            <a:pPr eaLnBrk="1" hangingPunct="1"/>
            <a:r>
              <a:rPr lang="es-ES" altLang="es-ES" dirty="0"/>
              <a:t>Los dos llegaron a desarrollar un plan maestro para un centro botánico de finales de 1960. </a:t>
            </a:r>
          </a:p>
        </p:txBody>
      </p:sp>
    </p:spTree>
    <p:extLst>
      <p:ext uri="{BB962C8B-B14F-4D97-AF65-F5344CB8AC3E}">
        <p14:creationId xmlns:p14="http://schemas.microsoft.com/office/powerpoint/2010/main" val="164151775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2 Marcador de contenido"/>
          <p:cNvSpPr>
            <a:spLocks noGrp="1"/>
          </p:cNvSpPr>
          <p:nvPr>
            <p:ph sz="quarter" idx="1"/>
          </p:nvPr>
        </p:nvSpPr>
        <p:spPr>
          <a:xfrm>
            <a:off x="914400" y="981075"/>
            <a:ext cx="7185992" cy="5038725"/>
          </a:xfrm>
        </p:spPr>
        <p:txBody>
          <a:bodyPr/>
          <a:lstStyle/>
          <a:p>
            <a:r>
              <a:rPr lang="es-ES" altLang="es-ES" dirty="0"/>
              <a:t>El sitio del plan maestro era una cantera de piedra caliza antigua y la zona de abastecimiento de agua de propiedad de la ciudad. </a:t>
            </a:r>
          </a:p>
          <a:p>
            <a:r>
              <a:rPr lang="es-ES" altLang="es-ES" dirty="0"/>
              <a:t>Los votantes aprobaron $ 265.000 en bonos en 1970, que fue el catalizador de la financiación de los nuevos jardines.</a:t>
            </a:r>
          </a:p>
          <a:p>
            <a:r>
              <a:rPr lang="es-ES" altLang="es-ES" dirty="0"/>
              <a:t>La tierra estaba quebrada para las nuevas instalaciones el 21 de julio de 1976 y el San Antonio Botanical Gardens abrió oficialmente al público el 3 de mayo de 1980. </a:t>
            </a:r>
          </a:p>
        </p:txBody>
      </p:sp>
    </p:spTree>
    <p:extLst>
      <p:ext uri="{BB962C8B-B14F-4D97-AF65-F5344CB8AC3E}">
        <p14:creationId xmlns:p14="http://schemas.microsoft.com/office/powerpoint/2010/main" val="304905485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2 Marcador de contenido"/>
          <p:cNvSpPr>
            <a:spLocks noGrp="1"/>
          </p:cNvSpPr>
          <p:nvPr>
            <p:ph sz="quarter" idx="1"/>
          </p:nvPr>
        </p:nvSpPr>
        <p:spPr>
          <a:xfrm>
            <a:off x="914400" y="692150"/>
            <a:ext cx="7185992" cy="5327650"/>
          </a:xfrm>
        </p:spPr>
        <p:txBody>
          <a:bodyPr/>
          <a:lstStyle/>
          <a:p>
            <a:r>
              <a:rPr lang="es-ES" altLang="es-ES" dirty="0"/>
              <a:t>Los jardines han tenido dos adiciones importantes desde su apertura.</a:t>
            </a:r>
          </a:p>
          <a:p>
            <a:r>
              <a:rPr lang="es-ES" altLang="es-ES" dirty="0"/>
              <a:t> El 29 de febrero de 1988, el Emilio Ambasz diseñó Lucile Halsell Conservatorio abierto al público y más tarde ese mismo año, la histórica Casa Sullivan carro fue trasladado piedra a piedra para el jardín botánico. </a:t>
            </a:r>
          </a:p>
          <a:p>
            <a:r>
              <a:rPr lang="es-ES" altLang="es-ES" dirty="0"/>
              <a:t>La restauración del edificio comenzó en 1992 y el edificio fue dedicado oficialmente en 1995.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71819445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Archivo: San Antonio Botanical Garden 0169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0642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3 Imagen" descr="Texas.-San Antonio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58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Archivo: SABG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38" y="0"/>
            <a:ext cx="9110662" cy="694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8762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3 Imagen" descr="Texas.-San Antobio Botanical Gardens.-w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6063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3 Imagen" descr="Texas.-San Antonio Botanical 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081876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3 Imagen" descr="Texas.-San Antonio Botanical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52345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Texas.-San Antonio Botanical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3768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Archivo: SABG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5888"/>
            <a:ext cx="9144000" cy="67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15765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Archivo: SAB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0649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TotalTime>
  <Words>3402</Words>
  <Application>Microsoft Office PowerPoint</Application>
  <PresentationFormat>Presentación en pantalla (4:3)</PresentationFormat>
  <Paragraphs>212</Paragraphs>
  <Slides>141</Slides>
  <Notes>78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141</vt:i4>
      </vt:variant>
    </vt:vector>
  </HeadingPairs>
  <TitlesOfParts>
    <vt:vector size="146" baseType="lpstr">
      <vt:lpstr>Calibri</vt:lpstr>
      <vt:lpstr>Century Schoolbook</vt:lpstr>
      <vt:lpstr>Wingdings</vt:lpstr>
      <vt:lpstr>Wingdings 2</vt:lpstr>
      <vt:lpstr>Default Theme</vt:lpstr>
      <vt:lpstr>ESTADOS UNIDOS.-LA VUELTA AL MUNDO EN 885 JARDINES.-Glencairn Gardens.-Magnolia Plantation.-Mobile Botanical Garden.-Middleton Gardens.-Memphis Gardens.-Bayou Bend Gardens.-San Antonio Botanical Gardens </vt:lpstr>
      <vt:lpstr>SOUTH CAROLINA.-Glencairn Gardens</vt:lpstr>
      <vt:lpstr>Presentación de PowerPoint</vt:lpstr>
      <vt:lpstr>Presentación de PowerPoint</vt:lpstr>
      <vt:lpstr>Presentación de PowerPoint</vt:lpstr>
      <vt:lpstr>Presentación de PowerPoint</vt:lpstr>
      <vt:lpstr>SOUTH CAROLINA.-Magnolia Plantation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 CAROLINA .-Mobile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 CAROLINA.-Middleton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TENNESSEE.-Memphis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TEXAS.-Bayou Bend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TEXAS.-San Antonio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6</cp:revision>
  <dcterms:created xsi:type="dcterms:W3CDTF">2013-09-16T06:09:50Z</dcterms:created>
  <dcterms:modified xsi:type="dcterms:W3CDTF">2018-03-05T16:30:39Z</dcterms:modified>
</cp:coreProperties>
</file>