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374"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46"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7" r:id="rId94"/>
    <p:sldId id="348" r:id="rId95"/>
    <p:sldId id="349" r:id="rId96"/>
    <p:sldId id="350" r:id="rId97"/>
    <p:sldId id="351" r:id="rId98"/>
    <p:sldId id="352" r:id="rId99"/>
    <p:sldId id="353" r:id="rId100"/>
    <p:sldId id="354" r:id="rId101"/>
    <p:sldId id="375" r:id="rId102"/>
    <p:sldId id="355" r:id="rId103"/>
    <p:sldId id="356" r:id="rId104"/>
    <p:sldId id="357" r:id="rId105"/>
    <p:sldId id="358" r:id="rId106"/>
    <p:sldId id="359" r:id="rId107"/>
    <p:sldId id="360" r:id="rId108"/>
    <p:sldId id="361" r:id="rId109"/>
    <p:sldId id="373" r:id="rId110"/>
    <p:sldId id="362" r:id="rId111"/>
    <p:sldId id="363" r:id="rId112"/>
    <p:sldId id="364" r:id="rId113"/>
    <p:sldId id="365" r:id="rId114"/>
    <p:sldId id="366" r:id="rId115"/>
    <p:sldId id="367" r:id="rId116"/>
    <p:sldId id="368" r:id="rId117"/>
    <p:sldId id="369" r:id="rId118"/>
    <p:sldId id="370" r:id="rId119"/>
    <p:sldId id="371" r:id="rId120"/>
    <p:sldId id="372"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6591E-0BF0-4388-B64C-5E696E5CE05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66B66A-E7DF-4776-9797-225F1D4CD586}" type="slidenum">
              <a:rPr lang="es-ES" smtClean="0"/>
              <a:t>‹Nº›</a:t>
            </a:fld>
            <a:endParaRPr lang="es-ES" dirty="0"/>
          </a:p>
        </p:txBody>
      </p:sp>
    </p:spTree>
    <p:extLst>
      <p:ext uri="{BB962C8B-B14F-4D97-AF65-F5344CB8AC3E}">
        <p14:creationId xmlns:p14="http://schemas.microsoft.com/office/powerpoint/2010/main" val="193281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FD4561-F5E1-4BB7-8EE1-918BE22ADB3D}" type="slidenum">
              <a:rPr lang="es-ES_tradnl">
                <a:solidFill>
                  <a:prstClr val="black"/>
                </a:solidFill>
              </a:rPr>
              <a:pPr>
                <a:defRPr/>
              </a:pPr>
              <a:t>3</a:t>
            </a:fld>
            <a:endParaRPr lang="es-ES_tradnl" dirty="0">
              <a:solidFill>
                <a:prstClr val="black"/>
              </a:solidFill>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Paliku Gardens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D41D0D-E1B8-4544-8FCB-AC3D56ACDA59}" type="slidenum">
              <a:rPr lang="es-ES_tradnl">
                <a:solidFill>
                  <a:prstClr val="black"/>
                </a:solidFill>
              </a:rPr>
              <a:pPr>
                <a:defRPr/>
              </a:pPr>
              <a:t>4</a:t>
            </a:fld>
            <a:endParaRPr lang="es-ES_tradnl" dirty="0">
              <a:solidFill>
                <a:prstClr val="black"/>
              </a:solidFill>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Paliku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Kualoa Paliku Gardens</a:t>
            </a:r>
          </a:p>
        </p:txBody>
      </p:sp>
      <p:sp>
        <p:nvSpPr>
          <p:cNvPr id="16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EB252E-E264-41AF-B4D0-17BEB9BD522E}" type="slidenum">
              <a:rPr lang="es-ES_tradnl">
                <a:solidFill>
                  <a:prstClr val="black"/>
                </a:solidFill>
              </a:rPr>
              <a:pPr>
                <a:defRPr/>
              </a:pPr>
              <a:t>5</a:t>
            </a:fld>
            <a:endParaRPr lang="es-ES_tradnl"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Paliku Gardens</a:t>
            </a:r>
          </a:p>
        </p:txBody>
      </p:sp>
      <p:sp>
        <p:nvSpPr>
          <p:cNvPr id="17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7B723-5584-4372-8502-004FD8FC6C62}" type="slidenum">
              <a:rPr lang="es-ES_tradnl">
                <a:solidFill>
                  <a:prstClr val="black"/>
                </a:solidFill>
              </a:rPr>
              <a:pPr>
                <a:defRPr/>
              </a:pPr>
              <a:t>6</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Kualoa Paliku Gardens</a:t>
            </a:r>
          </a:p>
        </p:txBody>
      </p:sp>
      <p:sp>
        <p:nvSpPr>
          <p:cNvPr id="18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F9483D-35A8-452A-B9DC-17F2255EBD75}" type="slidenum">
              <a:rPr lang="es-ES_tradnl">
                <a:solidFill>
                  <a:prstClr val="black"/>
                </a:solidFill>
              </a:rPr>
              <a:pPr>
                <a:defRPr/>
              </a:pPr>
              <a:t>7</a:t>
            </a:fld>
            <a:endParaRPr lang="es-ES_tradnl"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966B66A-E7DF-4776-9797-225F1D4CD586}" type="slidenum">
              <a:rPr lang="es-ES" smtClean="0"/>
              <a:t>10</a:t>
            </a:fld>
            <a:endParaRPr lang="es-ES" dirty="0"/>
          </a:p>
        </p:txBody>
      </p:sp>
    </p:spTree>
    <p:extLst>
      <p:ext uri="{BB962C8B-B14F-4D97-AF65-F5344CB8AC3E}">
        <p14:creationId xmlns:p14="http://schemas.microsoft.com/office/powerpoint/2010/main" val="348857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6862AE-227A-4E08-B2E8-127EF99D01C4}" type="slidenum">
              <a:rPr lang="es-ES_tradnl">
                <a:solidFill>
                  <a:prstClr val="black"/>
                </a:solidFill>
              </a:rPr>
              <a:pPr>
                <a:defRPr/>
              </a:pPr>
              <a:t>11</a:t>
            </a:fld>
            <a:endParaRPr lang="es-ES_tradnl"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Garden.-Corypha  umbraculifera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A27C12-B216-409E-9137-B1947E5ADCF0}" type="slidenum">
              <a:rPr lang="es-ES_tradnl">
                <a:solidFill>
                  <a:prstClr val="black"/>
                </a:solidFill>
              </a:rPr>
              <a:pPr>
                <a:defRPr/>
              </a:pPr>
              <a:t>12</a:t>
            </a:fld>
            <a:endParaRPr lang="es-ES_tradnl"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DC854-9E80-4E5D-9FF9-278B0091C999}" type="slidenum">
              <a:rPr lang="es-ES_tradnl">
                <a:solidFill>
                  <a:prstClr val="black"/>
                </a:solidFill>
              </a:rPr>
              <a:pPr>
                <a:defRPr/>
              </a:pPr>
              <a:t>13</a:t>
            </a:fld>
            <a:endParaRPr lang="es-ES_tradnl"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Chinese Banyan y Couroupita .-Ballon Tree</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4B6315-AD1D-4ACB-9EFB-6E30EF347407}" type="slidenum">
              <a:rPr lang="es-ES_tradnl">
                <a:solidFill>
                  <a:prstClr val="black"/>
                </a:solidFill>
              </a:rPr>
              <a:pPr>
                <a:defRPr/>
              </a:pPr>
              <a:t>14</a:t>
            </a:fld>
            <a:endParaRPr lang="es-ES_tradnl"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Garden.-Lower Terrace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88B2D-5574-4EE8-B938-0F556D9FF37E}" type="slidenum">
              <a:rPr lang="es-ES_tradnl">
                <a:solidFill>
                  <a:prstClr val="black"/>
                </a:solidFill>
              </a:rPr>
              <a:pPr>
                <a:defRPr/>
              </a:pPr>
              <a:t>15</a:t>
            </a:fld>
            <a:endParaRPr lang="es-ES_tradnl"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3DD782-6F72-4707-BFDE-A580F111B257}" type="slidenum">
              <a:rPr lang="es-ES_tradnl">
                <a:solidFill>
                  <a:prstClr val="black"/>
                </a:solidFill>
              </a:rPr>
              <a:pPr>
                <a:defRPr/>
              </a:pPr>
              <a:t>16</a:t>
            </a:fld>
            <a:endParaRPr lang="es-ES_tradnl"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CBB78D-9344-4C16-B536-CAFBA990D034}" type="slidenum">
              <a:rPr lang="es-ES_tradnl">
                <a:solidFill>
                  <a:prstClr val="black"/>
                </a:solidFill>
              </a:rPr>
              <a:pPr>
                <a:defRPr/>
              </a:pPr>
              <a:t>17</a:t>
            </a:fld>
            <a:endParaRPr lang="es-ES_tradnl" dirty="0">
              <a:solidFill>
                <a:prstClr val="black"/>
              </a:solidFill>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Garden.-Honolulu</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4B78C-8CD1-48AE-8E49-446FDFB7F977}" type="slidenum">
              <a:rPr lang="es-ES_tradnl">
                <a:solidFill>
                  <a:prstClr val="black"/>
                </a:solidFill>
              </a:rPr>
              <a:pPr>
                <a:defRPr/>
              </a:pPr>
              <a:t>18</a:t>
            </a:fld>
            <a:endParaRPr lang="es-ES_tradnl" dirty="0">
              <a:solidFill>
                <a:prstClr val="black"/>
              </a:solidFill>
            </a:endParaRPr>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4EC0E5-929C-4210-B3B0-5A758472493F}" type="slidenum">
              <a:rPr lang="es-ES_tradnl">
                <a:solidFill>
                  <a:prstClr val="black"/>
                </a:solidFill>
              </a:rPr>
              <a:pPr>
                <a:defRPr/>
              </a:pPr>
              <a:t>19</a:t>
            </a:fld>
            <a:endParaRPr lang="es-ES_tradnl" dirty="0">
              <a:solidFill>
                <a:prstClr val="black"/>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EE0EEC-3139-4D6D-B1CF-4DFD094F015C}" type="slidenum">
              <a:rPr lang="es-ES_tradnl">
                <a:solidFill>
                  <a:prstClr val="black"/>
                </a:solidFill>
              </a:rPr>
              <a:pPr>
                <a:defRPr/>
              </a:pPr>
              <a:t>20</a:t>
            </a:fld>
            <a:endParaRPr lang="es-ES_tradnl" dirty="0">
              <a:solidFill>
                <a:prstClr val="black"/>
              </a:solidFill>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4A3AB0-B03A-4093-95CA-97CAB6CB6FA1}" type="slidenum">
              <a:rPr lang="es-ES_tradnl">
                <a:solidFill>
                  <a:prstClr val="black"/>
                </a:solidFill>
              </a:rPr>
              <a:pPr>
                <a:defRPr/>
              </a:pPr>
              <a:t>21</a:t>
            </a:fld>
            <a:endParaRPr lang="es-ES_tradnl" dirty="0">
              <a:solidFill>
                <a:prstClr val="black"/>
              </a:solidFill>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5A8837-4CB5-41A0-90C4-D85BA9C23D3D}" type="slidenum">
              <a:rPr lang="es-ES_tradnl">
                <a:solidFill>
                  <a:prstClr val="black"/>
                </a:solidFill>
              </a:rPr>
              <a:pPr>
                <a:defRPr/>
              </a:pPr>
              <a:t>22</a:t>
            </a:fld>
            <a:endParaRPr lang="es-ES_tradnl" dirty="0">
              <a:solidFill>
                <a:prstClr val="black"/>
              </a:solidFill>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Foster Botanical Garden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p:txBody>
      </p:sp>
      <p:sp>
        <p:nvSpPr>
          <p:cNvPr id="4" name="3 Marcador de número de diapositiva"/>
          <p:cNvSpPr>
            <a:spLocks noGrp="1"/>
          </p:cNvSpPr>
          <p:nvPr>
            <p:ph type="sldNum" sz="quarter" idx="5"/>
          </p:nvPr>
        </p:nvSpPr>
        <p:spPr/>
        <p:txBody>
          <a:bodyPr/>
          <a:lstStyle/>
          <a:p>
            <a:pPr>
              <a:defRPr/>
            </a:pPr>
            <a:fld id="{374342B4-CF28-49D8-8FA0-2021109926C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4D0A184E-5741-4657-B0AB-8BF98623D64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7F95FC7B-8845-464D-8780-E8AAE766BCC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3BF5D5D1-7D29-4B2C-A5B0-A15D28F5F8E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Gardens.-Corypha australis</a:t>
            </a:r>
          </a:p>
          <a:p>
            <a:endParaRPr lang="es-ES" altLang="es-ES" dirty="0"/>
          </a:p>
        </p:txBody>
      </p:sp>
      <p:sp>
        <p:nvSpPr>
          <p:cNvPr id="4" name="3 Marcador de número de diapositiva"/>
          <p:cNvSpPr>
            <a:spLocks noGrp="1"/>
          </p:cNvSpPr>
          <p:nvPr>
            <p:ph type="sldNum" sz="quarter" idx="5"/>
          </p:nvPr>
        </p:nvSpPr>
        <p:spPr/>
        <p:txBody>
          <a:bodyPr/>
          <a:lstStyle/>
          <a:p>
            <a:pPr>
              <a:defRPr/>
            </a:pPr>
            <a:fld id="{31C666EC-EC38-4CFD-97A1-E407CF13877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A43D9620-AA2A-4AB7-AEDA-6A544719A79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97709FFA-AF1F-4171-857B-F11279B08AD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5D61FF50-8E0E-4F0A-8E96-9DA0313FF4A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Gardens.-Coroupita guineensis.-Ballon´s Tree</a:t>
            </a:r>
          </a:p>
          <a:p>
            <a:endParaRPr lang="es-ES" altLang="es-ES" dirty="0"/>
          </a:p>
        </p:txBody>
      </p:sp>
      <p:sp>
        <p:nvSpPr>
          <p:cNvPr id="4" name="3 Marcador de número de diapositiva"/>
          <p:cNvSpPr>
            <a:spLocks noGrp="1"/>
          </p:cNvSpPr>
          <p:nvPr>
            <p:ph type="sldNum" sz="quarter" idx="5"/>
          </p:nvPr>
        </p:nvSpPr>
        <p:spPr/>
        <p:txBody>
          <a:bodyPr/>
          <a:lstStyle/>
          <a:p>
            <a:pPr>
              <a:defRPr/>
            </a:pPr>
            <a:fld id="{EE6E3234-DF01-4073-BB25-64016555016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Gardens.-Kigelia y Coroupita</a:t>
            </a:r>
          </a:p>
          <a:p>
            <a:endParaRPr lang="es-ES" altLang="es-ES" dirty="0"/>
          </a:p>
        </p:txBody>
      </p:sp>
      <p:sp>
        <p:nvSpPr>
          <p:cNvPr id="4" name="3 Marcador de número de diapositiva"/>
          <p:cNvSpPr>
            <a:spLocks noGrp="1"/>
          </p:cNvSpPr>
          <p:nvPr>
            <p:ph type="sldNum" sz="quarter" idx="5"/>
          </p:nvPr>
        </p:nvSpPr>
        <p:spPr/>
        <p:txBody>
          <a:bodyPr/>
          <a:lstStyle/>
          <a:p>
            <a:pPr>
              <a:defRPr/>
            </a:pPr>
            <a:fld id="{3456D471-FDC5-4583-A63F-B20EB5D11FA1}"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Gardens.-Crinum asiatiacum</a:t>
            </a:r>
          </a:p>
          <a:p>
            <a:endParaRPr lang="es-ES" altLang="es-ES" dirty="0"/>
          </a:p>
        </p:txBody>
      </p:sp>
      <p:sp>
        <p:nvSpPr>
          <p:cNvPr id="4" name="3 Marcador de número de diapositiva"/>
          <p:cNvSpPr>
            <a:spLocks noGrp="1"/>
          </p:cNvSpPr>
          <p:nvPr>
            <p:ph type="sldNum" sz="quarter" idx="5"/>
          </p:nvPr>
        </p:nvSpPr>
        <p:spPr/>
        <p:txBody>
          <a:bodyPr/>
          <a:lstStyle/>
          <a:p>
            <a:pPr>
              <a:defRPr/>
            </a:pPr>
            <a:fld id="{0326A90D-9C9E-44D9-999C-FF9CE16E1DA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p:txBody>
      </p:sp>
      <p:sp>
        <p:nvSpPr>
          <p:cNvPr id="4" name="3 Marcador de número de diapositiva"/>
          <p:cNvSpPr>
            <a:spLocks noGrp="1"/>
          </p:cNvSpPr>
          <p:nvPr>
            <p:ph type="sldNum" sz="quarter" idx="5"/>
          </p:nvPr>
        </p:nvSpPr>
        <p:spPr/>
        <p:txBody>
          <a:bodyPr/>
          <a:lstStyle/>
          <a:p>
            <a:pPr>
              <a:defRPr/>
            </a:pPr>
            <a:fld id="{B372E50F-0381-4B79-B54B-1E4158FF40A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6D30A356-B4AA-4D2D-B1DB-1B617B98E4A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A1BEB8BA-B29C-4B6C-A034-EAAA2FF59BD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E65E5AE8-5CA2-40A8-9339-870F22BC9AF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p:txBody>
      </p:sp>
      <p:sp>
        <p:nvSpPr>
          <p:cNvPr id="4" name="3 Marcador de número de diapositiva"/>
          <p:cNvSpPr>
            <a:spLocks noGrp="1"/>
          </p:cNvSpPr>
          <p:nvPr>
            <p:ph type="sldNum" sz="quarter" idx="5"/>
          </p:nvPr>
        </p:nvSpPr>
        <p:spPr/>
        <p:txBody>
          <a:bodyPr/>
          <a:lstStyle/>
          <a:p>
            <a:pPr>
              <a:defRPr/>
            </a:pPr>
            <a:fld id="{1459086B-FDA5-473C-BB80-3C8EFDB6D41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AFF6DBED-A35D-4650-9DF3-7C99F5AB263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8C106521-C0B3-4829-B4CA-D0D5138D770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96038EAF-9EAB-49C6-9172-CCF036C06552}"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569156E4-9B33-4ABB-8924-2F1BD0C36C7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4303EA9F-CFC6-4B1D-AD5F-B110C140792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Gardens.-Heliconias</a:t>
            </a:r>
          </a:p>
          <a:p>
            <a:endParaRPr lang="es-ES" altLang="es-ES" dirty="0"/>
          </a:p>
        </p:txBody>
      </p:sp>
      <p:sp>
        <p:nvSpPr>
          <p:cNvPr id="4" name="3 Marcador de número de diapositiva"/>
          <p:cNvSpPr>
            <a:spLocks noGrp="1"/>
          </p:cNvSpPr>
          <p:nvPr>
            <p:ph type="sldNum" sz="quarter" idx="5"/>
          </p:nvPr>
        </p:nvSpPr>
        <p:spPr/>
        <p:txBody>
          <a:bodyPr/>
          <a:lstStyle/>
          <a:p>
            <a:pPr>
              <a:defRPr/>
            </a:pPr>
            <a:fld id="{A3AF22ED-7EA3-4A92-B41A-6C56DC20E14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99171510-BA3D-4C69-9FEA-87D60EB6D0FE}"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p:txBody>
      </p:sp>
      <p:sp>
        <p:nvSpPr>
          <p:cNvPr id="4" name="3 Marcador de número de diapositiva"/>
          <p:cNvSpPr>
            <a:spLocks noGrp="1"/>
          </p:cNvSpPr>
          <p:nvPr>
            <p:ph type="sldNum" sz="quarter" idx="5"/>
          </p:nvPr>
        </p:nvSpPr>
        <p:spPr/>
        <p:txBody>
          <a:bodyPr/>
          <a:lstStyle/>
          <a:p>
            <a:pPr>
              <a:defRPr/>
            </a:pPr>
            <a:fld id="{4C076688-B4FB-46FA-94F9-6C1B3679AE1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26446CBC-4967-4DBD-ADCB-8BA9CB7102FC}"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444510B8-C217-4838-B8CE-A77C9F8806C0}"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9464ED01-11D0-4C93-AA0B-A050E2F2029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CE1153B5-C210-41C4-8DD0-D051D15812F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Cataratas Onomea</a:t>
            </a:r>
          </a:p>
        </p:txBody>
      </p:sp>
      <p:sp>
        <p:nvSpPr>
          <p:cNvPr id="4" name="3 Marcador de número de diapositiva"/>
          <p:cNvSpPr>
            <a:spLocks noGrp="1"/>
          </p:cNvSpPr>
          <p:nvPr>
            <p:ph type="sldNum" sz="quarter" idx="5"/>
          </p:nvPr>
        </p:nvSpPr>
        <p:spPr/>
        <p:txBody>
          <a:bodyPr/>
          <a:lstStyle/>
          <a:p>
            <a:pPr>
              <a:defRPr/>
            </a:pPr>
            <a:fld id="{E80A8255-AAE7-4F23-A5F3-F765A77B17CC}"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26F6A36A-3F60-4995-A7FF-CB39A97BC54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B90D8B9B-CA64-477A-8A82-B02D10657AF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Hawái Tropical.-Philodendron melanochrysum</a:t>
            </a:r>
          </a:p>
        </p:txBody>
      </p:sp>
      <p:sp>
        <p:nvSpPr>
          <p:cNvPr id="4" name="3 Marcador de número de diapositiva"/>
          <p:cNvSpPr>
            <a:spLocks noGrp="1"/>
          </p:cNvSpPr>
          <p:nvPr>
            <p:ph type="sldNum" sz="quarter" idx="5"/>
          </p:nvPr>
        </p:nvSpPr>
        <p:spPr/>
        <p:txBody>
          <a:bodyPr/>
          <a:lstStyle/>
          <a:p>
            <a:pPr>
              <a:defRPr/>
            </a:pPr>
            <a:fld id="{CC8F4273-1D66-478E-A065-961EBDC0B066}"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7EC05935-6117-4AC7-97A8-2A1E34AB6B46}"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AF95CBF8-8AC0-4FEC-B51E-600AFA4B655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63B88CD2-44B7-4FA3-A24B-ECD453F7CD8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Hawái Tropical Botanic Garden</a:t>
            </a:r>
          </a:p>
        </p:txBody>
      </p:sp>
      <p:sp>
        <p:nvSpPr>
          <p:cNvPr id="4" name="3 Marcador de número de diapositiva"/>
          <p:cNvSpPr>
            <a:spLocks noGrp="1"/>
          </p:cNvSpPr>
          <p:nvPr>
            <p:ph type="sldNum" sz="quarter" idx="5"/>
          </p:nvPr>
        </p:nvSpPr>
        <p:spPr/>
        <p:txBody>
          <a:bodyPr/>
          <a:lstStyle/>
          <a:p>
            <a:pPr>
              <a:defRPr/>
            </a:pPr>
            <a:fld id="{F156F83F-5E6F-44C2-86EF-13ECF6D4797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Hawái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58D21232-C443-495E-991F-3878CE37899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Hawái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46F80987-1396-4FA8-AD9D-05849A1A482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p:txBody>
      </p:sp>
      <p:sp>
        <p:nvSpPr>
          <p:cNvPr id="4" name="3 Marcador de número de diapositiva"/>
          <p:cNvSpPr>
            <a:spLocks noGrp="1"/>
          </p:cNvSpPr>
          <p:nvPr>
            <p:ph type="sldNum" sz="quarter" idx="5"/>
          </p:nvPr>
        </p:nvSpPr>
        <p:spPr/>
        <p:txBody>
          <a:bodyPr/>
          <a:lstStyle/>
          <a:p>
            <a:pPr>
              <a:defRPr/>
            </a:pPr>
            <a:fld id="{C6AA305A-D3E4-4E2C-BF7D-573914422D0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4C3CA57A-A886-402A-BB8D-A72745AB25D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64EB8B1E-F95F-43C0-BA92-1F206DA8FE3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BD5A6B50-02BE-4186-8504-C01DBE946A49}"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02749614-3FA3-428F-A304-48124710AD4A}"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C87DF9BA-DC57-4574-9414-CA55AF4E62CE}"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D2495124-DD55-4DAE-8B48-48F87D36FC9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p:txBody>
      </p:sp>
      <p:sp>
        <p:nvSpPr>
          <p:cNvPr id="4" name="3 Marcador de número de diapositiva"/>
          <p:cNvSpPr>
            <a:spLocks noGrp="1"/>
          </p:cNvSpPr>
          <p:nvPr>
            <p:ph type="sldNum" sz="quarter" idx="5"/>
          </p:nvPr>
        </p:nvSpPr>
        <p:spPr/>
        <p:txBody>
          <a:bodyPr/>
          <a:lstStyle/>
          <a:p>
            <a:pPr>
              <a:defRPr/>
            </a:pPr>
            <a:fld id="{79E20EB1-B0EF-474E-A08A-9D70AEB9768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F21979F0-B7BD-4E00-92C9-4AE43C4CE49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75093447-CA94-4E05-B1CB-A8101A9BF94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19FF0072-3141-4494-86B2-6D5BB0301D5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E572DF77-CD37-42EB-9785-F70B4172B2B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CD1E86E1-3270-4BDE-9EDA-1E1C9213DCE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03A9BB24-EDAB-4076-9297-42DCC725A95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p:txBody>
      </p:sp>
      <p:sp>
        <p:nvSpPr>
          <p:cNvPr id="4" name="3 Marcador de número de diapositiva"/>
          <p:cNvSpPr>
            <a:spLocks noGrp="1"/>
          </p:cNvSpPr>
          <p:nvPr>
            <p:ph type="sldNum" sz="quarter" idx="5"/>
          </p:nvPr>
        </p:nvSpPr>
        <p:spPr/>
        <p:txBody>
          <a:bodyPr/>
          <a:lstStyle/>
          <a:p>
            <a:pPr>
              <a:defRPr/>
            </a:pPr>
            <a:fld id="{592A74AB-39F7-49A4-80FD-11AED23C0F18}"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3F18E100-232C-4D18-AB1E-3004310C933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B7A46EF5-362B-4DEE-A414-AFE13D9A4B4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A4153CDA-DABC-4E7A-9664-3AB08C3601E9}"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7107B9AC-A2A7-4919-A09F-964946DD493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3B5D90D3-AC5B-41D4-8266-FA125E82AB9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9F4D309D-3C87-48F3-B734-21BF445BE61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67A2607E-BC99-4374-AB60-B83A5CA0844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E56790FA-E656-4726-ADF6-EFB362F67D2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DBB57273-27F4-4EB9-8BDA-26B3B0F2071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Hawaii Tropical Botanic Garden.-Heliconia longisima</a:t>
            </a:r>
          </a:p>
        </p:txBody>
      </p:sp>
      <p:sp>
        <p:nvSpPr>
          <p:cNvPr id="4" name="3 Marcador de número de diapositiva"/>
          <p:cNvSpPr>
            <a:spLocks noGrp="1"/>
          </p:cNvSpPr>
          <p:nvPr>
            <p:ph type="sldNum" sz="quarter" idx="5"/>
          </p:nvPr>
        </p:nvSpPr>
        <p:spPr/>
        <p:txBody>
          <a:bodyPr/>
          <a:lstStyle/>
          <a:p>
            <a:pPr>
              <a:defRPr/>
            </a:pPr>
            <a:fld id="{19321CE4-00A4-47DD-A22C-E5291053DFD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D3E80367-5CD0-4A1B-95CA-9869D8A592B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Park,..-Hitachi´s Tree</a:t>
            </a:r>
          </a:p>
        </p:txBody>
      </p:sp>
      <p:sp>
        <p:nvSpPr>
          <p:cNvPr id="4" name="3 Marcador de número de diapositiva"/>
          <p:cNvSpPr>
            <a:spLocks noGrp="1"/>
          </p:cNvSpPr>
          <p:nvPr>
            <p:ph type="sldNum" sz="quarter" idx="5"/>
          </p:nvPr>
        </p:nvSpPr>
        <p:spPr/>
        <p:txBody>
          <a:bodyPr/>
          <a:lstStyle/>
          <a:p>
            <a:pPr>
              <a:defRPr/>
            </a:pPr>
            <a:fld id="{68304011-9F86-4D0C-A2CB-CEA1715BD3BA}"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AC7A3813-9FB8-4D79-96F0-E1742461225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Park.-Hitachi Tree</a:t>
            </a:r>
          </a:p>
        </p:txBody>
      </p:sp>
      <p:sp>
        <p:nvSpPr>
          <p:cNvPr id="4" name="3 Marcador de número de diapositiva"/>
          <p:cNvSpPr>
            <a:spLocks noGrp="1"/>
          </p:cNvSpPr>
          <p:nvPr>
            <p:ph type="sldNum" sz="quarter" idx="5"/>
          </p:nvPr>
        </p:nvSpPr>
        <p:spPr/>
        <p:txBody>
          <a:bodyPr/>
          <a:lstStyle/>
          <a:p>
            <a:pPr>
              <a:defRPr/>
            </a:pPr>
            <a:fld id="{7934B25E-0B66-465B-899E-F5EDFC43EF5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0F6D1296-3DA4-4A8B-912A-4D12E9FDB6A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Garden</a:t>
            </a:r>
          </a:p>
        </p:txBody>
      </p:sp>
      <p:sp>
        <p:nvSpPr>
          <p:cNvPr id="4" name="3 Marcador de número de diapositiva"/>
          <p:cNvSpPr>
            <a:spLocks noGrp="1"/>
          </p:cNvSpPr>
          <p:nvPr>
            <p:ph type="sldNum" sz="quarter" idx="5"/>
          </p:nvPr>
        </p:nvSpPr>
        <p:spPr/>
        <p:txBody>
          <a:bodyPr/>
          <a:lstStyle/>
          <a:p>
            <a:pPr>
              <a:defRPr/>
            </a:pPr>
            <a:fld id="{8FB7038F-0E10-4EDA-B93F-BB34E9BE60B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Park,.Taro</a:t>
            </a:r>
          </a:p>
        </p:txBody>
      </p:sp>
      <p:sp>
        <p:nvSpPr>
          <p:cNvPr id="4" name="3 Marcador de número de diapositiva"/>
          <p:cNvSpPr>
            <a:spLocks noGrp="1"/>
          </p:cNvSpPr>
          <p:nvPr>
            <p:ph type="sldNum" sz="quarter" idx="5"/>
          </p:nvPr>
        </p:nvSpPr>
        <p:spPr/>
        <p:txBody>
          <a:bodyPr/>
          <a:lstStyle/>
          <a:p>
            <a:pPr>
              <a:defRPr/>
            </a:pPr>
            <a:fld id="{6F9D9751-7789-4047-BA37-F86B14CA6C1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Park,..-Ginger</a:t>
            </a:r>
          </a:p>
        </p:txBody>
      </p:sp>
      <p:sp>
        <p:nvSpPr>
          <p:cNvPr id="4" name="3 Marcador de número de diapositiva"/>
          <p:cNvSpPr>
            <a:spLocks noGrp="1"/>
          </p:cNvSpPr>
          <p:nvPr>
            <p:ph type="sldNum" sz="quarter" idx="5"/>
          </p:nvPr>
        </p:nvSpPr>
        <p:spPr/>
        <p:txBody>
          <a:bodyPr/>
          <a:lstStyle/>
          <a:p>
            <a:pPr>
              <a:defRPr/>
            </a:pPr>
            <a:fld id="{41DF7B4C-A173-406B-805C-5B742615B32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Park,.Ginger Plant</a:t>
            </a:r>
          </a:p>
        </p:txBody>
      </p:sp>
      <p:sp>
        <p:nvSpPr>
          <p:cNvPr id="4" name="3 Marcador de número de diapositiva"/>
          <p:cNvSpPr>
            <a:spLocks noGrp="1"/>
          </p:cNvSpPr>
          <p:nvPr>
            <p:ph type="sldNum" sz="quarter" idx="5"/>
          </p:nvPr>
        </p:nvSpPr>
        <p:spPr/>
        <p:txBody>
          <a:bodyPr/>
          <a:lstStyle/>
          <a:p>
            <a:pPr>
              <a:defRPr/>
            </a:pPr>
            <a:fld id="{151260B4-A2ED-453F-A552-D5FF167DBDD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937151EF-4D02-4D16-96D4-AFA7EEA85A5E}"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BC157A82-EE9C-4E07-8E61-8DAAD27B4B8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C79C63AD-571F-4C99-89C9-71F3A03B920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a:t>
            </a:r>
            <a:r>
              <a:rPr lang="es-ES" altLang="es-ES" dirty="0" err="1"/>
              <a:t>Park,.Japanese</a:t>
            </a:r>
            <a:r>
              <a:rPr lang="es-ES" altLang="es-ES" dirty="0"/>
              <a:t> Garden</a:t>
            </a:r>
          </a:p>
        </p:txBody>
      </p:sp>
      <p:sp>
        <p:nvSpPr>
          <p:cNvPr id="4" name="3 Marcador de número de diapositiva"/>
          <p:cNvSpPr>
            <a:spLocks noGrp="1"/>
          </p:cNvSpPr>
          <p:nvPr>
            <p:ph type="sldNum" sz="quarter" idx="5"/>
          </p:nvPr>
        </p:nvSpPr>
        <p:spPr/>
        <p:txBody>
          <a:bodyPr/>
          <a:lstStyle/>
          <a:p>
            <a:pPr>
              <a:defRPr/>
            </a:pPr>
            <a:fld id="{803DD370-EE54-476F-A07F-6F4800E5C3C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4F4DA181-6826-4C40-B826-5CA394B92D4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384E3017-7D6E-4F79-A341-9FF7771F5CE9}"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upload.wikimedia.org/wikipedia/commons/d/d9/Foster_Botanical_Garden_(orchid_display)_-_Honolulu,_HI.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upload.wikimedia.org/wikipedia/en/7/7f/Hawaii_big_island_hawaii_tropical_botanical_garden_140_onomea_falls.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9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upload.wikimedia.org/wikipedia/en/3/3a/Hitachi_tree.jpg"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531912"/>
            <a:ext cx="6172200" cy="3689176"/>
          </a:xfrm>
        </p:spPr>
        <p:txBody>
          <a:bodyPr>
            <a:normAutofit fontScale="90000"/>
          </a:bodyPr>
          <a:lstStyle/>
          <a:p>
            <a:r>
              <a:rPr lang="es-ES" sz="3600" dirty="0"/>
              <a:t>ESTADOS UNIDOS.-LA VUELTA AL MUNDO EN 885 JARDINES.-HAWAII</a:t>
            </a:r>
            <a:r>
              <a:rPr lang="es-ES" sz="3100" dirty="0"/>
              <a:t>.-Paliku Gardens.-Foster Botanical .-Hawaii Tropical Botanic Garden.-Moanalua Garden.-</a:t>
            </a:r>
            <a:br>
              <a:rPr lang="es-ES" dirty="0"/>
            </a:br>
            <a:endParaRPr lang="es-ES" dirty="0"/>
          </a:p>
        </p:txBody>
      </p:sp>
      <p:sp>
        <p:nvSpPr>
          <p:cNvPr id="3" name="2 Subtítulo"/>
          <p:cNvSpPr>
            <a:spLocks noGrp="1"/>
          </p:cNvSpPr>
          <p:nvPr>
            <p:ph type="subTitle" idx="1"/>
          </p:nvPr>
        </p:nvSpPr>
        <p:spPr>
          <a:xfrm>
            <a:off x="2627784" y="4954488"/>
            <a:ext cx="4248472" cy="1371600"/>
          </a:xfrm>
        </p:spPr>
        <p:txBody>
          <a:bodyPr>
            <a:normAutofit fontScale="92500"/>
          </a:bodyPr>
          <a:lstStyle/>
          <a:p>
            <a:r>
              <a:rPr lang="es-ES" dirty="0"/>
              <a:t>Selección de textos y fotografías por</a:t>
            </a:r>
          </a:p>
          <a:p>
            <a:r>
              <a:rPr lang="es-ES" sz="2800" dirty="0"/>
              <a:t>JOSE ELIAS BONELLS</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Paliku Gardens.-Hawaii</a:t>
            </a:r>
          </a:p>
        </p:txBody>
      </p:sp>
      <p:sp>
        <p:nvSpPr>
          <p:cNvPr id="7171" name="2 Marcador de contenido"/>
          <p:cNvSpPr>
            <a:spLocks noGrp="1"/>
          </p:cNvSpPr>
          <p:nvPr>
            <p:ph sz="quarter" idx="1"/>
          </p:nvPr>
        </p:nvSpPr>
        <p:spPr>
          <a:xfrm>
            <a:off x="914400" y="1844675"/>
            <a:ext cx="7041976" cy="4175125"/>
          </a:xfrm>
        </p:spPr>
        <p:txBody>
          <a:bodyPr>
            <a:normAutofit/>
          </a:bodyPr>
          <a:lstStyle/>
          <a:p>
            <a:pPr eaLnBrk="1" hangingPunct="1"/>
            <a:r>
              <a:rPr lang="es-ES" altLang="es-ES" sz="2800" dirty="0"/>
              <a:t>Jardines Palikū está situado 1.000 metros sobre el Rancho Kualoa sobre la base de los acantilados Kualoa.</a:t>
            </a:r>
          </a:p>
          <a:p>
            <a:pPr eaLnBrk="1" hangingPunct="1"/>
            <a:r>
              <a:rPr lang="es-ES" altLang="es-ES" sz="2800" dirty="0"/>
              <a:t> Está rodeado de jardines tropicales y ofrece vistas panorámicas del océano.</a:t>
            </a:r>
          </a:p>
        </p:txBody>
      </p:sp>
    </p:spTree>
    <p:extLst>
      <p:ext uri="{BB962C8B-B14F-4D97-AF65-F5344CB8AC3E}">
        <p14:creationId xmlns:p14="http://schemas.microsoft.com/office/powerpoint/2010/main" val="3216733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Palik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58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alik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03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hawaiianweddings.net/Kualoa_Paliku_Gardens_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012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hawaiianweddings.net/Kualoa_Paliku_Gardens_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547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hawaiianweddings.net/IMG_10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12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altLang="es-ES" dirty="0"/>
              <a:t>Foster Botanical Gardens</a:t>
            </a:r>
          </a:p>
        </p:txBody>
      </p:sp>
      <p:sp>
        <p:nvSpPr>
          <p:cNvPr id="13315" name="2 Marcador de contenido"/>
          <p:cNvSpPr>
            <a:spLocks noGrp="1"/>
          </p:cNvSpPr>
          <p:nvPr>
            <p:ph sz="quarter" idx="1"/>
          </p:nvPr>
        </p:nvSpPr>
        <p:spPr/>
        <p:txBody>
          <a:bodyPr>
            <a:normAutofit/>
          </a:bodyPr>
          <a:lstStyle/>
          <a:p>
            <a:pPr eaLnBrk="1" hangingPunct="1"/>
            <a:r>
              <a:rPr lang="es-ES" altLang="es-ES" sz="2800" dirty="0"/>
              <a:t> El Jardín Botánico, de 5,5 hectáreas, es uno de los tres jardines botánicos situados en 50 Boulevard North Vineyard, Honolulu, Hawaii , EE.UU. (cerca de Chinatown , en la intersección de la avenida y el bulevar Nu'uanu Viña). </a:t>
            </a:r>
          </a:p>
          <a:p>
            <a:pPr eaLnBrk="1" hangingPunct="1"/>
            <a:r>
              <a:rPr lang="es-ES" altLang="es-ES" sz="2800" dirty="0"/>
              <a:t>Foster es el único que está en una zona muy urbana con centros comerciales, escuelas, y los dos lugares de culto budistas y Metodista  cerca. </a:t>
            </a:r>
          </a:p>
        </p:txBody>
      </p:sp>
    </p:spTree>
    <p:extLst>
      <p:ext uri="{BB962C8B-B14F-4D97-AF65-F5344CB8AC3E}">
        <p14:creationId xmlns:p14="http://schemas.microsoft.com/office/powerpoint/2010/main" val="809578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sz="2800" dirty="0"/>
              <a:t>El jardín es el jardín botánico más antiguo de Hawái, y  figura en el Registro Nacional de Lugares Históricos .</a:t>
            </a:r>
          </a:p>
          <a:p>
            <a:r>
              <a:rPr lang="es-ES" sz="2800" dirty="0"/>
              <a:t>Hoy el jardín se compone de la terraza superior (la parte más antigua del jardín); Terrazas Medio ( palmas , aráceas , heliconias , jengibre ); Jardín Económico ( hierbas , especias , colorantes , venenosas ), Glen Prehistoria (plantas primitivas plantadas en 1965) ; Lyon Orchid Garden, y la pantalla Orchid híbrido.</a:t>
            </a:r>
          </a:p>
          <a:p>
            <a:endParaRPr lang="es-ES" b="1" dirty="0"/>
          </a:p>
          <a:p>
            <a:endParaRPr lang="es-ES" dirty="0"/>
          </a:p>
        </p:txBody>
      </p:sp>
    </p:spTree>
    <p:extLst>
      <p:ext uri="{BB962C8B-B14F-4D97-AF65-F5344CB8AC3E}">
        <p14:creationId xmlns:p14="http://schemas.microsoft.com/office/powerpoint/2010/main" val="81574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683568" y="549275"/>
            <a:ext cx="7272808" cy="5470525"/>
          </a:xfrm>
        </p:spPr>
        <p:txBody>
          <a:bodyPr>
            <a:normAutofit/>
          </a:bodyPr>
          <a:lstStyle/>
          <a:p>
            <a:pPr eaLnBrk="1" hangingPunct="1"/>
            <a:r>
              <a:rPr lang="es-ES" altLang="es-ES" sz="2800" dirty="0"/>
              <a:t>También contiene una serie de árboles excepcionales, incluyendo una figura sagrada que esta bajo un descendiente clon del árbol Bodhi en el que Buda se sentó para  meditar. </a:t>
            </a:r>
          </a:p>
          <a:p>
            <a:pPr eaLnBrk="1" hangingPunct="1"/>
            <a:r>
              <a:rPr lang="es-ES" altLang="es-ES" sz="2800" dirty="0"/>
              <a:t>En total, contiene 25 de los cerca de 100 árboles excepcionales de Oahu clasificados . </a:t>
            </a:r>
          </a:p>
        </p:txBody>
      </p:sp>
    </p:spTree>
    <p:extLst>
      <p:ext uri="{BB962C8B-B14F-4D97-AF65-F5344CB8AC3E}">
        <p14:creationId xmlns:p14="http://schemas.microsoft.com/office/powerpoint/2010/main" val="4292038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traveltohawaiireviewed.com/image_attraction/oahu/attractions/Foster_Botanical_Garden/800/166-Foster_Botanical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6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505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jotsy.net/weddingpics/data/media/13/03%20Foster%20Botanical%20Garden%20on%20Oah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http://www.esacademic.com/pictures/eswiki/70/Flowering_Talipot_Palm_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201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lh3.ggpht.com/-_l2OXI8ROWA/Rbmi80FmoxI/AAAAAAAAA_Y/LlhQZ571n6U/20070113_hawaii_oahu_foster_botanical_gardens_1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98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lh4.ggpht.com/-jGY2cb7yPx8/RbmhnEFmolI/AAAAAAAAA94/b-7cN2_Nlds/s512/20070113_hawaii_oahu_foster_botanical_gardens_090_chinese_baya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29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4" descr="http://lh6.ggpht.com/-_rsrKiI1C-g/RbmjKkFmozI/AAAAAAAAA_o/fv4P-AQ9vGs/s512/20070113_hawaii_oahu_foster_botanical_gardens_153_cannonball_tree-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0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6.ggpht.com/-RRrgzbNhMjY/RbmmIkFmpJI/AAAAAAAABCY/FaufIaWFOlI/s640/20070113_hawaii_oahu_foster_botanical_gardens_2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977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chivo: Foster Botanical Garden (orquídeas pantalla) - Honolulu, H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231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oster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989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oster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294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oster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719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oster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079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oster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822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oster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92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Foster Botanic Garden.-Hawa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261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Foster Botanical Garden.-Flowering_Talipot_Pal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13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2 Imagen" descr="Foster Botanical Garden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359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oster Botanical Garden.-Talipot_Palm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132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oster Botanical.-Flowering_Talipot_Palm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631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oster Botanical Garden.-Flowering_Talipot_Palm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40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oster Botanical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788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oster Botan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177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oster Botanical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7238"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2 Imagen" descr="Foster Botanical Garden.-Kapoklef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333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oster Botanical Garden.-Coroupita.-Ballon´s Tre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2 Imagen" descr="Foster Botanical Garden.-Coroupita.-Ballon´s Tre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851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oster Botanical Garden.Kege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2 Imagen" descr="Foster_Botanical_Garden.-Hawai.-Coroupit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612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oster Botanical Garden.-Crinum_asiaticum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794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oster Botanical Garden.-Haw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522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2 Imagen" descr="Foster_Botanical_Garden.-Hawa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4 Imagen" descr="Foster_Botanical_Garden.-Honolulu.-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847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Foster Botanical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559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Foster_Botanical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597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oster Botanical Garden-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283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Foster_Botanical_Garden.-Hawa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167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Foster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253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oster Botanical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485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Foster Botanical Garden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375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oster Royal Hawaiian water plan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27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oster RoyalHawaiian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429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Foster_Botanical_Garden.-Hawai.-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269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oster_Botanical_Garden.-Hawa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104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oster_Botanical_Garden.-Hawai.jp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34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oster_botanical_garden.-Honolu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0137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wai.-Foster Botanical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9412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wai.-.Foster-Garden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4619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awaii.-Foster Botan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917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awaii.-Foster Botan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420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2 Imagen" descr="Hawaii.-Foster Botanical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549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awaii.-Foster Botani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628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awaii.-Foster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563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waii.-fOSTER bOTANICAL gARDEN.-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92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p:txBody>
          <a:bodyPr/>
          <a:lstStyle/>
          <a:p>
            <a:r>
              <a:rPr lang="es-ES" altLang="es-ES" dirty="0"/>
              <a:t>Hawaii Tropical Botanic Garden</a:t>
            </a:r>
          </a:p>
        </p:txBody>
      </p:sp>
      <p:sp>
        <p:nvSpPr>
          <p:cNvPr id="62467" name="2 Marcador de contenido"/>
          <p:cNvSpPr>
            <a:spLocks noGrp="1"/>
          </p:cNvSpPr>
          <p:nvPr>
            <p:ph sz="quarter" idx="1"/>
          </p:nvPr>
        </p:nvSpPr>
        <p:spPr/>
        <p:txBody>
          <a:bodyPr>
            <a:noAutofit/>
          </a:bodyPr>
          <a:lstStyle/>
          <a:p>
            <a:r>
              <a:rPr lang="es-ES" altLang="es-ES" sz="2800" dirty="0"/>
              <a:t>El Hawaii Tropical Botanical Garden 7.000 m2 es una organización no lucrativa jardín botánico y la reserva natural ubicado cerca de la ruta 19 en la vieja carretera de 27-717 Mamalahoa.</a:t>
            </a:r>
          </a:p>
          <a:p>
            <a:r>
              <a:rPr lang="es-ES" altLang="es-ES" sz="2800" dirty="0"/>
              <a:t>El jardín está situado en un valle pintoresco de apertura a la Bahia Onomea con arroyos, cascadas y cuenta con un paseo marítimo a lo largo del océano. </a:t>
            </a:r>
          </a:p>
        </p:txBody>
      </p:sp>
    </p:spTree>
    <p:extLst>
      <p:ext uri="{BB962C8B-B14F-4D97-AF65-F5344CB8AC3E}">
        <p14:creationId xmlns:p14="http://schemas.microsoft.com/office/powerpoint/2010/main" val="1632505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683568" y="404813"/>
            <a:ext cx="7488832" cy="5614987"/>
          </a:xfrm>
        </p:spPr>
        <p:txBody>
          <a:bodyPr>
            <a:normAutofit/>
          </a:bodyPr>
          <a:lstStyle/>
          <a:p>
            <a:r>
              <a:rPr lang="es-ES" altLang="es-ES" sz="2800" dirty="0"/>
              <a:t>Fue creado por Dan J. Lutkenhouse, quien compró la propiedad en 1977 y comenzó a desarrollarse como un jardín botánico.</a:t>
            </a:r>
          </a:p>
          <a:p>
            <a:r>
              <a:rPr lang="es-ES" altLang="es-ES" sz="2800" dirty="0"/>
              <a:t>Se abrió al público en 1984, y fue donado por los Lutkenhouses a un fideicomiso sin fines de lucro en 1995</a:t>
            </a:r>
          </a:p>
          <a:p>
            <a:r>
              <a:rPr lang="es-ES" altLang="es-ES" sz="2800" dirty="0"/>
              <a:t>. Hoy, el jardín cuenta con más de 2.000 plantas las especies , que representan más de 125 familias y 750 géneros , con buenas colecciones de palmas (cerca de 200 especies), heliconias (más de 80 especies) y bromelias (más de 80 especies</a:t>
            </a:r>
            <a:r>
              <a:rPr lang="es-ES" altLang="es-ES" sz="2800" b="1" dirty="0"/>
              <a:t>). </a:t>
            </a:r>
          </a:p>
        </p:txBody>
      </p:sp>
    </p:spTree>
    <p:extLst>
      <p:ext uri="{BB962C8B-B14F-4D97-AF65-F5344CB8AC3E}">
        <p14:creationId xmlns:p14="http://schemas.microsoft.com/office/powerpoint/2010/main" val="3610416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908050"/>
            <a:ext cx="7041976" cy="5111750"/>
          </a:xfrm>
        </p:spPr>
        <p:txBody>
          <a:bodyPr>
            <a:normAutofit/>
          </a:bodyPr>
          <a:lstStyle/>
          <a:p>
            <a:r>
              <a:rPr lang="es-ES" altLang="es-ES" sz="2800" dirty="0"/>
              <a:t>Algunos arboles de los del Jardín de mango y palmas de coco tienen más de 100 años de edad. </a:t>
            </a:r>
          </a:p>
          <a:p>
            <a:r>
              <a:rPr lang="es-ES" altLang="es-ES" sz="2800" dirty="0"/>
              <a:t>El jardín combina el agua y la flora: Una cascada de tres niveles (Onomea Falls) ofrece uno de los puntos de vista de agua de varios que incluyen Boulder Creek y los tubos de lava en Onomea Bay</a:t>
            </a:r>
            <a:r>
              <a:rPr lang="es-ES" altLang="es-ES" sz="2800" b="1" dirty="0"/>
              <a:t>. </a:t>
            </a:r>
          </a:p>
          <a:p>
            <a:endParaRPr lang="es-ES" altLang="es-ES" sz="2800" b="1" dirty="0"/>
          </a:p>
        </p:txBody>
      </p:sp>
    </p:spTree>
    <p:extLst>
      <p:ext uri="{BB962C8B-B14F-4D97-AF65-F5344CB8AC3E}">
        <p14:creationId xmlns:p14="http://schemas.microsoft.com/office/powerpoint/2010/main" val="20400658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awaii Tropical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1857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chivo: Hawaii Big Island Hawaii Tropical Botanical Garden 140 Onomea fall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213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awai Tropical.-Philodendron melanochrysu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625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awaai Tropical Botanic Garden.-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257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awai.-Tropical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9288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wai Tropic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9637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awai Plumeri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2658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awai Tropical.-Visitors Cente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2530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awai Tropical B G.-green bayb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079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wai Tropical Botanic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2719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wai Tropical Botanic Gardens.-m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677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2 Imagen" descr="Hawai Tropical Garden.-m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9531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Hawai Tropical Gardens.-Entrad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4256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Hawaii Trolp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3974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wai Tropical Garden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8647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wai Tropical Garden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9176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wai Tropical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5145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wai_TropicalBotanical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4141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waii Tropical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8038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waii Tropical Botanical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6311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waii Tropical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9897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awaii Tropical Botanica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6795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awaii Tropical Botanical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7818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waii Tropical Botanical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40037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waii Tropical Botanical Gardens.ca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848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awaii Tropical Botanical Gardens.fe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7012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Hawaii Tropical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8382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awaii Tropical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2280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awaii Tropical 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9306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awaii Tropical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7540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awaii Tropical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4705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awaii Trop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8190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awaii Tropical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2980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awaii Tropical Garden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32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awaii_-_Tropical_Botanical_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37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descr="Hawaii_-_Tropical_Botanical_Garden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632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8203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awaii_-_Tropical_Botanical_Garden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35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2 Imagen" descr="hawaii_big_island_hawaii_tropical_botanical_garden_181_indonesian_ginger-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48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awaii_-_Tropical_Botanical_Garden_Twin_ROcks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204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awaii-botanic-gar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6254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awaiiTropicalBotanica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2 Imagen" descr="Hawaii.-Heliconia-Longissim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4012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Título"/>
          <p:cNvSpPr>
            <a:spLocks noGrp="1"/>
          </p:cNvSpPr>
          <p:nvPr>
            <p:ph type="title"/>
          </p:nvPr>
        </p:nvSpPr>
        <p:spPr/>
        <p:txBody>
          <a:bodyPr/>
          <a:lstStyle/>
          <a:p>
            <a:r>
              <a:rPr lang="es-ES" altLang="es-ES" dirty="0"/>
              <a:t>Moanalua Garden</a:t>
            </a:r>
          </a:p>
        </p:txBody>
      </p:sp>
      <p:sp>
        <p:nvSpPr>
          <p:cNvPr id="105475" name="2 Marcador de contenido"/>
          <p:cNvSpPr>
            <a:spLocks noGrp="1"/>
          </p:cNvSpPr>
          <p:nvPr>
            <p:ph sz="quarter" idx="1"/>
          </p:nvPr>
        </p:nvSpPr>
        <p:spPr/>
        <p:txBody>
          <a:bodyPr>
            <a:noAutofit/>
          </a:bodyPr>
          <a:lstStyle/>
          <a:p>
            <a:r>
              <a:rPr lang="es-ES" altLang="es-ES" sz="2800" dirty="0"/>
              <a:t>Jardines Moanalua es un parque de  (97.000 m </a:t>
            </a:r>
            <a:r>
              <a:rPr lang="es-ES" altLang="es-ES" sz="2800" baseline="30000" dirty="0"/>
              <a:t>2)</a:t>
            </a:r>
            <a:r>
              <a:rPr lang="es-ES" altLang="es-ES" sz="2800" dirty="0"/>
              <a:t> parque público de propiedad privada en Honolulu, Hawaii . </a:t>
            </a:r>
          </a:p>
          <a:p>
            <a:r>
              <a:rPr lang="es-ES" altLang="es-ES" sz="2800" dirty="0"/>
              <a:t>El parque es el sitio de Kamehameha V ​​Cottage, que solía ser la casa de Lot Príncipe Kapuaiwa, que más tarde se convertiría en rey Kamehameha V ​​. </a:t>
            </a:r>
          </a:p>
          <a:p>
            <a:r>
              <a:rPr lang="es-ES" altLang="es-ES" sz="2800" dirty="0"/>
              <a:t>También es el lugar de la anual Fiesta Príncipe lote de Hula , y la casa de un gran samán ese árbol es conocido en Japón como el árbol de Hitachi.</a:t>
            </a:r>
          </a:p>
        </p:txBody>
      </p:sp>
    </p:spTree>
    <p:extLst>
      <p:ext uri="{BB962C8B-B14F-4D97-AF65-F5344CB8AC3E}">
        <p14:creationId xmlns:p14="http://schemas.microsoft.com/office/powerpoint/2010/main" val="8391970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611188" y="692150"/>
            <a:ext cx="7273180" cy="5327650"/>
          </a:xfrm>
        </p:spPr>
        <p:txBody>
          <a:bodyPr>
            <a:noAutofit/>
          </a:bodyPr>
          <a:lstStyle/>
          <a:p>
            <a:r>
              <a:rPr lang="es-ES" altLang="es-ES" sz="2800" dirty="0"/>
              <a:t>Los jardines están ubicados justo al lado de la Interestatal H-201 en el distrito de  Moanalua  cerca de Tripler Army Medical Center.</a:t>
            </a:r>
          </a:p>
          <a:p>
            <a:r>
              <a:rPr lang="es-ES" altLang="es-ES" sz="2800" dirty="0"/>
              <a:t>Una vez que pertenece y es operado por el estado de hombre de negocios local y terrateniente Samuel Mills Damon (1841-1924), el jardín fue adquirido por la Empresas Kaimana, cuyo presidente John Philip Damon es un bisnieto de Samuel Damon. </a:t>
            </a:r>
          </a:p>
          <a:p>
            <a:r>
              <a:rPr lang="es-ES" altLang="es-ES" sz="2800" dirty="0"/>
              <a:t> </a:t>
            </a:r>
          </a:p>
        </p:txBody>
      </p:sp>
    </p:spTree>
    <p:extLst>
      <p:ext uri="{BB962C8B-B14F-4D97-AF65-F5344CB8AC3E}">
        <p14:creationId xmlns:p14="http://schemas.microsoft.com/office/powerpoint/2010/main" val="2105975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sz="2800" dirty="0"/>
              <a:t>La Casa de Kamehameha V, ubicado en el extremo oeste del jardín, fue construida en la década de 1850 por el Príncipe Kapuaiwa lote, que más tarde se convertiría en rey Kamehameha V .</a:t>
            </a:r>
          </a:p>
          <a:p>
            <a:r>
              <a:rPr lang="es-ES" sz="2800" dirty="0"/>
              <a:t>Las tres unidades separadas de la casa (cocina y la unidad de comedor, un salón / dormitorio unidad, y una unidad de entretenimiento) están conectados a través de una serie de pórticos techados. </a:t>
            </a:r>
          </a:p>
          <a:p>
            <a:endParaRPr lang="es-ES" sz="2800" dirty="0"/>
          </a:p>
          <a:p>
            <a:endParaRPr lang="es-ES" sz="2800" b="1" dirty="0"/>
          </a:p>
          <a:p>
            <a:endParaRPr lang="es-ES" dirty="0"/>
          </a:p>
          <a:p>
            <a:endParaRPr lang="es-ES" dirty="0"/>
          </a:p>
        </p:txBody>
      </p:sp>
    </p:spTree>
    <p:extLst>
      <p:ext uri="{BB962C8B-B14F-4D97-AF65-F5344CB8AC3E}">
        <p14:creationId xmlns:p14="http://schemas.microsoft.com/office/powerpoint/2010/main" val="4592765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0"/>
            <a:ext cx="6969968" cy="6019800"/>
          </a:xfrm>
        </p:spPr>
        <p:txBody>
          <a:bodyPr>
            <a:normAutofit/>
          </a:bodyPr>
          <a:lstStyle/>
          <a:p>
            <a:pPr marL="0" indent="0">
              <a:buFont typeface="Wingdings 2" pitchFamily="18" charset="2"/>
              <a:buNone/>
              <a:defRPr/>
            </a:pPr>
            <a:r>
              <a:rPr lang="es-ES" dirty="0"/>
              <a:t> </a:t>
            </a:r>
          </a:p>
          <a:p>
            <a:pPr>
              <a:defRPr/>
            </a:pPr>
            <a:r>
              <a:rPr lang="es-ES" sz="3000" b="1" dirty="0"/>
              <a:t>. </a:t>
            </a:r>
          </a:p>
          <a:p>
            <a:pPr>
              <a:defRPr/>
            </a:pPr>
            <a:r>
              <a:rPr lang="es-ES" sz="2800" dirty="0"/>
              <a:t>Princesa Bernice Pauahi Bishop quiso la casa de campo, junto con el resto de la una ahupua (la división tradicional de la tierra) de Moanalua a Damon cuando ella murió en 1884.</a:t>
            </a:r>
          </a:p>
          <a:p>
            <a:pPr>
              <a:defRPr/>
            </a:pPr>
            <a:r>
              <a:rPr lang="es-ES" sz="2800" dirty="0"/>
              <a:t> Damon reformo la casa y lo utilizó como residencia. </a:t>
            </a:r>
          </a:p>
          <a:p>
            <a:pPr>
              <a:defRPr/>
            </a:pPr>
            <a:r>
              <a:rPr lang="es-ES" sz="2800" dirty="0"/>
              <a:t>La casa fue trasladada a su actual ubicación en 1960, había estado en tres lugares diferentes en Moanalua antes de esa fecha</a:t>
            </a:r>
            <a:r>
              <a:rPr lang="es-ES" sz="3000" dirty="0"/>
              <a:t>.</a:t>
            </a:r>
          </a:p>
          <a:p>
            <a:pPr>
              <a:defRPr/>
            </a:pPr>
            <a:endParaRPr lang="es-ES" sz="3000" b="1" dirty="0"/>
          </a:p>
        </p:txBody>
      </p:sp>
    </p:spTree>
    <p:extLst>
      <p:ext uri="{BB962C8B-B14F-4D97-AF65-F5344CB8AC3E}">
        <p14:creationId xmlns:p14="http://schemas.microsoft.com/office/powerpoint/2010/main" val="41813702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549275"/>
            <a:ext cx="6681936" cy="5470525"/>
          </a:xfrm>
        </p:spPr>
        <p:txBody>
          <a:bodyPr>
            <a:normAutofit fontScale="85000" lnSpcReduction="20000"/>
          </a:bodyPr>
          <a:lstStyle/>
          <a:p>
            <a:r>
              <a:rPr lang="es-ES" altLang="es-ES" sz="3000" b="1" dirty="0"/>
              <a:t>El árbol de Hitachi, una gran Albizia samán con un dosel distintivo en forma de paraguas , crece en medio de una zona de césped en el centro del parque. </a:t>
            </a:r>
          </a:p>
          <a:p>
            <a:r>
              <a:rPr lang="es-ES" altLang="es-ES" sz="3000" b="1" dirty="0"/>
              <a:t>El árbol está registrado como un árbol excepcional por la Ciudad y Condado de Honolulu y no pueden ser retirado o destruido sin la aprobación del concilio de la ciudad.</a:t>
            </a:r>
          </a:p>
          <a:p>
            <a:r>
              <a:rPr lang="es-ES" altLang="es-ES" sz="3000" b="1" dirty="0"/>
              <a:t>El fabricante japonés de productos electrónicos Hitachi, Ltd. ha utilizado el árbol como un símbolo corporativo desde 1973.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5217404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404813"/>
            <a:ext cx="6969968" cy="5614987"/>
          </a:xfrm>
        </p:spPr>
        <p:txBody>
          <a:bodyPr>
            <a:noAutofit/>
          </a:bodyPr>
          <a:lstStyle/>
          <a:p>
            <a:r>
              <a:rPr lang="es-ES" altLang="es-ES" sz="2800" dirty="0"/>
              <a:t>Un acuerdo entre la Hacienda Damon y Hitachi Hitachi dio los derechos exclusivos en todo el mundo a utilizar la imagen del árbol con fines de promoción, a cambio de pagos anuales de 20.000 dólares EE.UU.. </a:t>
            </a:r>
          </a:p>
          <a:p>
            <a:r>
              <a:rPr lang="es-ES" altLang="es-ES" sz="2800" dirty="0"/>
              <a:t>La situación del acuerdo se puso en duda cuando la finca Damon fue disuelto después de que el nieto restante último murió en 2004. </a:t>
            </a:r>
          </a:p>
        </p:txBody>
      </p:sp>
    </p:spTree>
    <p:extLst>
      <p:ext uri="{BB962C8B-B14F-4D97-AF65-F5344CB8AC3E}">
        <p14:creationId xmlns:p14="http://schemas.microsoft.com/office/powerpoint/2010/main" val="39207202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14400" y="620713"/>
            <a:ext cx="7041976" cy="5399087"/>
          </a:xfrm>
        </p:spPr>
        <p:txBody>
          <a:bodyPr>
            <a:normAutofit/>
          </a:bodyPr>
          <a:lstStyle/>
          <a:p>
            <a:r>
              <a:rPr lang="es-ES" altLang="es-ES" sz="2800" dirty="0"/>
              <a:t>Hitachi  ha negociado con el nuevo propietario y llegó a un acuerdo con Empresas Kaimana en diciembre de 2006, donde Hitachi pagaría 400.000 dólares EE.UU. anuales para la promoción de los derechos hasta 2016. </a:t>
            </a:r>
          </a:p>
          <a:p>
            <a:r>
              <a:rPr lang="es-ES" altLang="es-ES" sz="2800" dirty="0"/>
              <a:t>Los ingresos de Hitachi se espera que sólo en parte han de sufragar los gastos de 600.000 dólares EE.UU. anuales para el parque.</a:t>
            </a:r>
          </a:p>
          <a:p>
            <a:endParaRPr lang="es-ES" altLang="es-ES" sz="2800" b="1" dirty="0"/>
          </a:p>
        </p:txBody>
      </p:sp>
    </p:spTree>
    <p:extLst>
      <p:ext uri="{BB962C8B-B14F-4D97-AF65-F5344CB8AC3E}">
        <p14:creationId xmlns:p14="http://schemas.microsoft.com/office/powerpoint/2010/main" val="33808249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Archivo: Hitachi 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7838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itachi tree_resiz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964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itachi's_tree.-Albizia sa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9030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Monkey Pod Tree.-Albizia sama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6255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awai.-Landscap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0890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oanalua.-Tree Gin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6733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oanalua.-Ta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7732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2 Imagen" descr="Moanalua.-Tree with orange 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3 Imagen" descr="Moanalua.-Tree Ging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4 Imagen" descr="Moanalua.-Tree Ging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4062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oanalua Garden.-Ginger Pl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39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oanalua Garden.-Japanese Building Green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4683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Moanalua Garden.-Japanese Building Tre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966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oanalua Garden.-Japanese 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8379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oanalua Garden.-JapaneseTemp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7530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descr="Moanalua Garden.-Trees Japanese Build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2896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oanalua Tre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2 Imagen" descr="Moanalua Garden.-Tree Ginger.-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197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1471</Words>
  <Application>Microsoft Office PowerPoint</Application>
  <PresentationFormat>Presentación en pantalla (4:3)</PresentationFormat>
  <Paragraphs>234</Paragraphs>
  <Slides>120</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ESTADOS UNIDOS.-LA VUELTA AL MUNDO EN 885 JARDINES.-HAWAII.-Paliku Gardens.-Foster Botanical .-Hawaii Tropical Botanic Garden.-Moanalua Garden.- </vt:lpstr>
      <vt:lpstr>Paliku Gardens.-Hawaii</vt:lpstr>
      <vt:lpstr>Presentación de PowerPoint</vt:lpstr>
      <vt:lpstr>Presentación de PowerPoint</vt:lpstr>
      <vt:lpstr>Presentación de PowerPoint</vt:lpstr>
      <vt:lpstr>Presentación de PowerPoint</vt:lpstr>
      <vt:lpstr>Presentación de PowerPoint</vt:lpstr>
      <vt:lpstr>Foster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Hawaii Tropical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Moanalua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2018-03-05T12:26:04Z</dcterms:modified>
</cp:coreProperties>
</file>