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7"/>
  </p:notesMasterIdLst>
  <p:sldIdLst>
    <p:sldId id="256" r:id="rId2"/>
    <p:sldId id="257" r:id="rId3"/>
    <p:sldId id="258" r:id="rId4"/>
    <p:sldId id="259" r:id="rId5"/>
    <p:sldId id="370" r:id="rId6"/>
    <p:sldId id="260" r:id="rId7"/>
    <p:sldId id="261" r:id="rId8"/>
    <p:sldId id="262" r:id="rId9"/>
    <p:sldId id="263" r:id="rId10"/>
    <p:sldId id="264" r:id="rId11"/>
    <p:sldId id="265" r:id="rId12"/>
    <p:sldId id="266" r:id="rId13"/>
    <p:sldId id="267" r:id="rId14"/>
    <p:sldId id="367" r:id="rId15"/>
    <p:sldId id="268" r:id="rId16"/>
    <p:sldId id="269" r:id="rId17"/>
    <p:sldId id="270" r:id="rId18"/>
    <p:sldId id="368" r:id="rId19"/>
    <p:sldId id="271" r:id="rId20"/>
    <p:sldId id="272" r:id="rId21"/>
    <p:sldId id="273" r:id="rId22"/>
    <p:sldId id="274" r:id="rId23"/>
    <p:sldId id="275" r:id="rId24"/>
    <p:sldId id="276" r:id="rId25"/>
    <p:sldId id="277" r:id="rId26"/>
    <p:sldId id="278" r:id="rId27"/>
    <p:sldId id="279" r:id="rId28"/>
    <p:sldId id="36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82E1BB-4CF9-491E-90BA-98AC636BBB56}"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182970-B436-4D05-ADAE-BC8156D753D3}" type="slidenum">
              <a:rPr lang="es-ES" smtClean="0"/>
              <a:t>‹Nº›</a:t>
            </a:fld>
            <a:endParaRPr lang="es-ES" dirty="0"/>
          </a:p>
        </p:txBody>
      </p:sp>
    </p:spTree>
    <p:extLst>
      <p:ext uri="{BB962C8B-B14F-4D97-AF65-F5344CB8AC3E}">
        <p14:creationId xmlns:p14="http://schemas.microsoft.com/office/powerpoint/2010/main" val="132607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5182970-B436-4D05-ADAE-BC8156D753D3}" type="slidenum">
              <a:rPr lang="es-ES" smtClean="0"/>
              <a:t>34</a:t>
            </a:fld>
            <a:endParaRPr lang="es-ES" dirty="0"/>
          </a:p>
        </p:txBody>
      </p:sp>
    </p:spTree>
    <p:extLst>
      <p:ext uri="{BB962C8B-B14F-4D97-AF65-F5344CB8AC3E}">
        <p14:creationId xmlns:p14="http://schemas.microsoft.com/office/powerpoint/2010/main" val="3673736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836712"/>
            <a:ext cx="6172200" cy="2326410"/>
          </a:xfrm>
        </p:spPr>
        <p:txBody>
          <a:bodyPr>
            <a:normAutofit fontScale="90000"/>
          </a:bodyPr>
          <a:lstStyle/>
          <a:p>
            <a:r>
              <a:rPr lang="es-ES" sz="3600" dirty="0"/>
              <a:t>ESTADOS UNIDOS.-LA VUELTA AL MUNDO EN 885 JARDINES.-</a:t>
            </a:r>
            <a:r>
              <a:rPr lang="es-ES" dirty="0"/>
              <a:t>Influencia europea en la América Colonial</a:t>
            </a:r>
            <a:br>
              <a:rPr lang="es-ES" dirty="0"/>
            </a:br>
            <a:endParaRPr lang="es-ES" dirty="0"/>
          </a:p>
        </p:txBody>
      </p:sp>
      <p:sp>
        <p:nvSpPr>
          <p:cNvPr id="3" name="2 Subtítulo"/>
          <p:cNvSpPr>
            <a:spLocks noGrp="1"/>
          </p:cNvSpPr>
          <p:nvPr>
            <p:ph type="subTitle" idx="1"/>
          </p:nvPr>
        </p:nvSpPr>
        <p:spPr>
          <a:xfrm>
            <a:off x="2627784" y="4725144"/>
            <a:ext cx="4248472"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a:p>
            <a:endParaRPr lang="es-ES" dirty="0"/>
          </a:p>
        </p:txBody>
      </p:sp>
    </p:spTree>
    <p:extLst>
      <p:ext uri="{BB962C8B-B14F-4D97-AF65-F5344CB8AC3E}">
        <p14:creationId xmlns:p14="http://schemas.microsoft.com/office/powerpoint/2010/main" val="401184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00063"/>
            <a:ext cx="8229600" cy="1500187"/>
          </a:xfrm>
        </p:spPr>
        <p:txBody>
          <a:bodyPr>
            <a:normAutofit/>
          </a:bodyPr>
          <a:lstStyle/>
          <a:p>
            <a:pPr eaLnBrk="1" fontAlgn="auto" hangingPunct="1">
              <a:spcAft>
                <a:spcPts val="0"/>
              </a:spcAft>
              <a:defRPr/>
            </a:pPr>
            <a:r>
              <a:rPr lang="es-ES" b="1" dirty="0"/>
              <a:t>Influencia europea en la América Colonial</a:t>
            </a:r>
          </a:p>
        </p:txBody>
      </p:sp>
      <p:sp>
        <p:nvSpPr>
          <p:cNvPr id="3" name="2 Marcador de contenido"/>
          <p:cNvSpPr>
            <a:spLocks noGrp="1"/>
          </p:cNvSpPr>
          <p:nvPr>
            <p:ph sz="quarter" idx="1"/>
          </p:nvPr>
        </p:nvSpPr>
        <p:spPr>
          <a:xfrm>
            <a:off x="457200" y="2214563"/>
            <a:ext cx="7715200" cy="4643437"/>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s-ES" dirty="0"/>
              <a:t>Al estudiar el progreso de arte de la jardinería y paisajismo  en América, especialmente cuando está implicada una comparación con Europa, una diferencia fundamental debe ser siempre tomada en cuenta. </a:t>
            </a:r>
          </a:p>
          <a:p>
            <a:pPr marL="274320" indent="-274320" eaLnBrk="1" fontAlgn="auto" hangingPunct="1">
              <a:spcAft>
                <a:spcPts val="0"/>
              </a:spcAft>
              <a:buClr>
                <a:schemeClr val="accent3"/>
              </a:buClr>
              <a:buFont typeface="Wingdings 2"/>
              <a:buChar char=""/>
              <a:defRPr/>
            </a:pPr>
            <a:r>
              <a:rPr lang="es-ES" dirty="0"/>
              <a:t>En comparación con Europa, Estados Unidos nunca ha tenido un gran número de grandes haciendas y jardines privados. </a:t>
            </a:r>
          </a:p>
          <a:p>
            <a:pPr marL="274320" indent="-274320" eaLnBrk="1" fontAlgn="auto" hangingPunct="1">
              <a:spcAft>
                <a:spcPts val="0"/>
              </a:spcAft>
              <a:buClr>
                <a:schemeClr val="accent3"/>
              </a:buClr>
              <a:buFont typeface="Wingdings 2"/>
              <a:buChar char=""/>
              <a:defRPr/>
            </a:pPr>
            <a:r>
              <a:rPr lang="es-ES" dirty="0"/>
              <a:t>Un cierto número fueron creados, pero muchos de ellos ya han sido abandonados, y ninguno ha tenido un liderazgo permanente o influencia en la jardinería  y el paisajismo.</a:t>
            </a:r>
          </a:p>
          <a:p>
            <a:pPr marL="274320" indent="-274320" eaLnBrk="1" fontAlgn="auto" hangingPunct="1">
              <a:spcAft>
                <a:spcPts val="0"/>
              </a:spcAft>
              <a:buClr>
                <a:schemeClr val="accent3"/>
              </a:buClr>
              <a:buFont typeface="Wingdings 2"/>
              <a:buNone/>
              <a:defRPr/>
            </a:pPr>
            <a:br>
              <a:rPr lang="es-ES" dirty="0"/>
            </a:br>
            <a:endParaRPr lang="es-ES" dirty="0"/>
          </a:p>
        </p:txBody>
      </p:sp>
    </p:spTree>
    <p:extLst>
      <p:ext uri="{BB962C8B-B14F-4D97-AF65-F5344CB8AC3E}">
        <p14:creationId xmlns:p14="http://schemas.microsoft.com/office/powerpoint/2010/main" val="1673793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643192" cy="5616623"/>
          </a:xfrm>
        </p:spPr>
        <p:txBody>
          <a:bodyPr>
            <a:normAutofit/>
          </a:bodyPr>
          <a:lstStyle/>
          <a:p>
            <a:pPr marL="274320" indent="-274320" eaLnBrk="1" fontAlgn="auto" hangingPunct="1">
              <a:spcAft>
                <a:spcPts val="0"/>
              </a:spcAft>
              <a:buClr>
                <a:schemeClr val="accent3"/>
              </a:buClr>
              <a:buFont typeface="Wingdings 2"/>
              <a:buChar char=""/>
              <a:defRPr/>
            </a:pPr>
            <a:r>
              <a:rPr lang="es-ES" dirty="0"/>
              <a:t>La mayoría de ellos representan una fase transitoria de la cultura americana. </a:t>
            </a:r>
          </a:p>
          <a:p>
            <a:pPr marL="274320" indent="-274320" eaLnBrk="1" fontAlgn="auto" hangingPunct="1">
              <a:spcAft>
                <a:spcPts val="0"/>
              </a:spcAft>
              <a:buClr>
                <a:schemeClr val="accent3"/>
              </a:buClr>
              <a:buFont typeface="Wingdings 2"/>
              <a:buChar char=""/>
              <a:defRPr/>
            </a:pPr>
            <a:r>
              <a:rPr lang="es-ES" dirty="0"/>
              <a:t>Por otro lado el gusto americano a la casa con un jardín pequeño representa algo permanente, general y significativo, y esto puede decirse que es un corolario natural de las primeras tradiciones. </a:t>
            </a:r>
          </a:p>
          <a:p>
            <a:pPr marL="274320" indent="-274320" eaLnBrk="1" fontAlgn="auto" hangingPunct="1">
              <a:spcAft>
                <a:spcPts val="0"/>
              </a:spcAft>
              <a:buClr>
                <a:schemeClr val="accent3"/>
              </a:buClr>
              <a:buFont typeface="Wingdings 2"/>
              <a:buChar char=""/>
              <a:defRPr/>
            </a:pPr>
            <a:r>
              <a:rPr lang="es-ES" dirty="0"/>
              <a:t>La civilización en América comenzó, por así decirlo, de pleno derecho.. </a:t>
            </a:r>
          </a:p>
          <a:p>
            <a:pPr marL="274320" indent="-274320" eaLnBrk="1" fontAlgn="auto" hangingPunct="1">
              <a:spcAft>
                <a:spcPts val="0"/>
              </a:spcAft>
              <a:buClr>
                <a:schemeClr val="accent3"/>
              </a:buClr>
              <a:buFont typeface="Wingdings 2"/>
              <a:buChar char=""/>
              <a:defRPr/>
            </a:pPr>
            <a:r>
              <a:rPr lang="es-ES" dirty="0"/>
              <a:t>Los primeros colonos que llegaron directamente de las civilizaciones se establecieron de Europa, especialmente de Inglaterra.</a:t>
            </a:r>
          </a:p>
          <a:p>
            <a:pPr marL="274320" indent="-274320" eaLnBrk="1" fontAlgn="auto" hangingPunct="1">
              <a:spcAft>
                <a:spcPts val="0"/>
              </a:spcAft>
              <a:buClr>
                <a:schemeClr val="accent3"/>
              </a:buClr>
              <a:buFont typeface="Wingdings 2"/>
              <a:buChar char=""/>
              <a:defRPr/>
            </a:pPr>
            <a:br>
              <a:rPr lang="es-ES" dirty="0"/>
            </a:br>
            <a:endParaRPr lang="es-ES"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1527509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557338"/>
            <a:ext cx="7643192" cy="4767262"/>
          </a:xfrm>
        </p:spPr>
        <p:txBody>
          <a:bodyPr>
            <a:normAutofit/>
          </a:bodyPr>
          <a:lstStyle/>
          <a:p>
            <a:pPr>
              <a:buClr>
                <a:schemeClr val="accent3"/>
              </a:buClr>
              <a:buFont typeface="Wingdings 2"/>
              <a:buChar char=""/>
              <a:defRPr/>
            </a:pPr>
            <a:r>
              <a:rPr lang="es-ES" dirty="0"/>
              <a:t> Muchos de ellos eran personas de la educación y perfeccionamiento, y algunos eran hombres acaudalados En tales circunstancias, se podría esperar que las evidencias de la cultura, incluida la realización de jardines en los Estados Unidos, se muestra muy temprano, y que algunas de las etapas del lento y doloroso progreso como testigo en el Viejo Mundo podría ser eludido por completo.</a:t>
            </a:r>
          </a:p>
          <a:p>
            <a:pPr marL="274320" indent="-274320" eaLnBrk="1" fontAlgn="auto" hangingPunct="1">
              <a:spcAft>
                <a:spcPts val="0"/>
              </a:spcAft>
              <a:buClr>
                <a:schemeClr val="accent3"/>
              </a:buClr>
              <a:buFont typeface="Wingdings 2"/>
              <a:buChar char=""/>
              <a:defRPr/>
            </a:pPr>
            <a:r>
              <a:rPr lang="es-ES" dirty="0"/>
              <a:t> Esto es en realidad lo que sucedió.</a:t>
            </a:r>
          </a:p>
          <a:p>
            <a:pPr marL="274320" indent="-274320" eaLnBrk="1" fontAlgn="auto" hangingPunct="1">
              <a:spcAft>
                <a:spcPts val="0"/>
              </a:spcAft>
              <a:buClr>
                <a:schemeClr val="accent3"/>
              </a:buClr>
              <a:buFont typeface="Wingdings 2"/>
              <a:buChar char=""/>
              <a:defRPr/>
            </a:pPr>
            <a:r>
              <a:rPr lang="es-ES" dirty="0"/>
              <a:t>Otras circunstancias contribuyeron a la popularidad de la jardinería en los Estados Unidos. </a:t>
            </a:r>
          </a:p>
        </p:txBody>
      </p:sp>
    </p:spTree>
    <p:extLst>
      <p:ext uri="{BB962C8B-B14F-4D97-AF65-F5344CB8AC3E}">
        <p14:creationId xmlns:p14="http://schemas.microsoft.com/office/powerpoint/2010/main" val="2292340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Cada colonia fue obligada bajo la amenaza de la hambruna inminente de obtener productos inmediatos de la tierra. </a:t>
            </a:r>
          </a:p>
          <a:p>
            <a:r>
              <a:rPr lang="es-ES" dirty="0"/>
              <a:t>Los útiles de jardinería y la agricultura comenzaron a la vez simple y con gran seriedad. </a:t>
            </a:r>
          </a:p>
          <a:p>
            <a:r>
              <a:rPr lang="es-ES" dirty="0"/>
              <a:t>Los colonos norteamericanos se vieron obligados por la tensión , no sólo para ganarse la vida, sino para hacer casas y jardines.</a:t>
            </a:r>
          </a:p>
          <a:p>
            <a:r>
              <a:rPr lang="es-ES" dirty="0"/>
              <a:t>Estos concibieron inevitablemente en términos ingleses-una casa rodeada por un jardín, y en el jardín siempre las plantas como alimento y para el deleite. </a:t>
            </a:r>
          </a:p>
          <a:p>
            <a:br>
              <a:rPr lang="es-ES" dirty="0"/>
            </a:br>
            <a:endParaRPr lang="es-ES" dirty="0"/>
          </a:p>
          <a:p>
            <a:endParaRPr lang="es-ES" dirty="0"/>
          </a:p>
        </p:txBody>
      </p:sp>
    </p:spTree>
    <p:extLst>
      <p:ext uri="{BB962C8B-B14F-4D97-AF65-F5344CB8AC3E}">
        <p14:creationId xmlns:p14="http://schemas.microsoft.com/office/powerpoint/2010/main" val="2687254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9"/>
            <a:ext cx="7571184" cy="6048672"/>
          </a:xfrm>
        </p:spPr>
        <p:txBody>
          <a:bodyPr>
            <a:normAutofit/>
          </a:bodyPr>
          <a:lstStyle/>
          <a:p>
            <a:pPr marL="274320" indent="-274320" eaLnBrk="1" fontAlgn="auto" hangingPunct="1">
              <a:spcAft>
                <a:spcPts val="0"/>
              </a:spcAft>
              <a:buClr>
                <a:schemeClr val="accent3"/>
              </a:buClr>
              <a:buFont typeface="Wingdings 2"/>
              <a:buChar char=""/>
              <a:defRPr/>
            </a:pPr>
            <a:r>
              <a:rPr lang="es-ES" sz="2400" dirty="0"/>
              <a:t>Había flores de color y de perfume. </a:t>
            </a:r>
          </a:p>
          <a:p>
            <a:pPr marL="274320" indent="-274320" eaLnBrk="1" fontAlgn="auto" hangingPunct="1">
              <a:spcAft>
                <a:spcPts val="0"/>
              </a:spcAft>
              <a:buClr>
                <a:schemeClr val="accent3"/>
              </a:buClr>
              <a:buFont typeface="Wingdings 2"/>
              <a:buChar char=""/>
              <a:defRPr/>
            </a:pPr>
            <a:r>
              <a:rPr lang="es-ES" sz="2400" dirty="0"/>
              <a:t>Incluso los primeros que llegaron trajeron semillas y esquejes y con ellos se empezó a experimentar el crecimiento de las favoritas de los ingleses: manzanas, ciruelas, cerezas, remolachas, nabos y zanahorias, hierba gatera, orégano y tomillo; alhelíes, amapolas y rosas. </a:t>
            </a:r>
          </a:p>
          <a:p>
            <a:pPr>
              <a:defRPr/>
            </a:pPr>
            <a:r>
              <a:rPr lang="es-ES" dirty="0"/>
              <a:t>Además estaban las plantas nativas del Nuevo Mundo, que no había que descuidar. </a:t>
            </a:r>
          </a:p>
          <a:p>
            <a:pPr>
              <a:defRPr/>
            </a:pPr>
            <a:r>
              <a:rPr lang="es-ES" dirty="0"/>
              <a:t>Éstas fueron: frutas y arbustos y flores listas para ser sometidas al cultivo. </a:t>
            </a:r>
          </a:p>
          <a:p>
            <a:pPr>
              <a:defRPr/>
            </a:pPr>
            <a:r>
              <a:rPr lang="es-ES" dirty="0"/>
              <a:t>Su expansión se mueve más lentamente de lo que cabría haber esperado, pero siguió adelante. </a:t>
            </a:r>
          </a:p>
          <a:p>
            <a:pPr>
              <a:defRPr/>
            </a:pPr>
            <a:br>
              <a:rPr lang="es-ES" dirty="0"/>
            </a:br>
            <a:endParaRPr lang="es-ES" dirty="0"/>
          </a:p>
        </p:txBody>
      </p:sp>
    </p:spTree>
    <p:extLst>
      <p:ext uri="{BB962C8B-B14F-4D97-AF65-F5344CB8AC3E}">
        <p14:creationId xmlns:p14="http://schemas.microsoft.com/office/powerpoint/2010/main" val="1920358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9"/>
            <a:ext cx="7499176" cy="6237312"/>
          </a:xfrm>
        </p:spPr>
        <p:txBody>
          <a:bodyPr>
            <a:normAutofit/>
          </a:bodyPr>
          <a:lstStyle/>
          <a:p>
            <a:pPr marL="0" indent="0" eaLnBrk="1" fontAlgn="auto" hangingPunct="1">
              <a:spcAft>
                <a:spcPts val="0"/>
              </a:spcAft>
              <a:buClr>
                <a:schemeClr val="accent3"/>
              </a:buClr>
              <a:buNone/>
              <a:defRPr/>
            </a:pPr>
            <a:endParaRPr lang="es-ES" sz="2400" dirty="0"/>
          </a:p>
          <a:p>
            <a:pPr marL="274320" indent="-274320" eaLnBrk="1" fontAlgn="auto" hangingPunct="1">
              <a:spcAft>
                <a:spcPts val="0"/>
              </a:spcAft>
              <a:buClr>
                <a:schemeClr val="accent3"/>
              </a:buClr>
              <a:buFont typeface="Wingdings 2"/>
              <a:buChar char=""/>
              <a:defRPr/>
            </a:pPr>
            <a:r>
              <a:rPr lang="es-ES" sz="2400" dirty="0"/>
              <a:t>Hay que considerar el hecho, además, que las primeras colonias fueron establecidas en las regiones con tierra y  clima propicio. </a:t>
            </a:r>
          </a:p>
          <a:p>
            <a:pPr marL="274320" indent="-274320" eaLnBrk="1" fontAlgn="auto" hangingPunct="1">
              <a:spcAft>
                <a:spcPts val="0"/>
              </a:spcAft>
              <a:buClr>
                <a:schemeClr val="accent3"/>
              </a:buClr>
              <a:buFont typeface="Wingdings 2"/>
              <a:buChar char=""/>
              <a:defRPr/>
            </a:pPr>
            <a:r>
              <a:rPr lang="es-ES" sz="2400" dirty="0"/>
              <a:t>La jardinería fue fácil. </a:t>
            </a:r>
          </a:p>
          <a:p>
            <a:pPr>
              <a:buClr>
                <a:schemeClr val="accent3"/>
              </a:buClr>
              <a:buFont typeface="Wingdings 2"/>
              <a:buChar char=""/>
              <a:defRPr/>
            </a:pPr>
            <a:r>
              <a:rPr lang="es-ES" dirty="0"/>
              <a:t>Los primeros colonos americanos eran prácticamente todos ingleses. </a:t>
            </a:r>
          </a:p>
          <a:p>
            <a:pPr>
              <a:buClr>
                <a:schemeClr val="accent3"/>
              </a:buClr>
              <a:buFont typeface="Wingdings 2"/>
              <a:buChar char=""/>
              <a:defRPr/>
            </a:pPr>
            <a:r>
              <a:rPr lang="es-ES" dirty="0"/>
              <a:t>Habían sido criados en la tradición de los jardines y algunos de ellos eran expertos en la práctica de la  jardinería,. </a:t>
            </a:r>
          </a:p>
          <a:p>
            <a:pPr>
              <a:buClr>
                <a:schemeClr val="accent3"/>
              </a:buClr>
              <a:buFont typeface="Wingdings 2"/>
              <a:buChar char=""/>
              <a:defRPr/>
            </a:pPr>
            <a:r>
              <a:rPr lang="es-ES" dirty="0"/>
              <a:t> </a:t>
            </a:r>
            <a:br>
              <a:rPr lang="es-ES" dirty="0"/>
            </a:br>
            <a:endParaRPr lang="es-ES" dirty="0"/>
          </a:p>
        </p:txBody>
      </p:sp>
    </p:spTree>
    <p:extLst>
      <p:ext uri="{BB962C8B-B14F-4D97-AF65-F5344CB8AC3E}">
        <p14:creationId xmlns:p14="http://schemas.microsoft.com/office/powerpoint/2010/main" val="2508318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1"/>
            <a:ext cx="7643192" cy="5415880"/>
          </a:xfrm>
        </p:spPr>
        <p:txBody>
          <a:bodyPr>
            <a:normAutofit fontScale="77500" lnSpcReduction="20000"/>
          </a:bodyPr>
          <a:lstStyle/>
          <a:p>
            <a:pPr marL="274320" indent="-274320" eaLnBrk="1" fontAlgn="auto" hangingPunct="1">
              <a:spcAft>
                <a:spcPts val="0"/>
              </a:spcAft>
              <a:buClr>
                <a:schemeClr val="accent3"/>
              </a:buClr>
              <a:buFont typeface="Wingdings 2"/>
              <a:buChar char=""/>
              <a:defRPr/>
            </a:pPr>
            <a:r>
              <a:rPr lang="es-ES" sz="3100" dirty="0"/>
              <a:t>La gran preponderancia de la sangre y cultura inglesa, tan marcada desde el comienzo, ha sido la regla de vida de Estados Unidos hasta el día de hoy, sin ninguna  excepción, incluso la literatura y el derecho común con más fuerza que en la jardinería.</a:t>
            </a:r>
          </a:p>
          <a:p>
            <a:pPr>
              <a:buClr>
                <a:schemeClr val="accent3"/>
              </a:buClr>
              <a:buFont typeface="Wingdings 2"/>
              <a:buChar char=""/>
              <a:defRPr/>
            </a:pPr>
            <a:r>
              <a:rPr lang="es-ES" sz="3100" dirty="0"/>
              <a:t>En años posteriores se recibieron grupos de inmigrantes de otras naciones, especialmente de Alemania y los países escandinavos, y muy recientemente de Italia, Grecia y sus vecinos.</a:t>
            </a:r>
          </a:p>
          <a:p>
            <a:pPr>
              <a:buClr>
                <a:schemeClr val="accent3"/>
              </a:buClr>
              <a:buFont typeface="Wingdings 2"/>
              <a:buChar char=""/>
              <a:defRPr/>
            </a:pPr>
            <a:r>
              <a:rPr lang="es-ES" sz="3100" dirty="0"/>
              <a:t> Estos inmigrantes, especialmente los alemanes y los escandinavos, contribuyeron considerablemente en algunos  aspectos del pensamiento y la cultura a la educación, la ciencia y la tecnología, por ejemplo-, pero no es sensible en la jardinería.  </a:t>
            </a:r>
            <a:br>
              <a:rPr lang="es-ES" dirty="0"/>
            </a:br>
            <a:br>
              <a:rPr lang="es-ES" dirty="0"/>
            </a:br>
            <a:endParaRPr lang="es-ES"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000813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1"/>
            <a:ext cx="7499176" cy="6048970"/>
          </a:xfrm>
        </p:spPr>
        <p:txBody>
          <a:bodyPr>
            <a:normAutofit/>
          </a:bodyPr>
          <a:lstStyle/>
          <a:p>
            <a:pPr marL="0" indent="0" eaLnBrk="1" fontAlgn="auto" hangingPunct="1">
              <a:spcAft>
                <a:spcPts val="0"/>
              </a:spcAft>
              <a:buClr>
                <a:schemeClr val="accent3"/>
              </a:buClr>
              <a:buNone/>
              <a:defRPr/>
            </a:pPr>
            <a:endParaRPr lang="es-ES" dirty="0"/>
          </a:p>
          <a:p>
            <a:pPr marL="274320" indent="-274320" eaLnBrk="1" fontAlgn="auto" hangingPunct="1">
              <a:spcAft>
                <a:spcPts val="0"/>
              </a:spcAft>
              <a:buClr>
                <a:schemeClr val="accent3"/>
              </a:buClr>
              <a:buFont typeface="Wingdings 2"/>
              <a:buChar char=""/>
              <a:defRPr/>
            </a:pPr>
            <a:r>
              <a:rPr lang="es-ES" dirty="0"/>
              <a:t>Para concluir en una frase de este relato muy breve de la influencia extranjera en la arquitectura del paisaje americano, cabe señalar que las contribuciones francesas han sido negativas: sólo dos de los asentamientos franceses sobrevivieron en el continente, uno pequeño en Nueva Orleans y una más grande, más prolífico y más permanente en Quebec en Canadá</a:t>
            </a:r>
          </a:p>
          <a:p>
            <a:pPr marL="274320" indent="-274320" eaLnBrk="1" fontAlgn="auto" hangingPunct="1">
              <a:spcAft>
                <a:spcPts val="0"/>
              </a:spcAft>
              <a:buClr>
                <a:schemeClr val="accent3"/>
              </a:buClr>
              <a:buFont typeface="Wingdings 2"/>
              <a:buChar char=""/>
              <a:defRPr/>
            </a:pPr>
            <a:r>
              <a:rPr lang="es-ES" dirty="0"/>
              <a:t> Tampoco ha afectado a la cultura estadounidense, y menos aún a la jardinería de Estados Unidos.</a:t>
            </a:r>
            <a:br>
              <a:rPr lang="es-ES" dirty="0"/>
            </a:br>
            <a:br>
              <a:rPr lang="es-ES" dirty="0"/>
            </a:br>
            <a:endParaRPr lang="es-ES"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2649192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00125"/>
            <a:ext cx="7571184" cy="5324475"/>
          </a:xfrm>
        </p:spPr>
        <p:txBody>
          <a:bodyPr>
            <a:normAutofit fontScale="92500"/>
          </a:bodyPr>
          <a:lstStyle/>
          <a:p>
            <a:pPr marL="274320" indent="-274320" eaLnBrk="1" fontAlgn="auto" hangingPunct="1">
              <a:spcAft>
                <a:spcPts val="0"/>
              </a:spcAft>
              <a:buClr>
                <a:schemeClr val="accent3"/>
              </a:buClr>
              <a:buFont typeface="Wingdings 2"/>
              <a:buChar char=""/>
              <a:defRPr/>
            </a:pPr>
            <a:r>
              <a:rPr lang="es-ES" dirty="0"/>
              <a:t>En tiempos muy recientes (la </a:t>
            </a:r>
            <a:r>
              <a:rPr lang="es-ES" b="1" dirty="0"/>
              <a:t>década de 1920),</a:t>
            </a:r>
            <a:r>
              <a:rPr lang="es-ES" dirty="0"/>
              <a:t> sin embargo, una cierta cantidad de influencia latina, principalmente de Italia, se  ha sido manifestado. </a:t>
            </a:r>
          </a:p>
          <a:p>
            <a:pPr marL="274320" indent="-274320" eaLnBrk="1" fontAlgn="auto" hangingPunct="1">
              <a:spcAft>
                <a:spcPts val="0"/>
              </a:spcAft>
              <a:buClr>
                <a:schemeClr val="accent3"/>
              </a:buClr>
              <a:buFont typeface="Wingdings 2"/>
              <a:buChar char=""/>
              <a:defRPr/>
            </a:pPr>
            <a:r>
              <a:rPr lang="es-ES" dirty="0"/>
              <a:t>Ha fluido a través de dos aberturas.</a:t>
            </a:r>
          </a:p>
          <a:p>
            <a:pPr marL="274320" indent="-274320" eaLnBrk="1" fontAlgn="auto" hangingPunct="1">
              <a:spcAft>
                <a:spcPts val="0"/>
              </a:spcAft>
              <a:buClr>
                <a:schemeClr val="accent3"/>
              </a:buClr>
              <a:buFont typeface="Wingdings 2"/>
              <a:buChar char=""/>
              <a:defRPr/>
            </a:pPr>
            <a:r>
              <a:rPr lang="es-ES" dirty="0"/>
              <a:t> En primer lugar ha sido la corriente de ricos (advenedizos y en gran medida) estadounidenses que han viajado y vivido en el extranjero. </a:t>
            </a:r>
          </a:p>
          <a:p>
            <a:pPr marL="274320" indent="-274320" eaLnBrk="1" fontAlgn="auto" hangingPunct="1">
              <a:spcAft>
                <a:spcPts val="0"/>
              </a:spcAft>
              <a:buClr>
                <a:schemeClr val="accent3"/>
              </a:buClr>
              <a:buFont typeface="Wingdings 2"/>
              <a:buChar char=""/>
              <a:defRPr/>
            </a:pPr>
            <a:r>
              <a:rPr lang="es-ES" dirty="0"/>
              <a:t>Han encontrado a París un lugar conveniente para el gasto del dinero de las personas de la imaginación limitada. </a:t>
            </a:r>
          </a:p>
          <a:p>
            <a:pPr marL="274320" indent="-274320" eaLnBrk="1" fontAlgn="auto" hangingPunct="1">
              <a:spcAft>
                <a:spcPts val="0"/>
              </a:spcAft>
              <a:buClr>
                <a:schemeClr val="accent3"/>
              </a:buClr>
              <a:buFont typeface="Wingdings 2"/>
              <a:buChar char=""/>
              <a:defRPr/>
            </a:pPr>
            <a:r>
              <a:rPr lang="es-ES" dirty="0"/>
              <a:t>Han regresado todos a Estados Unidos y , han vuelto mensurablemente europeizados y con unas ganas de imitar las costumbres de Francia e Italia, incluso en la elaboración de jardines.</a:t>
            </a:r>
          </a:p>
        </p:txBody>
      </p:sp>
    </p:spTree>
    <p:extLst>
      <p:ext uri="{BB962C8B-B14F-4D97-AF65-F5344CB8AC3E}">
        <p14:creationId xmlns:p14="http://schemas.microsoft.com/office/powerpoint/2010/main" val="1738486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96753"/>
            <a:ext cx="7427168" cy="5127848"/>
          </a:xfrm>
        </p:spPr>
        <p:txBody>
          <a:bodyPr>
            <a:normAutofit/>
          </a:bodyPr>
          <a:lstStyle/>
          <a:p>
            <a:pPr>
              <a:defRPr/>
            </a:pPr>
            <a:r>
              <a:rPr lang="es-ES" sz="2400" dirty="0"/>
              <a:t>Dado que los formularios del jardín de  América ofrecían oportunidades especiales para la extravagancia, es natural que algunos de ellos  adoptaran esta manera de mostrar su riqueza.</a:t>
            </a:r>
          </a:p>
          <a:p>
            <a:pPr marL="274320" indent="-274320" eaLnBrk="1" fontAlgn="auto" hangingPunct="1">
              <a:spcAft>
                <a:spcPts val="0"/>
              </a:spcAft>
              <a:buClr>
                <a:schemeClr val="accent3"/>
              </a:buClr>
              <a:buFont typeface="Wingdings 2"/>
              <a:buChar char=""/>
              <a:defRPr/>
            </a:pPr>
            <a:r>
              <a:rPr lang="es-ES" sz="2400" dirty="0"/>
              <a:t>Pero las formas viejo jardín, en especial los jardines renacentistas de Italia, han atraído también a las mentes más cultas.  </a:t>
            </a:r>
          </a:p>
          <a:p>
            <a:pPr marL="274320" indent="-274320" eaLnBrk="1" fontAlgn="auto" hangingPunct="1">
              <a:spcAft>
                <a:spcPts val="0"/>
              </a:spcAft>
              <a:buClr>
                <a:schemeClr val="accent3"/>
              </a:buClr>
              <a:buFont typeface="Wingdings 2"/>
              <a:buChar char=""/>
              <a:defRPr/>
            </a:pPr>
            <a:r>
              <a:rPr lang="es-ES" sz="2400" dirty="0"/>
              <a:t>Así sucedió, en segundo lugar, que los estadounidenses mas refinados comenzaron a ser influenciados por las tradiciones del jardín a la italiana. </a:t>
            </a:r>
          </a:p>
          <a:p>
            <a:pPr>
              <a:defRPr/>
            </a:pPr>
            <a:br>
              <a:rPr lang="es-ES" dirty="0"/>
            </a:br>
            <a:endParaRPr lang="es-ES" dirty="0"/>
          </a:p>
        </p:txBody>
      </p:sp>
    </p:spTree>
    <p:extLst>
      <p:ext uri="{BB962C8B-B14F-4D97-AF65-F5344CB8AC3E}">
        <p14:creationId xmlns:p14="http://schemas.microsoft.com/office/powerpoint/2010/main" val="2669145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71563"/>
            <a:ext cx="7427168" cy="5786437"/>
          </a:xfrm>
        </p:spPr>
        <p:txBody>
          <a:bodyPr>
            <a:normAutofit/>
          </a:bodyPr>
          <a:lstStyle/>
          <a:p>
            <a:pPr marL="274320" indent="-274320" eaLnBrk="1" fontAlgn="auto" hangingPunct="1">
              <a:spcAft>
                <a:spcPts val="0"/>
              </a:spcAft>
              <a:buClr>
                <a:schemeClr val="accent3"/>
              </a:buClr>
              <a:buFont typeface="Wingdings 2"/>
              <a:buChar char=""/>
              <a:defRPr/>
            </a:pPr>
            <a:r>
              <a:rPr lang="es-ES" sz="2400" dirty="0"/>
              <a:t>Éstos entraron en la nueva profesión de </a:t>
            </a:r>
            <a:r>
              <a:rPr lang="es-ES" sz="2400" b="1" dirty="0"/>
              <a:t>la arquitectura del paisaje,</a:t>
            </a:r>
            <a:r>
              <a:rPr lang="es-ES" sz="2400" dirty="0"/>
              <a:t> con un grupo de jóvenes ambiciosos dispuestos a aprender todo lo que Europa tenía que enseñar. </a:t>
            </a:r>
          </a:p>
          <a:p>
            <a:pPr marL="274320" indent="-274320" eaLnBrk="1" fontAlgn="auto" hangingPunct="1">
              <a:spcAft>
                <a:spcPts val="0"/>
              </a:spcAft>
              <a:buClr>
                <a:schemeClr val="accent3"/>
              </a:buClr>
              <a:buFont typeface="Wingdings 2"/>
              <a:buChar char=""/>
              <a:defRPr/>
            </a:pPr>
            <a:r>
              <a:rPr lang="es-ES" sz="2400" dirty="0"/>
              <a:t>La arquitectura y la jardinería de las villas italianas fueron estudiadas intensamente, con simpatía, y con un poco de respeto con respecto a su aclimatación en Estados Unidos.</a:t>
            </a:r>
          </a:p>
          <a:p>
            <a:pPr marL="274320" indent="-274320" eaLnBrk="1" fontAlgn="auto" hangingPunct="1">
              <a:spcAft>
                <a:spcPts val="0"/>
              </a:spcAft>
              <a:buClr>
                <a:schemeClr val="accent3"/>
              </a:buClr>
              <a:buFont typeface="Wingdings 2"/>
              <a:buChar char=""/>
              <a:defRPr/>
            </a:pPr>
            <a:r>
              <a:rPr lang="es-ES" sz="2400" dirty="0"/>
              <a:t> Estos dos grupos de personas del poder de la riqueza y de las personas de  la educación-ayudaron a introducir las ideas francesas e italianas, especialmente la última, en la arquitectura del paisaje americano. </a:t>
            </a:r>
            <a:br>
              <a:rPr lang="es-ES" dirty="0"/>
            </a:br>
            <a:br>
              <a:rPr lang="es-ES" dirty="0"/>
            </a:br>
            <a:endParaRPr lang="es-ES" dirty="0"/>
          </a:p>
        </p:txBody>
      </p:sp>
    </p:spTree>
    <p:extLst>
      <p:ext uri="{BB962C8B-B14F-4D97-AF65-F5344CB8AC3E}">
        <p14:creationId xmlns:p14="http://schemas.microsoft.com/office/powerpoint/2010/main" val="2993889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43000"/>
            <a:ext cx="7643192" cy="6357938"/>
          </a:xfrm>
        </p:spPr>
        <p:txBody>
          <a:bodyPr>
            <a:normAutofit/>
          </a:bodyPr>
          <a:lstStyle/>
          <a:p>
            <a:pPr marL="274320" indent="-274320" eaLnBrk="1" fontAlgn="auto" hangingPunct="1">
              <a:spcAft>
                <a:spcPts val="0"/>
              </a:spcAft>
              <a:buClr>
                <a:schemeClr val="accent3"/>
              </a:buClr>
              <a:buFont typeface="Wingdings 2"/>
              <a:buChar char=""/>
              <a:defRPr/>
            </a:pPr>
            <a:r>
              <a:rPr lang="es-ES" dirty="0"/>
              <a:t>Antes de que este tema se desestimó cabe destacar de la unidad cultural verdaderamente notable de la población de América del Norte.</a:t>
            </a:r>
          </a:p>
          <a:p>
            <a:pPr marL="274320" indent="-274320" eaLnBrk="1" fontAlgn="auto" hangingPunct="1">
              <a:spcAft>
                <a:spcPts val="0"/>
              </a:spcAft>
              <a:buClr>
                <a:schemeClr val="accent3"/>
              </a:buClr>
              <a:buFont typeface="Wingdings 2"/>
              <a:buChar char=""/>
              <a:defRPr/>
            </a:pPr>
            <a:r>
              <a:rPr lang="es-ES" dirty="0"/>
              <a:t> A pesar de que se derivan de muchas razas y nacionalidades, hay una asombrosa uniformidad de expresión, pensamiento y sentimiento. </a:t>
            </a:r>
          </a:p>
          <a:p>
            <a:pPr marL="274320" indent="-274320" eaLnBrk="1" fontAlgn="auto" hangingPunct="1">
              <a:spcAft>
                <a:spcPts val="0"/>
              </a:spcAft>
              <a:buClr>
                <a:schemeClr val="accent3"/>
              </a:buClr>
              <a:buFont typeface="Wingdings 2"/>
              <a:buChar char=""/>
              <a:defRPr/>
            </a:pPr>
            <a:r>
              <a:rPr lang="es-ES" dirty="0"/>
              <a:t>Por supuesto, hay notables diferencias de dialecto, pero no más en todo el continente que se puede encontrar en dos condados adyacentes en Inglaterra o que pueden ser descubiertos entre el alemán que se habla en Hannover y de Baviera.</a:t>
            </a:r>
          </a:p>
          <a:p>
            <a:pPr marL="274320" indent="-274320" eaLnBrk="1" fontAlgn="auto" hangingPunct="1">
              <a:spcAft>
                <a:spcPts val="0"/>
              </a:spcAft>
              <a:buClr>
                <a:schemeClr val="accent3"/>
              </a:buClr>
              <a:buFont typeface="Wingdings 2"/>
              <a:buChar char=""/>
              <a:defRPr/>
            </a:pPr>
            <a:r>
              <a:rPr lang="es-ES" dirty="0"/>
              <a:t> </a:t>
            </a:r>
          </a:p>
        </p:txBody>
      </p:sp>
    </p:spTree>
    <p:extLst>
      <p:ext uri="{BB962C8B-B14F-4D97-AF65-F5344CB8AC3E}">
        <p14:creationId xmlns:p14="http://schemas.microsoft.com/office/powerpoint/2010/main" val="2729125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dirty="0"/>
              <a:t>Los periódicos, excesivamente leídos, están excesivamente estandarizados, impresionan  las mismas noticias y las mismas "características", desde Maine hasta California y desde Texas hasta Canadá. </a:t>
            </a:r>
          </a:p>
          <a:p>
            <a:r>
              <a:rPr lang="es-ES" dirty="0"/>
              <a:t>Todo el mundo en el continente ve exactamente de la misma "películas".</a:t>
            </a:r>
          </a:p>
          <a:p>
            <a:r>
              <a:rPr lang="es-ES" dirty="0"/>
              <a:t>Todo el mundo escucha en el mismo instante por medio de la radio universal a las mismas clases, las mismas canciones, los mismos juegos de pelota.</a:t>
            </a:r>
          </a:p>
          <a:p>
            <a:r>
              <a:rPr lang="es-ES" dirty="0"/>
              <a:t> Las escuelas se clasifican exactamente iguales desde el jardín de infancia hasta la universidad. </a:t>
            </a:r>
          </a:p>
          <a:p>
            <a:br>
              <a:rPr lang="es-ES" dirty="0"/>
            </a:br>
            <a:br>
              <a:rPr lang="es-ES" dirty="0"/>
            </a:br>
            <a:endParaRPr lang="es-ES" dirty="0"/>
          </a:p>
          <a:p>
            <a:endParaRPr lang="es-ES" dirty="0"/>
          </a:p>
        </p:txBody>
      </p:sp>
    </p:spTree>
    <p:extLst>
      <p:ext uri="{BB962C8B-B14F-4D97-AF65-F5344CB8AC3E}">
        <p14:creationId xmlns:p14="http://schemas.microsoft.com/office/powerpoint/2010/main" val="2438412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00125"/>
            <a:ext cx="7571184" cy="5741243"/>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Cada artículo de uso diario se vende "publicidad a nivel nacional y continental “.. </a:t>
            </a:r>
          </a:p>
          <a:p>
            <a:pPr marL="274320" indent="-274320" eaLnBrk="1" fontAlgn="auto" hangingPunct="1">
              <a:spcAft>
                <a:spcPts val="0"/>
              </a:spcAft>
              <a:buClr>
                <a:schemeClr val="accent3"/>
              </a:buClr>
              <a:buFont typeface="Wingdings 2"/>
              <a:buChar char=""/>
              <a:defRPr/>
            </a:pPr>
            <a:r>
              <a:rPr lang="es-ES" dirty="0"/>
              <a:t>Una compra precisamente la misma pasta dentífrica, los collares, los alimentos enlatados o cigarrillos, en Montreal, Nueva Orleans, San Francisco o Boston. </a:t>
            </a:r>
          </a:p>
          <a:p>
            <a:pPr marL="274320" indent="-274320" eaLnBrk="1" fontAlgn="auto" hangingPunct="1">
              <a:spcAft>
                <a:spcPts val="0"/>
              </a:spcAft>
              <a:buClr>
                <a:schemeClr val="accent3"/>
              </a:buClr>
              <a:buFont typeface="Wingdings 2"/>
              <a:buChar char=""/>
              <a:defRPr/>
            </a:pPr>
            <a:r>
              <a:rPr lang="es-ES" dirty="0"/>
              <a:t>Estas condiciones obviamente afectan cada fase de la vida de la América profunda, que la distingue de Europa, con sus carreras multitudinarias y sus lenguas.</a:t>
            </a:r>
          </a:p>
          <a:p>
            <a:pPr>
              <a:buClr>
                <a:schemeClr val="accent3"/>
              </a:buClr>
              <a:buFont typeface="Wingdings 2"/>
              <a:buChar char=""/>
              <a:defRPr/>
            </a:pPr>
            <a:r>
              <a:rPr lang="es-ES" dirty="0"/>
              <a:t>Las tendencias nacionales fuertes se extienden incluso a la jardinería. </a:t>
            </a:r>
          </a:p>
          <a:p>
            <a:pPr marL="274320" indent="-274320" eaLnBrk="1" fontAlgn="auto" hangingPunct="1">
              <a:spcAft>
                <a:spcPts val="0"/>
              </a:spcAft>
              <a:buClr>
                <a:schemeClr val="accent3"/>
              </a:buClr>
              <a:buFont typeface="Wingdings 2"/>
              <a:buChar char=""/>
              <a:defRPr/>
            </a:pPr>
            <a:br>
              <a:rPr lang="es-ES" dirty="0"/>
            </a:br>
            <a:br>
              <a:rPr lang="es-ES" dirty="0"/>
            </a:br>
            <a:endParaRPr lang="es-ES"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15353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71563"/>
            <a:ext cx="7499176" cy="5253037"/>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Conocidos a nivel nacional de marcas de naranjas, manzanas y plátanos son consumidos por todas partes.</a:t>
            </a:r>
          </a:p>
          <a:p>
            <a:pPr marL="274320" indent="-274320" eaLnBrk="1" fontAlgn="auto" hangingPunct="1">
              <a:spcAft>
                <a:spcPts val="0"/>
              </a:spcAft>
              <a:buClr>
                <a:schemeClr val="accent3"/>
              </a:buClr>
              <a:buFont typeface="Wingdings 2"/>
              <a:buChar char=""/>
              <a:defRPr/>
            </a:pPr>
            <a:r>
              <a:rPr lang="es-ES" dirty="0"/>
              <a:t>Fresas, cebollas, apio, patatas tempranas, los melocotones y sandías se transportan en vagones pesados a todo el continente. </a:t>
            </a:r>
          </a:p>
          <a:p>
            <a:pPr marL="274320" indent="-274320" eaLnBrk="1" fontAlgn="auto" hangingPunct="1">
              <a:spcAft>
                <a:spcPts val="0"/>
              </a:spcAft>
              <a:buClr>
                <a:schemeClr val="accent3"/>
              </a:buClr>
              <a:buFont typeface="Wingdings 2"/>
              <a:buChar char=""/>
              <a:defRPr/>
            </a:pPr>
            <a:r>
              <a:rPr lang="es-ES" dirty="0"/>
              <a:t>Los viveros, que introducen una nueva rosa o un nuevo filadelfo lo anuncian en Canadá, California y Virginia.. </a:t>
            </a:r>
          </a:p>
          <a:p>
            <a:pPr marL="274320" indent="-274320" eaLnBrk="1" fontAlgn="auto" hangingPunct="1">
              <a:spcAft>
                <a:spcPts val="0"/>
              </a:spcAft>
              <a:buClr>
                <a:schemeClr val="accent3"/>
              </a:buClr>
              <a:buFont typeface="Wingdings 2"/>
              <a:buChar char=""/>
              <a:defRPr/>
            </a:pPr>
            <a:r>
              <a:rPr lang="es-ES" dirty="0"/>
              <a:t>Cada libro sobre la arquitectura del paisaje está escrito para la venta en toda la amplitud de la tierra. </a:t>
            </a:r>
          </a:p>
          <a:p>
            <a:pPr marL="274320" indent="-274320" eaLnBrk="1" fontAlgn="auto" hangingPunct="1">
              <a:spcAft>
                <a:spcPts val="0"/>
              </a:spcAft>
              <a:buClr>
                <a:schemeClr val="accent3"/>
              </a:buClr>
              <a:buFont typeface="Wingdings 2"/>
              <a:buNone/>
              <a:defRPr/>
            </a:pPr>
            <a:br>
              <a:rPr lang="es-ES" dirty="0"/>
            </a:br>
            <a:endParaRPr lang="es-ES"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174398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a:xfrm>
            <a:off x="457200" y="704850"/>
            <a:ext cx="8229600" cy="708025"/>
          </a:xfrm>
        </p:spPr>
        <p:txBody>
          <a:bodyPr/>
          <a:lstStyle/>
          <a:p>
            <a:pPr eaLnBrk="1" hangingPunct="1"/>
            <a:r>
              <a:rPr lang="es-ES" altLang="es-ES" dirty="0"/>
              <a:t>   Factores geográficos</a:t>
            </a:r>
          </a:p>
        </p:txBody>
      </p:sp>
      <p:sp>
        <p:nvSpPr>
          <p:cNvPr id="3" name="2 Marcador de contenido"/>
          <p:cNvSpPr>
            <a:spLocks noGrp="1"/>
          </p:cNvSpPr>
          <p:nvPr>
            <p:ph sz="quarter" idx="1"/>
          </p:nvPr>
        </p:nvSpPr>
        <p:spPr>
          <a:xfrm>
            <a:off x="457200" y="1628775"/>
            <a:ext cx="7643192" cy="5616649"/>
          </a:xfrm>
        </p:spPr>
        <p:txBody>
          <a:bodyPr>
            <a:normAutofit/>
          </a:bodyPr>
          <a:lstStyle/>
          <a:p>
            <a:pPr marL="274320" indent="-274320" eaLnBrk="1" fontAlgn="auto" hangingPunct="1">
              <a:spcAft>
                <a:spcPts val="0"/>
              </a:spcAft>
              <a:buClr>
                <a:schemeClr val="accent3"/>
              </a:buClr>
              <a:buFont typeface="Wingdings 2"/>
              <a:buChar char=""/>
              <a:defRPr/>
            </a:pPr>
            <a:r>
              <a:rPr lang="es-ES" dirty="0"/>
              <a:t>Estados Unidos es un país grande, y nadie puede opinar sobre decisiones de la huerta y el jardín sin la debida consideración de los factores de la geografía, la topografía y el clima. </a:t>
            </a:r>
          </a:p>
          <a:p>
            <a:pPr marL="274320" indent="-274320" eaLnBrk="1" fontAlgn="auto" hangingPunct="1">
              <a:spcAft>
                <a:spcPts val="0"/>
              </a:spcAft>
              <a:buClr>
                <a:schemeClr val="accent3"/>
              </a:buClr>
              <a:buFont typeface="Wingdings 2"/>
              <a:buChar char=""/>
              <a:defRPr/>
            </a:pPr>
            <a:r>
              <a:rPr lang="es-ES" dirty="0"/>
              <a:t>En latitud y longitud  las partes habitadas de América del Norte cubren un territorio equivalente al de las islas británicas, todos los de Europa Occidental, toda Rusia oriental, la mitad de Siberia, y de toda la cuenca mediterránea, como Turquía, Persia y África del Norte.</a:t>
            </a:r>
          </a:p>
          <a:p>
            <a:pPr marL="274320" indent="-274320" eaLnBrk="1" fontAlgn="auto" hangingPunct="1">
              <a:spcAft>
                <a:spcPts val="0"/>
              </a:spcAft>
              <a:buClr>
                <a:schemeClr val="accent3"/>
              </a:buClr>
              <a:buFont typeface="Wingdings 2"/>
              <a:buChar char=""/>
              <a:defRPr/>
            </a:pPr>
            <a:r>
              <a:rPr lang="es-ES" sz="3100" dirty="0"/>
              <a:t> </a:t>
            </a:r>
            <a:endParaRPr lang="es-ES" dirty="0"/>
          </a:p>
        </p:txBody>
      </p:sp>
    </p:spTree>
    <p:extLst>
      <p:ext uri="{BB962C8B-B14F-4D97-AF65-F5344CB8AC3E}">
        <p14:creationId xmlns:p14="http://schemas.microsoft.com/office/powerpoint/2010/main" val="397738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lnSpcReduction="10000"/>
          </a:bodyPr>
          <a:lstStyle/>
          <a:p>
            <a:r>
              <a:rPr lang="es-ES" dirty="0"/>
              <a:t>Si es necesario, en la jardinería europea, para subdividir cuidadosamente áreas tales como Italia, Alemania, Rusia y Gran Bretaña, es igualmente necesario examinar las peculiaridades de California, Florida, la cuenca del Mississippi, Nueva Inglaterra y Canadá para hablar de la jardinería en América del Norte.</a:t>
            </a:r>
          </a:p>
          <a:p>
            <a:r>
              <a:rPr lang="es-ES" dirty="0"/>
              <a:t>Aparte de su inmensidad física simple, este continente de América del Norte tiene una topografía muy variada. </a:t>
            </a:r>
          </a:p>
          <a:p>
            <a:r>
              <a:rPr lang="es-ES" dirty="0"/>
              <a:t>Comenzando en la costa oriental se encuentra una estrecha llanura costera caracterizada por colinas bajas, a menudo rocosas. </a:t>
            </a:r>
            <a:br>
              <a:rPr lang="es-ES" dirty="0"/>
            </a:br>
            <a:br>
              <a:rPr lang="es-ES" dirty="0"/>
            </a:br>
            <a:endParaRPr lang="es-ES" dirty="0"/>
          </a:p>
        </p:txBody>
      </p:sp>
    </p:spTree>
    <p:extLst>
      <p:ext uri="{BB962C8B-B14F-4D97-AF65-F5344CB8AC3E}">
        <p14:creationId xmlns:p14="http://schemas.microsoft.com/office/powerpoint/2010/main" val="3600258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476672"/>
            <a:ext cx="7715200" cy="6354053"/>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Detrás de esta se encuentra la cordillera de los Apalaches geológicamente antiguas  montañas, muy boscosas y con agua, y en su norte llega haber glaciares.</a:t>
            </a:r>
          </a:p>
          <a:p>
            <a:pPr marL="274320" indent="-274320" eaLnBrk="1" fontAlgn="auto" hangingPunct="1">
              <a:spcAft>
                <a:spcPts val="0"/>
              </a:spcAft>
              <a:buClr>
                <a:schemeClr val="accent3"/>
              </a:buClr>
              <a:buFont typeface="Wingdings 2"/>
              <a:buChar char=""/>
              <a:defRPr/>
            </a:pPr>
            <a:r>
              <a:rPr lang="es-ES" dirty="0"/>
              <a:t> Luego viene el valle del Mississippi, muy amplio, por lo general el nivel, muy variado de su suelo, pero en gran parte de la derivación de piedra caliza, muy fértil y sobre todo bien cultivado. </a:t>
            </a:r>
          </a:p>
          <a:p>
            <a:pPr>
              <a:buClr>
                <a:schemeClr val="accent3"/>
              </a:buClr>
              <a:buFont typeface="Wingdings 2"/>
              <a:buChar char=""/>
              <a:defRPr/>
            </a:pPr>
            <a:r>
              <a:rPr lang="es-ES" dirty="0"/>
              <a:t>Los dos tercios orientales de la cuenca tiene una precipitación abundante, que van alrededor de veinticinco a treinta y cinco centímetros por año.</a:t>
            </a:r>
          </a:p>
          <a:p>
            <a:pPr>
              <a:buClr>
                <a:schemeClr val="accent3"/>
              </a:buClr>
              <a:buFont typeface="Wingdings 2"/>
              <a:buChar char=""/>
              <a:defRPr/>
            </a:pPr>
            <a:r>
              <a:rPr lang="es-ES" dirty="0"/>
              <a:t>El tercio occidental con las condiciones áridas, las precipitaciones disminuyen hacia el oeste, hasta las Montañas Rocosas. </a:t>
            </a:r>
          </a:p>
          <a:p>
            <a:pPr marL="274320" indent="-274320" eaLnBrk="1" fontAlgn="auto" hangingPunct="1">
              <a:spcAft>
                <a:spcPts val="0"/>
              </a:spcAft>
              <a:buClr>
                <a:schemeClr val="accent3"/>
              </a:buClr>
              <a:buFont typeface="Wingdings 2"/>
              <a:buChar char=""/>
              <a:defRPr/>
            </a:pPr>
            <a:endParaRPr lang="es-ES" dirty="0"/>
          </a:p>
          <a:p>
            <a:pPr marL="274320" indent="-274320" eaLnBrk="1" fontAlgn="auto" hangingPunct="1">
              <a:spcAft>
                <a:spcPts val="0"/>
              </a:spcAft>
              <a:buClr>
                <a:schemeClr val="accent3"/>
              </a:buClr>
              <a:buFont typeface="Wingdings 2"/>
              <a:buChar char=""/>
              <a:defRPr/>
            </a:pPr>
            <a:br>
              <a:rPr lang="es-ES" dirty="0"/>
            </a:br>
            <a:endParaRPr lang="es-ES" dirty="0"/>
          </a:p>
        </p:txBody>
      </p:sp>
    </p:spTree>
    <p:extLst>
      <p:ext uri="{BB962C8B-B14F-4D97-AF65-F5344CB8AC3E}">
        <p14:creationId xmlns:p14="http://schemas.microsoft.com/office/powerpoint/2010/main" val="2164740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571184" cy="594928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sz="2400" dirty="0"/>
              <a:t>En este sistema de alta montaña se encuentra una notable variedad de condiciones físicas, que van desde el soleado, fértil y bien regado valle de estepas áridas o picos cubiertos de nieve eterna</a:t>
            </a:r>
            <a:r>
              <a:rPr lang="es-ES" dirty="0"/>
              <a:t>. </a:t>
            </a:r>
          </a:p>
          <a:p>
            <a:pPr>
              <a:buClr>
                <a:schemeClr val="accent3"/>
              </a:buClr>
              <a:buFont typeface="Wingdings 2"/>
              <a:buChar char=""/>
              <a:defRPr/>
            </a:pPr>
            <a:r>
              <a:rPr lang="es-ES" dirty="0"/>
              <a:t>Al oeste de las Montañas Rocosas se encuentra la gran meseta interior, del tamaño de Francia y que comprende varios estados.</a:t>
            </a:r>
          </a:p>
          <a:p>
            <a:pPr>
              <a:buClr>
                <a:schemeClr val="accent3"/>
              </a:buClr>
              <a:buFont typeface="Wingdings 2"/>
              <a:buChar char=""/>
              <a:defRPr/>
            </a:pPr>
            <a:r>
              <a:rPr lang="es-ES" dirty="0"/>
              <a:t> La altitud va desde 2000 hasta 6000 metros sobre el nivel del mar, con muchas montañas locales que ejecuta considerablemente más altas, algunas de hasta 3.000 metros.</a:t>
            </a:r>
          </a:p>
          <a:p>
            <a:pPr>
              <a:buClr>
                <a:schemeClr val="accent3"/>
              </a:buClr>
              <a:buFont typeface="Wingdings 2"/>
              <a:buChar char=""/>
              <a:defRPr/>
            </a:pPr>
            <a:r>
              <a:rPr lang="es-ES" dirty="0"/>
              <a:t> La lluvia es deficiente, pero algunas pequeñas zonas de regadío son muy fructíferas. </a:t>
            </a:r>
          </a:p>
          <a:p>
            <a:pPr marL="274320" indent="-274320" eaLnBrk="1" fontAlgn="auto" hangingPunct="1">
              <a:spcAft>
                <a:spcPts val="0"/>
              </a:spcAft>
              <a:buClr>
                <a:schemeClr val="accent3"/>
              </a:buClr>
              <a:buFont typeface="Wingdings 2"/>
              <a:buChar char=""/>
              <a:defRPr/>
            </a:pPr>
            <a:endParaRPr lang="es-ES" dirty="0"/>
          </a:p>
          <a:p>
            <a:pPr>
              <a:defRPr/>
            </a:pPr>
            <a:br>
              <a:rPr lang="es-ES" dirty="0"/>
            </a:br>
            <a:endParaRPr lang="es-ES" dirty="0"/>
          </a:p>
        </p:txBody>
      </p:sp>
    </p:spTree>
    <p:extLst>
      <p:ext uri="{BB962C8B-B14F-4D97-AF65-F5344CB8AC3E}">
        <p14:creationId xmlns:p14="http://schemas.microsoft.com/office/powerpoint/2010/main" val="1061805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5"/>
            <a:ext cx="7571184" cy="6093296"/>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sz="2400" dirty="0"/>
              <a:t>Esto nos lleva a la Sierra Nevada, casi tan alta como las Montañas Rocosas y quizá más pintoresca.</a:t>
            </a:r>
            <a:br>
              <a:rPr lang="es-ES" dirty="0"/>
            </a:br>
            <a:r>
              <a:rPr lang="es-ES" dirty="0"/>
              <a:t>Estas montañas están densamente arboladas en sus laderas occidentales, pero casi áridas en su lado oriental. </a:t>
            </a:r>
          </a:p>
          <a:p>
            <a:pPr>
              <a:buClr>
                <a:schemeClr val="accent3"/>
              </a:buClr>
              <a:buFont typeface="Wingdings 2"/>
              <a:buChar char=""/>
              <a:defRPr/>
            </a:pPr>
            <a:r>
              <a:rPr lang="es-ES" dirty="0"/>
              <a:t>Entre ellas y el Océano Pacífico se encuentran las zonas ricas, variadas y leves de la vertiente del Pacífico en Columbia Británica, Washington, Oregón y California.</a:t>
            </a:r>
          </a:p>
          <a:p>
            <a:pPr>
              <a:buClr>
                <a:schemeClr val="accent3"/>
              </a:buClr>
              <a:buFont typeface="Wingdings 2"/>
              <a:buChar char=""/>
              <a:defRPr/>
            </a:pPr>
            <a:r>
              <a:rPr lang="es-ES" dirty="0"/>
              <a:t>Aquí, la lluvia caída es generalmente intensa, sobre todo hacia el norte, los bosques están formados por enormes árboles y con espesura la maleza , el clima es mucho más suave que en las latitudes correspondientes hacia el este. </a:t>
            </a:r>
          </a:p>
          <a:p>
            <a:pPr marL="274320" indent="-274320" eaLnBrk="1" fontAlgn="auto" hangingPunct="1">
              <a:spcAft>
                <a:spcPts val="0"/>
              </a:spcAft>
              <a:buClr>
                <a:schemeClr val="accent3"/>
              </a:buClr>
              <a:buFont typeface="Wingdings 2"/>
              <a:buChar char=""/>
              <a:defRPr/>
            </a:pPr>
            <a:br>
              <a:rPr lang="es-ES" dirty="0"/>
            </a:br>
            <a:endParaRPr lang="es-ES"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4060255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643192" cy="684076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Esta mejora del clima de la costa del Pacífico, por las corrientes oceánicas cálidas de Japón es un factor de importancia a tener en cuenta.</a:t>
            </a:r>
            <a:br>
              <a:rPr lang="es-ES" dirty="0"/>
            </a:br>
            <a:r>
              <a:rPr lang="es-ES" dirty="0"/>
              <a:t>Esta mirada desde el Atlántico hasta las costas del Pacífico necesariamente pasa por alto muchas de las condiciones locales de gran importancia.</a:t>
            </a:r>
          </a:p>
          <a:p>
            <a:pPr>
              <a:buClr>
                <a:schemeClr val="accent3"/>
              </a:buClr>
              <a:buFont typeface="Wingdings 2"/>
              <a:buChar char=""/>
              <a:defRPr/>
            </a:pPr>
            <a:r>
              <a:rPr lang="es-ES" dirty="0"/>
              <a:t> Y deja la necesidad de volver sobre sus pasos para hablar de Canadá en el norte y los Estados del Golfo en el sur. </a:t>
            </a:r>
          </a:p>
          <a:p>
            <a:pPr>
              <a:buClr>
                <a:schemeClr val="accent3"/>
              </a:buClr>
              <a:buFont typeface="Wingdings 2"/>
              <a:buChar char=""/>
              <a:defRPr/>
            </a:pPr>
            <a:r>
              <a:rPr lang="es-ES" dirty="0"/>
              <a:t>Es cierto que, en términos generales, las características topográficas que acabo de esbozar se extienden hacia el norte a través de Canadá, cierto también que, tendido más hacia el norte, cada zona canadiense tiene una temporada de crecimiento ligeramente más corto y una menor temperatura de verano que la zona correspondiente en los Estados Unidos.</a:t>
            </a:r>
          </a:p>
          <a:p>
            <a:pPr marL="274320" indent="-274320" eaLnBrk="1" fontAlgn="auto" hangingPunct="1">
              <a:spcAft>
                <a:spcPts val="0"/>
              </a:spcAft>
              <a:buClr>
                <a:schemeClr val="accent3"/>
              </a:buClr>
              <a:buFont typeface="Wingdings 2"/>
              <a:buChar char=""/>
              <a:defRPr/>
            </a:pPr>
            <a:br>
              <a:rPr lang="es-ES" dirty="0"/>
            </a:br>
            <a:endParaRPr lang="es-ES"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225738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5"/>
            <a:ext cx="7643192" cy="5919936"/>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Esta mirada desde el Atlántico hasta las costas del Pacífico necesariamente pasa por alto muchas de las condiciones locales de gran importancia.</a:t>
            </a:r>
          </a:p>
          <a:p>
            <a:pPr marL="274320" indent="-274320" eaLnBrk="1" fontAlgn="auto" hangingPunct="1">
              <a:spcAft>
                <a:spcPts val="0"/>
              </a:spcAft>
              <a:buClr>
                <a:schemeClr val="accent3"/>
              </a:buClr>
              <a:buFont typeface="Wingdings 2"/>
              <a:buChar char=""/>
              <a:defRPr/>
            </a:pPr>
            <a:r>
              <a:rPr lang="es-ES" dirty="0"/>
              <a:t> Y deja la necesidad de volver sobre sus pasos para hablar de Canadá en el norte y los Estados del Golfo en el sur. </a:t>
            </a:r>
          </a:p>
          <a:p>
            <a:pPr marL="274320" indent="-274320" eaLnBrk="1" fontAlgn="auto" hangingPunct="1">
              <a:spcAft>
                <a:spcPts val="0"/>
              </a:spcAft>
              <a:buClr>
                <a:schemeClr val="accent3"/>
              </a:buClr>
              <a:buFont typeface="Wingdings 2"/>
              <a:buChar char=""/>
              <a:defRPr/>
            </a:pPr>
            <a:r>
              <a:rPr lang="es-ES" dirty="0"/>
              <a:t>Es cierto que, en términos generales, las características topográficas que acabo de esbozar extienden hacia el norte a través de Canadá, cierto también que, tendido más hacia el norte, cada zona canadiense tiene una temporada de crecimiento ligeramente más corto y una menor temperatura de verano que la zona correspondiente en los Estados Unidos.</a:t>
            </a:r>
          </a:p>
          <a:p>
            <a:pPr marL="274320" indent="-274320" eaLnBrk="1" fontAlgn="auto" hangingPunct="1">
              <a:spcAft>
                <a:spcPts val="0"/>
              </a:spcAft>
              <a:buClr>
                <a:schemeClr val="accent3"/>
              </a:buClr>
              <a:buFont typeface="Wingdings 2"/>
              <a:buChar char=""/>
              <a:defRPr/>
            </a:pPr>
            <a:br>
              <a:rPr lang="es-ES" dirty="0"/>
            </a:br>
            <a:endParaRPr lang="es-ES"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624473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27168" cy="5775920"/>
          </a:xfrm>
        </p:spPr>
        <p:txBody>
          <a:bodyPr>
            <a:normAutofit lnSpcReduction="10000"/>
          </a:bodyPr>
          <a:lstStyle/>
          <a:p>
            <a:pPr>
              <a:defRPr/>
            </a:pPr>
            <a:r>
              <a:rPr lang="es-ES" dirty="0"/>
              <a:t>Sin embargo, Canadá es un área de cultivo muy fértil, y tiene una gran población de ciudadanos y de cultivos que han hecho grandes progresos en la horticultura y la arquitectura del paisaje.</a:t>
            </a:r>
          </a:p>
          <a:p>
            <a:pPr marL="274320" indent="-274320" eaLnBrk="1" fontAlgn="auto" hangingPunct="1">
              <a:spcAft>
                <a:spcPts val="0"/>
              </a:spcAft>
              <a:buClr>
                <a:schemeClr val="accent3"/>
              </a:buClr>
              <a:buFont typeface="Wingdings 2"/>
              <a:buChar char=""/>
              <a:defRPr/>
            </a:pPr>
            <a:r>
              <a:rPr lang="es-ES" dirty="0"/>
              <a:t>Las áreas que bordean el Golfo de México constituyen  otra zona de cualidades muy particulares.</a:t>
            </a:r>
          </a:p>
          <a:p>
            <a:pPr marL="274320" indent="-274320" eaLnBrk="1" fontAlgn="auto" hangingPunct="1">
              <a:spcAft>
                <a:spcPts val="0"/>
              </a:spcAft>
              <a:buClr>
                <a:schemeClr val="accent3"/>
              </a:buClr>
              <a:buFont typeface="Wingdings 2"/>
              <a:buChar char=""/>
              <a:defRPr/>
            </a:pPr>
            <a:r>
              <a:rPr lang="es-ES" dirty="0"/>
              <a:t>Esta zona incluye la totalidad de la Florida, con partes de Alabama, Mississippi, Luisiana y Texas.</a:t>
            </a:r>
          </a:p>
          <a:p>
            <a:pPr marL="274320" indent="-274320" eaLnBrk="1" fontAlgn="auto" hangingPunct="1">
              <a:spcAft>
                <a:spcPts val="0"/>
              </a:spcAft>
              <a:buClr>
                <a:schemeClr val="accent3"/>
              </a:buClr>
              <a:buFont typeface="Wingdings 2"/>
              <a:buChar char=""/>
              <a:defRPr/>
            </a:pPr>
            <a:r>
              <a:rPr lang="es-ES" dirty="0"/>
              <a:t> Las altitudes son bajas, por lo general apenas encima del nivel de marea  la superficie es plana, y hay muchas zonas pantanosas. </a:t>
            </a:r>
          </a:p>
          <a:p>
            <a:pPr>
              <a:defRPr/>
            </a:pPr>
            <a:br>
              <a:rPr lang="es-ES" dirty="0"/>
            </a:br>
            <a:br>
              <a:rPr lang="es-ES" dirty="0"/>
            </a:br>
            <a:endParaRPr lang="es-ES" dirty="0"/>
          </a:p>
          <a:p>
            <a:pPr>
              <a:defRPr/>
            </a:pPr>
            <a:endParaRPr lang="es-ES" dirty="0"/>
          </a:p>
        </p:txBody>
      </p:sp>
    </p:spTree>
    <p:extLst>
      <p:ext uri="{BB962C8B-B14F-4D97-AF65-F5344CB8AC3E}">
        <p14:creationId xmlns:p14="http://schemas.microsoft.com/office/powerpoint/2010/main" val="106109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7"/>
            <a:ext cx="7643192" cy="6336754"/>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Las precipitaciones son abundantes y la temperatura es cálida y estable. </a:t>
            </a:r>
          </a:p>
          <a:p>
            <a:pPr marL="274320" indent="-274320" eaLnBrk="1" fontAlgn="auto" hangingPunct="1">
              <a:spcAft>
                <a:spcPts val="0"/>
              </a:spcAft>
              <a:buClr>
                <a:schemeClr val="accent3"/>
              </a:buClr>
              <a:buFont typeface="Wingdings 2"/>
              <a:buChar char=""/>
              <a:defRPr/>
            </a:pPr>
            <a:r>
              <a:rPr lang="es-ES" dirty="0"/>
              <a:t>Se debe hacer hincapié en el hecho de que estas grandes áreas representan las principales subdivisiones físicas del continente, que se caracteriza por importantes diferencias de suelo, precipitación, altitud o temperatura, como para ejercer una influencia determinante sobre el cultivo de las plantas.</a:t>
            </a:r>
          </a:p>
          <a:p>
            <a:pPr marL="274320" indent="-274320" eaLnBrk="1" fontAlgn="auto" hangingPunct="1">
              <a:spcAft>
                <a:spcPts val="0"/>
              </a:spcAft>
              <a:buClr>
                <a:schemeClr val="accent3"/>
              </a:buClr>
              <a:buFont typeface="Wingdings 2"/>
              <a:buChar char=""/>
              <a:defRPr/>
            </a:pPr>
            <a:r>
              <a:rPr lang="es-ES" dirty="0"/>
              <a:t>El pleno desarrollo de las posibilidades locales bajo estas peculiaridades, en general, no se ha logrado en los Estados Unidos, tal vez por falta de tiempo, y esta falta de refinamiento local intensivo es una de las características distintivas de la horticultura de América, en comparación con la de Europa.</a:t>
            </a:r>
          </a:p>
          <a:p>
            <a:pPr marL="274320" indent="-274320" eaLnBrk="1" fontAlgn="auto" hangingPunct="1">
              <a:spcAft>
                <a:spcPts val="0"/>
              </a:spcAft>
              <a:buClr>
                <a:schemeClr val="accent3"/>
              </a:buClr>
              <a:buFont typeface="Wingdings 2"/>
              <a:buChar char=""/>
              <a:defRPr/>
            </a:pPr>
            <a:br>
              <a:rPr lang="es-ES" dirty="0"/>
            </a:br>
            <a:br>
              <a:rPr lang="es-ES" dirty="0"/>
            </a:br>
            <a:endParaRPr lang="es-ES"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17714855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00125"/>
            <a:ext cx="7571184" cy="5324475"/>
          </a:xfrm>
        </p:spPr>
        <p:txBody>
          <a:bodyPr>
            <a:normAutofit/>
          </a:bodyPr>
          <a:lstStyle/>
          <a:p>
            <a:pPr marL="274320" indent="-274320" eaLnBrk="1" fontAlgn="auto" hangingPunct="1">
              <a:spcAft>
                <a:spcPts val="0"/>
              </a:spcAft>
              <a:buClr>
                <a:schemeClr val="accent3"/>
              </a:buClr>
              <a:buFont typeface="Wingdings 2"/>
              <a:buChar char=""/>
              <a:defRPr/>
            </a:pPr>
            <a:r>
              <a:rPr lang="es-ES" sz="2400" dirty="0"/>
              <a:t>En Estados Unidos, donde cada uno de costa a costa compra los mismos artículos manufacturados, lee las revistas del mismo jardín, y los viveros venden lo mismo, y donde incluso puedes comprar normalizado por ordenes de correo a las casas de los comerciantes, la tendencia hacia la uniformidad es muy fuerte y el desarrollo de las especialidades locales es, en consecuencia muy complicado, sino impedido…</a:t>
            </a:r>
            <a:br>
              <a:rPr lang="es-ES" dirty="0"/>
            </a:br>
            <a:br>
              <a:rPr lang="es-ES" dirty="0"/>
            </a:br>
            <a:endParaRPr lang="es-ES"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41071431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p:txBody>
          <a:bodyPr/>
          <a:lstStyle/>
          <a:p>
            <a:pPr eaLnBrk="1" hangingPunct="1"/>
            <a:r>
              <a:rPr lang="es-ES" altLang="es-ES" dirty="0"/>
              <a:t>Flora nativa</a:t>
            </a:r>
          </a:p>
        </p:txBody>
      </p:sp>
      <p:sp>
        <p:nvSpPr>
          <p:cNvPr id="3" name="2 Marcador de contenido"/>
          <p:cNvSpPr>
            <a:spLocks noGrp="1"/>
          </p:cNvSpPr>
          <p:nvPr>
            <p:ph sz="quarter" idx="1"/>
          </p:nvPr>
        </p:nvSpPr>
        <p:spPr>
          <a:xfrm>
            <a:off x="457200" y="1700809"/>
            <a:ext cx="7571184" cy="5615980"/>
          </a:xfrm>
        </p:spPr>
        <p:txBody>
          <a:bodyPr>
            <a:normAutofit/>
          </a:bodyPr>
          <a:lstStyle/>
          <a:p>
            <a:pPr marL="274320" indent="-274320" eaLnBrk="1" fontAlgn="auto" hangingPunct="1">
              <a:spcAft>
                <a:spcPts val="0"/>
              </a:spcAft>
              <a:buClr>
                <a:schemeClr val="accent3"/>
              </a:buClr>
              <a:buFont typeface="Wingdings 2"/>
              <a:buChar char=""/>
              <a:defRPr/>
            </a:pPr>
            <a:r>
              <a:rPr lang="es-ES" dirty="0"/>
              <a:t>En todos los países y en todo tiempo el arte de la jardinería algunos han querido impresionar con la flora nativa. </a:t>
            </a:r>
          </a:p>
          <a:p>
            <a:pPr marL="274320" indent="-274320" eaLnBrk="1" fontAlgn="auto" hangingPunct="1">
              <a:spcAft>
                <a:spcPts val="0"/>
              </a:spcAft>
              <a:buClr>
                <a:schemeClr val="accent3"/>
              </a:buClr>
              <a:buFont typeface="Wingdings 2"/>
              <a:buChar char=""/>
              <a:defRPr/>
            </a:pPr>
            <a:r>
              <a:rPr lang="es-ES" dirty="0"/>
              <a:t>En América del Norte esta tendencia ha sido muy considerable. </a:t>
            </a:r>
          </a:p>
          <a:p>
            <a:pPr marL="274320" indent="-274320" eaLnBrk="1" fontAlgn="auto" hangingPunct="1">
              <a:spcAft>
                <a:spcPts val="0"/>
              </a:spcAft>
              <a:buClr>
                <a:schemeClr val="accent3"/>
              </a:buClr>
              <a:buFont typeface="Wingdings 2"/>
              <a:buChar char=""/>
              <a:defRPr/>
            </a:pPr>
            <a:r>
              <a:rPr lang="es-ES" dirty="0"/>
              <a:t>Las siguientes razones puede haber influido en el uso de las plantas nativas en el diseño de jardines en los Estados Unidos: </a:t>
            </a:r>
          </a:p>
          <a:p>
            <a:pPr marL="274320" indent="-274320" eaLnBrk="1" fontAlgn="auto" hangingPunct="1">
              <a:spcAft>
                <a:spcPts val="0"/>
              </a:spcAft>
              <a:buClr>
                <a:schemeClr val="accent3"/>
              </a:buClr>
              <a:buFont typeface="Wingdings 2"/>
              <a:buChar char=""/>
              <a:defRPr/>
            </a:pPr>
            <a:r>
              <a:rPr lang="es-ES" i="1" dirty="0"/>
              <a:t>En primer lugar,</a:t>
            </a:r>
            <a:r>
              <a:rPr lang="es-ES" dirty="0"/>
              <a:t> la severidad del clima ha hecho que la introducción de plantas exóticas, siempre fuera difícil.</a:t>
            </a:r>
          </a:p>
          <a:p>
            <a:pPr marL="274320" indent="-274320" eaLnBrk="1" fontAlgn="auto" hangingPunct="1">
              <a:spcAft>
                <a:spcPts val="0"/>
              </a:spcAft>
              <a:buClr>
                <a:schemeClr val="accent3"/>
              </a:buClr>
              <a:buFont typeface="Wingdings 2"/>
              <a:buChar char=""/>
              <a:defRPr/>
            </a:pPr>
            <a:r>
              <a:rPr lang="es-ES" dirty="0"/>
              <a:t> </a:t>
            </a:r>
          </a:p>
        </p:txBody>
      </p:sp>
    </p:spTree>
    <p:extLst>
      <p:ext uri="{BB962C8B-B14F-4D97-AF65-F5344CB8AC3E}">
        <p14:creationId xmlns:p14="http://schemas.microsoft.com/office/powerpoint/2010/main" val="14237353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 En segundo lugar, los habitantes han mostrado siempre un placer agudo en el paisaje natural y las plantas nativas. </a:t>
            </a:r>
          </a:p>
          <a:p>
            <a:r>
              <a:rPr lang="es-ES" dirty="0"/>
              <a:t>En tercer lugar, el estilo natural de jardinería para  una marcada preferencia se ha manifestado en favorecer los paisajes naturales y las plantas nativas.</a:t>
            </a:r>
          </a:p>
          <a:p>
            <a:r>
              <a:rPr lang="es-ES" dirty="0"/>
              <a:t>En cuarto lugar, ha estado trabajando en diferentes épocas con una fuerte propaganda sobre las plantas nativas. </a:t>
            </a:r>
          </a:p>
          <a:p>
            <a:r>
              <a:rPr lang="es-ES" dirty="0"/>
              <a:t>Quinto y último, la flora nativa de América es extensa, variada y sumamente interesante, elogiando a sí mismo en la habilidad de todos los amantes del jardín.</a:t>
            </a:r>
          </a:p>
          <a:p>
            <a:br>
              <a:rPr lang="es-ES" dirty="0"/>
            </a:br>
            <a:endParaRPr lang="es-ES" dirty="0"/>
          </a:p>
        </p:txBody>
      </p:sp>
    </p:spTree>
    <p:extLst>
      <p:ext uri="{BB962C8B-B14F-4D97-AF65-F5344CB8AC3E}">
        <p14:creationId xmlns:p14="http://schemas.microsoft.com/office/powerpoint/2010/main" val="20842259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571184" cy="5559896"/>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Cómo es de convincente este llamamiento se puede leer en cientos de volúmenes escritos por los primeros exploradores de estas costas-por Michaux, Rafinesque y decenas de otros. </a:t>
            </a:r>
          </a:p>
          <a:p>
            <a:pPr marL="274320" indent="-274320" eaLnBrk="1" fontAlgn="auto" hangingPunct="1">
              <a:spcAft>
                <a:spcPts val="0"/>
              </a:spcAft>
              <a:buClr>
                <a:schemeClr val="accent3"/>
              </a:buClr>
              <a:buFont typeface="Wingdings 2"/>
              <a:buChar char=""/>
              <a:defRPr/>
            </a:pPr>
            <a:r>
              <a:rPr lang="es-ES" dirty="0"/>
              <a:t>Durante más de dos siglos, la importación y aclimatación de plantas americanas en Gran Bretaña y en el continente de Europa fue la vocación y el deleite de todos los botánicos y jardineros.</a:t>
            </a:r>
          </a:p>
          <a:p>
            <a:pPr>
              <a:buClr>
                <a:schemeClr val="accent3"/>
              </a:buClr>
              <a:buFont typeface="Wingdings 2"/>
              <a:buChar char=""/>
              <a:defRPr/>
            </a:pPr>
            <a:r>
              <a:rPr lang="es-ES" dirty="0"/>
              <a:t>El índice de las plantas americanas es muy extenso, debido a las evidentes condiciones físicas y climáticas.</a:t>
            </a:r>
          </a:p>
          <a:p>
            <a:pPr marL="274320" indent="-274320" eaLnBrk="1" fontAlgn="auto" hangingPunct="1">
              <a:spcAft>
                <a:spcPts val="0"/>
              </a:spcAft>
              <a:buClr>
                <a:schemeClr val="accent3"/>
              </a:buClr>
              <a:buFont typeface="Wingdings 2"/>
              <a:buChar char=""/>
              <a:defRPr/>
            </a:pPr>
            <a:br>
              <a:rPr lang="es-ES" dirty="0"/>
            </a:br>
            <a:br>
              <a:rPr lang="es-ES" dirty="0"/>
            </a:br>
            <a:endParaRPr lang="es-ES"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21961563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71563"/>
            <a:ext cx="7499176" cy="5253037"/>
          </a:xfrm>
        </p:spPr>
        <p:txBody>
          <a:bodyPr>
            <a:normAutofit fontScale="92500"/>
          </a:bodyPr>
          <a:lstStyle/>
          <a:p>
            <a:pPr marL="274320" indent="-274320" eaLnBrk="1" fontAlgn="auto" hangingPunct="1">
              <a:spcAft>
                <a:spcPts val="0"/>
              </a:spcAft>
              <a:buClr>
                <a:schemeClr val="accent3"/>
              </a:buClr>
              <a:buFont typeface="Wingdings 2"/>
              <a:buChar char=""/>
              <a:defRPr/>
            </a:pPr>
            <a:r>
              <a:rPr lang="es-ES" dirty="0"/>
              <a:t>Hay muchas especies de árboles notables adecuado para la plantación de bosques y la utilización del paisaje docenas de especies de pino, abeto, la cicuta, el arce, el olmo, y el roble, por no hablar de estos tipos de especial interés como el tulipero-árbol, el roble , la catalpa, y la magnolia. </a:t>
            </a:r>
          </a:p>
          <a:p>
            <a:pPr marL="274320" indent="-274320" eaLnBrk="1" fontAlgn="auto" hangingPunct="1">
              <a:spcAft>
                <a:spcPts val="0"/>
              </a:spcAft>
              <a:buClr>
                <a:schemeClr val="accent3"/>
              </a:buClr>
              <a:buFont typeface="Wingdings 2"/>
              <a:buChar char=""/>
              <a:defRPr/>
            </a:pPr>
            <a:r>
              <a:rPr lang="es-ES" dirty="0"/>
              <a:t>Las especies de arbustos ornamentales aptas para la plantación, probablemente exceda de mil, muchos de ellos de  gran belleza. </a:t>
            </a:r>
          </a:p>
          <a:p>
            <a:pPr marL="274320" indent="-274320" eaLnBrk="1" fontAlgn="auto" hangingPunct="1">
              <a:spcAft>
                <a:spcPts val="0"/>
              </a:spcAft>
              <a:buClr>
                <a:schemeClr val="accent3"/>
              </a:buClr>
              <a:buFont typeface="Wingdings 2"/>
              <a:buChar char=""/>
              <a:defRPr/>
            </a:pPr>
            <a:r>
              <a:rPr lang="es-ES" dirty="0"/>
              <a:t>Los rododendros, azaleas y kalmias suministran una ilustración sugerente, de la misma manera un gran número de especies herbáceas  merecen destacarse.</a:t>
            </a:r>
            <a:br>
              <a:rPr lang="es-ES" dirty="0"/>
            </a:br>
            <a:br>
              <a:rPr lang="es-ES" dirty="0"/>
            </a:br>
            <a:endParaRPr lang="es-ES" dirty="0"/>
          </a:p>
        </p:txBody>
      </p:sp>
    </p:spTree>
    <p:extLst>
      <p:ext uri="{BB962C8B-B14F-4D97-AF65-F5344CB8AC3E}">
        <p14:creationId xmlns:p14="http://schemas.microsoft.com/office/powerpoint/2010/main" val="2163053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sz="quarter" idx="1"/>
          </p:nvPr>
        </p:nvSpPr>
        <p:spPr>
          <a:xfrm>
            <a:off x="457200" y="1071563"/>
            <a:ext cx="7499176" cy="5786437"/>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Los Aster, solidagos, pentstemons y aquilegias pueden ser citadas sólo a modo de ejemplo. </a:t>
            </a:r>
          </a:p>
          <a:p>
            <a:pPr marL="274320" indent="-274320" eaLnBrk="1" fontAlgn="auto" hangingPunct="1">
              <a:spcAft>
                <a:spcPts val="0"/>
              </a:spcAft>
              <a:buClr>
                <a:schemeClr val="accent3"/>
              </a:buClr>
              <a:buFont typeface="Wingdings 2"/>
              <a:buChar char=""/>
              <a:defRPr/>
            </a:pPr>
            <a:r>
              <a:rPr lang="es-ES" dirty="0"/>
              <a:t>A pesar, sin embargo, de esta abundancia de la flora autóctona es muy cierto que el efecto final sobre los jardines de América habría sido inferior de no haber sido por la predicación de urgencia en un país donde las olas de propaganda tienen una influencia poderosa. </a:t>
            </a:r>
          </a:p>
          <a:p>
            <a:pPr marL="274320" indent="-274320" eaLnBrk="1" fontAlgn="auto" hangingPunct="1">
              <a:spcAft>
                <a:spcPts val="0"/>
              </a:spcAft>
              <a:buClr>
                <a:schemeClr val="accent3"/>
              </a:buClr>
              <a:buFont typeface="Wingdings 2"/>
              <a:buChar char=""/>
              <a:defRPr/>
            </a:pPr>
            <a:r>
              <a:rPr lang="es-ES" dirty="0"/>
              <a:t>Un buen número de departamentos se ha establecido que se especializan en la recopilación, la difusión, mejora y venta de plantas indígenas y  la necesidad de su publicidad ha apoyado  la doctrina de que las plantas nativas deben ser  protegidas y favorecidas.</a:t>
            </a:r>
            <a:br>
              <a:rPr lang="es-ES" dirty="0"/>
            </a:br>
            <a:br>
              <a:rPr lang="es-ES" dirty="0"/>
            </a:br>
            <a:endParaRPr lang="es-ES" dirty="0"/>
          </a:p>
        </p:txBody>
      </p:sp>
    </p:spTree>
    <p:extLst>
      <p:ext uri="{BB962C8B-B14F-4D97-AF65-F5344CB8AC3E}">
        <p14:creationId xmlns:p14="http://schemas.microsoft.com/office/powerpoint/2010/main" val="971114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00125"/>
            <a:ext cx="7499176" cy="5324475"/>
          </a:xfrm>
        </p:spPr>
        <p:txBody>
          <a:bodyPr>
            <a:normAutofit/>
          </a:bodyPr>
          <a:lstStyle/>
          <a:p>
            <a:pPr marL="274320" indent="-274320" eaLnBrk="1" fontAlgn="auto" hangingPunct="1">
              <a:spcAft>
                <a:spcPts val="0"/>
              </a:spcAft>
              <a:buClr>
                <a:schemeClr val="accent3"/>
              </a:buClr>
              <a:buFont typeface="Wingdings 2"/>
              <a:buChar char=""/>
              <a:defRPr/>
            </a:pPr>
            <a:r>
              <a:rPr lang="es-ES" sz="2400" dirty="0"/>
              <a:t> Sin embargo, es curioso el hecho de que algunos de las mejores variedades de jardín de plantas americanas provienen de los viveros de Europa, donde se han producido y en grandes cantidades enviadas a Estados Unidos. </a:t>
            </a:r>
          </a:p>
          <a:p>
            <a:pPr marL="274320" indent="-274320" eaLnBrk="1" fontAlgn="auto" hangingPunct="1">
              <a:spcAft>
                <a:spcPts val="0"/>
              </a:spcAft>
              <a:buClr>
                <a:schemeClr val="accent3"/>
              </a:buClr>
              <a:buFont typeface="Wingdings 2"/>
              <a:buChar char=""/>
              <a:defRPr/>
            </a:pPr>
            <a:r>
              <a:rPr lang="es-ES" sz="2400" dirty="0"/>
              <a:t>Las variedades seleccionadas de ásteres crecidos en Inglaterra, y el delicioso Coreopsis de Erfurt Alemania, son un ejemplo . </a:t>
            </a:r>
          </a:p>
          <a:p>
            <a:pPr marL="274320" indent="-274320" eaLnBrk="1" fontAlgn="auto" hangingPunct="1">
              <a:spcAft>
                <a:spcPts val="0"/>
              </a:spcAft>
              <a:buClr>
                <a:schemeClr val="accent3"/>
              </a:buClr>
              <a:buFont typeface="Wingdings 2"/>
              <a:buChar char=""/>
              <a:defRPr/>
            </a:pPr>
            <a:r>
              <a:rPr lang="es-ES" sz="2400" dirty="0"/>
              <a:t> Puede decirse, a modo de resumen, que en la actualidad prevalece el gusto católico y arquitectos paisajistas y jardineros  utilizan libremente todo tipo de plantas con poco respeto a su lugar de origen o procedencia</a:t>
            </a:r>
            <a:r>
              <a:rPr lang="es-ES" dirty="0"/>
              <a:t>.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29709101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Marcador de contenido"/>
          <p:cNvSpPr>
            <a:spLocks noGrp="1"/>
          </p:cNvSpPr>
          <p:nvPr>
            <p:ph sz="quarter" idx="1"/>
          </p:nvPr>
        </p:nvSpPr>
        <p:spPr>
          <a:xfrm>
            <a:off x="457200" y="1125538"/>
            <a:ext cx="7499176" cy="5199062"/>
          </a:xfrm>
        </p:spPr>
        <p:txBody>
          <a:bodyPr/>
          <a:lstStyle/>
          <a:p>
            <a:r>
              <a:rPr lang="es-ES" altLang="es-ES" sz="2400" dirty="0"/>
              <a:t>Las especies japonesas muestran una capacidad de adaptación más bien propios de la región litoral del Atlántico, pero los méritos indiscutibles de las especies americanas, especialmente los árboles y arbustos resistentes, son notables en el jardín de casi todos los paisajes de Estados Unidos. </a:t>
            </a:r>
          </a:p>
          <a:p>
            <a:endParaRPr lang="es-ES" altLang="es-ES" dirty="0"/>
          </a:p>
        </p:txBody>
      </p:sp>
    </p:spTree>
    <p:extLst>
      <p:ext uri="{BB962C8B-B14F-4D97-AF65-F5344CB8AC3E}">
        <p14:creationId xmlns:p14="http://schemas.microsoft.com/office/powerpoint/2010/main" val="41439810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3 Imagen" descr="Absecon Is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6767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Absecon Island.-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37063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Absecon Island.-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51373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Absecon Islands.-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52858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Adelman Paeonia Farm.-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29398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Adelman Paeonia Farm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4188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Acoelorraphe wright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105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Absecon Island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81089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Adelman Paeonias Farm.-Iri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76063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Airlie Gardens.-North Carolin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62136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Airlie azale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86904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Akas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4085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Bicton Park.-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7345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Alerton Tropical.-Hawa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10504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Alfred B Maclay.-TheGardens-EddyYusuf.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7688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Heritage Gardens.-Mau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1357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Elk Rock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7383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Allen Centennial Garden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46317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Hollis-garden-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23389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Hershey Gardens.-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85470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Dumbarton Oaks Gardens.-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82204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2 Imagen" descr="Broocklyn Botanic Garden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57449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2 Imagen" descr="Garvan Gardens.-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94215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Fort Worth Botanucal Garden.-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1977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ellingrath Gardens.-Alabama.-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49386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Limahuli_Garden.-Hawai.-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03006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Hayward_california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02053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Dumbarton_Oaks-Pebble% and Water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63468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Descanso Gardens.-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7801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Denver Botanical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2531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Allen Centennial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66228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alboa Parkfiles2796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29100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alboa.-casa de balbo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 y="0"/>
            <a:ext cx="8572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7373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alboa Park.-m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61629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Harkness_mansion_garden.-Connecticut.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41298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2 Imagen" descr="Brookgreen Gardens.-2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6265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2 Imagen" descr="Brookgreen Gardens.-2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8478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Fort Worth Rose Garden.-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65843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Hidden Lak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32593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2 Imagen" descr="Hakone Gardens.-Begonia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19458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Hakone Gardens.-x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73482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Getty Villa.-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0098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Longfellow House.-Massachuset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44823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Magnolia Planation Gardens.-South Carolin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23903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Manito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94787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Manito Park.-Perennial Garden.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00994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International Ros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1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26448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Oregon_Garden_slate_stairs.jpe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2196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Magnolia Plantation House.-South Carolin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61039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agnolia Plantation House.-South Carolin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7321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mAGnolia Plantation House.-South Carolina..-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469281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Magnolia Plantation House.-South Carolina..-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5501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Mendocino_coast_botanical_garden.-California.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81568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hillbrook Museum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9567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Redwood Tunnel Tree.-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37487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lm Tree Oasi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96305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North Carolina Arboretum.-Quilt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501239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New York City Hall Park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18611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Old Westbury.-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67625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Stan Hywet.-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3253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Redwood Tunnel Tree.-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08606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Shore Acres .-Oregon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429479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Winterthur Gardens.-x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52184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Vancouver.-Queen Elizabeth Par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8760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Sonnenberg-Gardens.-New York.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525516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The Hermitage.-Tennesse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34608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Tropical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87476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Tropical Garde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3395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Tryon Palace.-North Carolin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78852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Rockefeller Cen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62986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Waterfront Victoria.-Empress Hote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36978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Yellow Poinciana in Florid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0989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Vancouver.-Queen Elizabeth Park.-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82707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Wollman Ring en Central Park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44212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Trinoma Mall.-Manil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247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Wintenthur Gardens.-Delaware.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63847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Winterthur Gardens.-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14118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Winterthur Gardens in Spring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0553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2 Imagen" descr="Oregon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722952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Wisteria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952264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2 Imagen" descr="Morcom_rose_garden.-California.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254680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2 Imagen" descr="Longhouse_red_garden.-New Yo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7147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TotalTime>
  <Words>2854</Words>
  <Application>Microsoft Office PowerPoint</Application>
  <PresentationFormat>Presentación en pantalla (4:3)</PresentationFormat>
  <Paragraphs>138</Paragraphs>
  <Slides>115</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115</vt:i4>
      </vt:variant>
    </vt:vector>
  </HeadingPairs>
  <TitlesOfParts>
    <vt:vector size="120" baseType="lpstr">
      <vt:lpstr>Calibri</vt:lpstr>
      <vt:lpstr>Century Schoolbook</vt:lpstr>
      <vt:lpstr>Wingdings</vt:lpstr>
      <vt:lpstr>Wingdings 2</vt:lpstr>
      <vt:lpstr>Default Theme</vt:lpstr>
      <vt:lpstr>ESTADOS UNIDOS.-LA VUELTA AL MUNDO EN 885 JARDINES.-Influencia europea en la América Colonial </vt:lpstr>
      <vt:lpstr>Influencia europea en la América Colonial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Factores geográficos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Flora nativa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c:title>
  <dc:creator>Josep</dc:creator>
  <cp:lastModifiedBy>Usuario</cp:lastModifiedBy>
  <cp:revision>8</cp:revision>
  <dcterms:created xsi:type="dcterms:W3CDTF">2013-09-16T06:09:50Z</dcterms:created>
  <dcterms:modified xsi:type="dcterms:W3CDTF">2018-03-05T12:33:10Z</dcterms:modified>
</cp:coreProperties>
</file>