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08" r:id="rId3"/>
  </p:sldMasterIdLst>
  <p:notesMasterIdLst>
    <p:notesMasterId r:id="rId129"/>
  </p:notesMasterIdLst>
  <p:sldIdLst>
    <p:sldId id="367" r:id="rId4"/>
    <p:sldId id="257" r:id="rId5"/>
    <p:sldId id="465" r:id="rId6"/>
    <p:sldId id="466" r:id="rId7"/>
    <p:sldId id="468" r:id="rId8"/>
    <p:sldId id="259" r:id="rId9"/>
    <p:sldId id="258" r:id="rId10"/>
    <p:sldId id="260" r:id="rId11"/>
    <p:sldId id="262" r:id="rId12"/>
    <p:sldId id="263" r:id="rId13"/>
    <p:sldId id="264" r:id="rId14"/>
    <p:sldId id="265"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444" r:id="rId43"/>
    <p:sldId id="445" r:id="rId44"/>
    <p:sldId id="446" r:id="rId45"/>
    <p:sldId id="447" r:id="rId46"/>
    <p:sldId id="448" r:id="rId47"/>
    <p:sldId id="449" r:id="rId48"/>
    <p:sldId id="370" r:id="rId49"/>
    <p:sldId id="371" r:id="rId50"/>
    <p:sldId id="372" r:id="rId51"/>
    <p:sldId id="373" r:id="rId52"/>
    <p:sldId id="374" r:id="rId53"/>
    <p:sldId id="375" r:id="rId54"/>
    <p:sldId id="376" r:id="rId55"/>
    <p:sldId id="377" r:id="rId56"/>
    <p:sldId id="378" r:id="rId57"/>
    <p:sldId id="379" r:id="rId58"/>
    <p:sldId id="380" r:id="rId59"/>
    <p:sldId id="450" r:id="rId60"/>
    <p:sldId id="451" r:id="rId61"/>
    <p:sldId id="383" r:id="rId62"/>
    <p:sldId id="384" r:id="rId63"/>
    <p:sldId id="385" r:id="rId64"/>
    <p:sldId id="386" r:id="rId65"/>
    <p:sldId id="387" r:id="rId66"/>
    <p:sldId id="388" r:id="rId67"/>
    <p:sldId id="389" r:id="rId68"/>
    <p:sldId id="390" r:id="rId69"/>
    <p:sldId id="391" r:id="rId70"/>
    <p:sldId id="392" r:id="rId71"/>
    <p:sldId id="452" r:id="rId72"/>
    <p:sldId id="453" r:id="rId73"/>
    <p:sldId id="454" r:id="rId74"/>
    <p:sldId id="455" r:id="rId75"/>
    <p:sldId id="456" r:id="rId76"/>
    <p:sldId id="395" r:id="rId77"/>
    <p:sldId id="396" r:id="rId78"/>
    <p:sldId id="397" r:id="rId79"/>
    <p:sldId id="398" r:id="rId80"/>
    <p:sldId id="399" r:id="rId81"/>
    <p:sldId id="457" r:id="rId82"/>
    <p:sldId id="458" r:id="rId83"/>
    <p:sldId id="459" r:id="rId84"/>
    <p:sldId id="460" r:id="rId85"/>
    <p:sldId id="461" r:id="rId86"/>
    <p:sldId id="462" r:id="rId87"/>
    <p:sldId id="463" r:id="rId88"/>
    <p:sldId id="464" r:id="rId89"/>
    <p:sldId id="403" r:id="rId90"/>
    <p:sldId id="404" r:id="rId91"/>
    <p:sldId id="405" r:id="rId92"/>
    <p:sldId id="406" r:id="rId93"/>
    <p:sldId id="407" r:id="rId94"/>
    <p:sldId id="408" r:id="rId95"/>
    <p:sldId id="409" r:id="rId96"/>
    <p:sldId id="410" r:id="rId97"/>
    <p:sldId id="411" r:id="rId98"/>
    <p:sldId id="412" r:id="rId99"/>
    <p:sldId id="413" r:id="rId100"/>
    <p:sldId id="414" r:id="rId101"/>
    <p:sldId id="415" r:id="rId102"/>
    <p:sldId id="416" r:id="rId103"/>
    <p:sldId id="417" r:id="rId104"/>
    <p:sldId id="418" r:id="rId105"/>
    <p:sldId id="419" r:id="rId106"/>
    <p:sldId id="420" r:id="rId107"/>
    <p:sldId id="421" r:id="rId108"/>
    <p:sldId id="422" r:id="rId109"/>
    <p:sldId id="423" r:id="rId110"/>
    <p:sldId id="424" r:id="rId111"/>
    <p:sldId id="425" r:id="rId112"/>
    <p:sldId id="427" r:id="rId113"/>
    <p:sldId id="428" r:id="rId114"/>
    <p:sldId id="429" r:id="rId115"/>
    <p:sldId id="430" r:id="rId116"/>
    <p:sldId id="431" r:id="rId117"/>
    <p:sldId id="432" r:id="rId118"/>
    <p:sldId id="433" r:id="rId119"/>
    <p:sldId id="434" r:id="rId120"/>
    <p:sldId id="435" r:id="rId121"/>
    <p:sldId id="436" r:id="rId122"/>
    <p:sldId id="437" r:id="rId123"/>
    <p:sldId id="438" r:id="rId124"/>
    <p:sldId id="439" r:id="rId125"/>
    <p:sldId id="440" r:id="rId126"/>
    <p:sldId id="441" r:id="rId127"/>
    <p:sldId id="442"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notesMaster" Target="notesMasters/notes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theme" Target="theme/theme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78A483-D856-4EC4-B07A-6A56A5A654DB}"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7446B3-6C37-40C3-B6E2-9507F5F4B58D}" type="slidenum">
              <a:rPr lang="es-ES" smtClean="0"/>
              <a:t>‹Nº›</a:t>
            </a:fld>
            <a:endParaRPr lang="es-ES" dirty="0"/>
          </a:p>
        </p:txBody>
      </p:sp>
    </p:spTree>
    <p:extLst>
      <p:ext uri="{BB962C8B-B14F-4D97-AF65-F5344CB8AC3E}">
        <p14:creationId xmlns:p14="http://schemas.microsoft.com/office/powerpoint/2010/main" val="3041781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6</a:t>
            </a:fld>
            <a:endParaRPr lang="es-ES" dirty="0"/>
          </a:p>
        </p:txBody>
      </p:sp>
    </p:spTree>
    <p:extLst>
      <p:ext uri="{BB962C8B-B14F-4D97-AF65-F5344CB8AC3E}">
        <p14:creationId xmlns:p14="http://schemas.microsoft.com/office/powerpoint/2010/main" val="1712045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7</a:t>
            </a:fld>
            <a:endParaRPr lang="es-ES" dirty="0"/>
          </a:p>
        </p:txBody>
      </p:sp>
    </p:spTree>
    <p:extLst>
      <p:ext uri="{BB962C8B-B14F-4D97-AF65-F5344CB8AC3E}">
        <p14:creationId xmlns:p14="http://schemas.microsoft.com/office/powerpoint/2010/main" val="473707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8</a:t>
            </a:fld>
            <a:endParaRPr lang="es-ES" dirty="0"/>
          </a:p>
        </p:txBody>
      </p:sp>
    </p:spTree>
    <p:extLst>
      <p:ext uri="{BB962C8B-B14F-4D97-AF65-F5344CB8AC3E}">
        <p14:creationId xmlns:p14="http://schemas.microsoft.com/office/powerpoint/2010/main" val="2160683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9</a:t>
            </a:fld>
            <a:endParaRPr lang="es-ES" dirty="0"/>
          </a:p>
        </p:txBody>
      </p:sp>
    </p:spTree>
    <p:extLst>
      <p:ext uri="{BB962C8B-B14F-4D97-AF65-F5344CB8AC3E}">
        <p14:creationId xmlns:p14="http://schemas.microsoft.com/office/powerpoint/2010/main" val="219009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10</a:t>
            </a:fld>
            <a:endParaRPr lang="es-ES" dirty="0"/>
          </a:p>
        </p:txBody>
      </p:sp>
    </p:spTree>
    <p:extLst>
      <p:ext uri="{BB962C8B-B14F-4D97-AF65-F5344CB8AC3E}">
        <p14:creationId xmlns:p14="http://schemas.microsoft.com/office/powerpoint/2010/main" val="1742916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11</a:t>
            </a:fld>
            <a:endParaRPr lang="es-ES" dirty="0"/>
          </a:p>
        </p:txBody>
      </p:sp>
    </p:spTree>
    <p:extLst>
      <p:ext uri="{BB962C8B-B14F-4D97-AF65-F5344CB8AC3E}">
        <p14:creationId xmlns:p14="http://schemas.microsoft.com/office/powerpoint/2010/main" val="306753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12</a:t>
            </a:fld>
            <a:endParaRPr lang="es-ES" dirty="0"/>
          </a:p>
        </p:txBody>
      </p:sp>
    </p:spTree>
    <p:extLst>
      <p:ext uri="{BB962C8B-B14F-4D97-AF65-F5344CB8AC3E}">
        <p14:creationId xmlns:p14="http://schemas.microsoft.com/office/powerpoint/2010/main" val="2948073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13</a:t>
            </a:fld>
            <a:endParaRPr lang="es-ES" dirty="0"/>
          </a:p>
        </p:txBody>
      </p:sp>
    </p:spTree>
    <p:extLst>
      <p:ext uri="{BB962C8B-B14F-4D97-AF65-F5344CB8AC3E}">
        <p14:creationId xmlns:p14="http://schemas.microsoft.com/office/powerpoint/2010/main" val="1276352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14</a:t>
            </a:fld>
            <a:endParaRPr lang="es-ES" dirty="0"/>
          </a:p>
        </p:txBody>
      </p:sp>
    </p:spTree>
    <p:extLst>
      <p:ext uri="{BB962C8B-B14F-4D97-AF65-F5344CB8AC3E}">
        <p14:creationId xmlns:p14="http://schemas.microsoft.com/office/powerpoint/2010/main" val="386082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15</a:t>
            </a:fld>
            <a:endParaRPr lang="es-ES" dirty="0"/>
          </a:p>
        </p:txBody>
      </p:sp>
    </p:spTree>
    <p:extLst>
      <p:ext uri="{BB962C8B-B14F-4D97-AF65-F5344CB8AC3E}">
        <p14:creationId xmlns:p14="http://schemas.microsoft.com/office/powerpoint/2010/main" val="2565707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16</a:t>
            </a:fld>
            <a:endParaRPr lang="es-ES" dirty="0"/>
          </a:p>
        </p:txBody>
      </p:sp>
    </p:spTree>
    <p:extLst>
      <p:ext uri="{BB962C8B-B14F-4D97-AF65-F5344CB8AC3E}">
        <p14:creationId xmlns:p14="http://schemas.microsoft.com/office/powerpoint/2010/main" val="227683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17</a:t>
            </a:fld>
            <a:endParaRPr lang="es-ES" dirty="0"/>
          </a:p>
        </p:txBody>
      </p:sp>
    </p:spTree>
    <p:extLst>
      <p:ext uri="{BB962C8B-B14F-4D97-AF65-F5344CB8AC3E}">
        <p14:creationId xmlns:p14="http://schemas.microsoft.com/office/powerpoint/2010/main" val="3063490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18</a:t>
            </a:fld>
            <a:endParaRPr lang="es-ES" dirty="0"/>
          </a:p>
        </p:txBody>
      </p:sp>
    </p:spTree>
    <p:extLst>
      <p:ext uri="{BB962C8B-B14F-4D97-AF65-F5344CB8AC3E}">
        <p14:creationId xmlns:p14="http://schemas.microsoft.com/office/powerpoint/2010/main" val="3880592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19</a:t>
            </a:fld>
            <a:endParaRPr lang="es-ES" dirty="0"/>
          </a:p>
        </p:txBody>
      </p:sp>
    </p:spTree>
    <p:extLst>
      <p:ext uri="{BB962C8B-B14F-4D97-AF65-F5344CB8AC3E}">
        <p14:creationId xmlns:p14="http://schemas.microsoft.com/office/powerpoint/2010/main" val="2967594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20</a:t>
            </a:fld>
            <a:endParaRPr lang="es-ES" dirty="0"/>
          </a:p>
        </p:txBody>
      </p:sp>
    </p:spTree>
    <p:extLst>
      <p:ext uri="{BB962C8B-B14F-4D97-AF65-F5344CB8AC3E}">
        <p14:creationId xmlns:p14="http://schemas.microsoft.com/office/powerpoint/2010/main" val="129415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21</a:t>
            </a:fld>
            <a:endParaRPr lang="es-ES" dirty="0"/>
          </a:p>
        </p:txBody>
      </p:sp>
    </p:spTree>
    <p:extLst>
      <p:ext uri="{BB962C8B-B14F-4D97-AF65-F5344CB8AC3E}">
        <p14:creationId xmlns:p14="http://schemas.microsoft.com/office/powerpoint/2010/main" val="1249866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22</a:t>
            </a:fld>
            <a:endParaRPr lang="es-ES" dirty="0"/>
          </a:p>
        </p:txBody>
      </p:sp>
    </p:spTree>
    <p:extLst>
      <p:ext uri="{BB962C8B-B14F-4D97-AF65-F5344CB8AC3E}">
        <p14:creationId xmlns:p14="http://schemas.microsoft.com/office/powerpoint/2010/main" val="536983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23</a:t>
            </a:fld>
            <a:endParaRPr lang="es-ES" dirty="0"/>
          </a:p>
        </p:txBody>
      </p:sp>
    </p:spTree>
    <p:extLst>
      <p:ext uri="{BB962C8B-B14F-4D97-AF65-F5344CB8AC3E}">
        <p14:creationId xmlns:p14="http://schemas.microsoft.com/office/powerpoint/2010/main" val="1190197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24</a:t>
            </a:fld>
            <a:endParaRPr lang="es-ES" dirty="0"/>
          </a:p>
        </p:txBody>
      </p:sp>
    </p:spTree>
    <p:extLst>
      <p:ext uri="{BB962C8B-B14F-4D97-AF65-F5344CB8AC3E}">
        <p14:creationId xmlns:p14="http://schemas.microsoft.com/office/powerpoint/2010/main" val="3741958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25</a:t>
            </a:fld>
            <a:endParaRPr lang="es-ES" dirty="0"/>
          </a:p>
        </p:txBody>
      </p:sp>
    </p:spTree>
    <p:extLst>
      <p:ext uri="{BB962C8B-B14F-4D97-AF65-F5344CB8AC3E}">
        <p14:creationId xmlns:p14="http://schemas.microsoft.com/office/powerpoint/2010/main" val="1078432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26</a:t>
            </a:fld>
            <a:endParaRPr lang="es-ES" dirty="0"/>
          </a:p>
        </p:txBody>
      </p:sp>
    </p:spTree>
    <p:extLst>
      <p:ext uri="{BB962C8B-B14F-4D97-AF65-F5344CB8AC3E}">
        <p14:creationId xmlns:p14="http://schemas.microsoft.com/office/powerpoint/2010/main" val="99193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27</a:t>
            </a:fld>
            <a:endParaRPr lang="es-ES" dirty="0"/>
          </a:p>
        </p:txBody>
      </p:sp>
    </p:spTree>
    <p:extLst>
      <p:ext uri="{BB962C8B-B14F-4D97-AF65-F5344CB8AC3E}">
        <p14:creationId xmlns:p14="http://schemas.microsoft.com/office/powerpoint/2010/main" val="2633444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28</a:t>
            </a:fld>
            <a:endParaRPr lang="es-ES" dirty="0"/>
          </a:p>
        </p:txBody>
      </p:sp>
    </p:spTree>
    <p:extLst>
      <p:ext uri="{BB962C8B-B14F-4D97-AF65-F5344CB8AC3E}">
        <p14:creationId xmlns:p14="http://schemas.microsoft.com/office/powerpoint/2010/main" val="2181451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29</a:t>
            </a:fld>
            <a:endParaRPr lang="es-ES" dirty="0"/>
          </a:p>
        </p:txBody>
      </p:sp>
    </p:spTree>
    <p:extLst>
      <p:ext uri="{BB962C8B-B14F-4D97-AF65-F5344CB8AC3E}">
        <p14:creationId xmlns:p14="http://schemas.microsoft.com/office/powerpoint/2010/main" val="3984576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30</a:t>
            </a:fld>
            <a:endParaRPr lang="es-ES" dirty="0"/>
          </a:p>
        </p:txBody>
      </p:sp>
    </p:spTree>
    <p:extLst>
      <p:ext uri="{BB962C8B-B14F-4D97-AF65-F5344CB8AC3E}">
        <p14:creationId xmlns:p14="http://schemas.microsoft.com/office/powerpoint/2010/main" val="212190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31</a:t>
            </a:fld>
            <a:endParaRPr lang="es-ES" dirty="0"/>
          </a:p>
        </p:txBody>
      </p:sp>
    </p:spTree>
    <p:extLst>
      <p:ext uri="{BB962C8B-B14F-4D97-AF65-F5344CB8AC3E}">
        <p14:creationId xmlns:p14="http://schemas.microsoft.com/office/powerpoint/2010/main" val="131702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32</a:t>
            </a:fld>
            <a:endParaRPr lang="es-ES" dirty="0"/>
          </a:p>
        </p:txBody>
      </p:sp>
    </p:spTree>
    <p:extLst>
      <p:ext uri="{BB962C8B-B14F-4D97-AF65-F5344CB8AC3E}">
        <p14:creationId xmlns:p14="http://schemas.microsoft.com/office/powerpoint/2010/main" val="3255830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33</a:t>
            </a:fld>
            <a:endParaRPr lang="es-ES" dirty="0"/>
          </a:p>
        </p:txBody>
      </p:sp>
    </p:spTree>
    <p:extLst>
      <p:ext uri="{BB962C8B-B14F-4D97-AF65-F5344CB8AC3E}">
        <p14:creationId xmlns:p14="http://schemas.microsoft.com/office/powerpoint/2010/main" val="25259123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34</a:t>
            </a:fld>
            <a:endParaRPr lang="es-ES" dirty="0"/>
          </a:p>
        </p:txBody>
      </p:sp>
    </p:spTree>
    <p:extLst>
      <p:ext uri="{BB962C8B-B14F-4D97-AF65-F5344CB8AC3E}">
        <p14:creationId xmlns:p14="http://schemas.microsoft.com/office/powerpoint/2010/main" val="1896012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36</a:t>
            </a:fld>
            <a:endParaRPr lang="es-ES" dirty="0"/>
          </a:p>
        </p:txBody>
      </p:sp>
    </p:spTree>
    <p:extLst>
      <p:ext uri="{BB962C8B-B14F-4D97-AF65-F5344CB8AC3E}">
        <p14:creationId xmlns:p14="http://schemas.microsoft.com/office/powerpoint/2010/main" val="1622979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37</a:t>
            </a:fld>
            <a:endParaRPr lang="es-ES" dirty="0"/>
          </a:p>
        </p:txBody>
      </p:sp>
    </p:spTree>
    <p:extLst>
      <p:ext uri="{BB962C8B-B14F-4D97-AF65-F5344CB8AC3E}">
        <p14:creationId xmlns:p14="http://schemas.microsoft.com/office/powerpoint/2010/main" val="2790444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38</a:t>
            </a:fld>
            <a:endParaRPr lang="es-ES" dirty="0"/>
          </a:p>
        </p:txBody>
      </p:sp>
    </p:spTree>
    <p:extLst>
      <p:ext uri="{BB962C8B-B14F-4D97-AF65-F5344CB8AC3E}">
        <p14:creationId xmlns:p14="http://schemas.microsoft.com/office/powerpoint/2010/main" val="36935217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Georgia Botanical Gardens.</a:t>
            </a:r>
          </a:p>
        </p:txBody>
      </p:sp>
      <p:sp>
        <p:nvSpPr>
          <p:cNvPr id="4" name="3 Marcador de número de diapositiva"/>
          <p:cNvSpPr>
            <a:spLocks noGrp="1"/>
          </p:cNvSpPr>
          <p:nvPr>
            <p:ph type="sldNum" sz="quarter" idx="10"/>
          </p:nvPr>
        </p:nvSpPr>
        <p:spPr/>
        <p:txBody>
          <a:bodyPr/>
          <a:lstStyle/>
          <a:p>
            <a:fld id="{F77446B3-6C37-40C3-B6E2-9507F5F4B58D}" type="slidenum">
              <a:rPr lang="es-ES" smtClean="0"/>
              <a:t>39</a:t>
            </a:fld>
            <a:endParaRPr lang="es-ES" dirty="0"/>
          </a:p>
        </p:txBody>
      </p:sp>
    </p:spTree>
    <p:extLst>
      <p:ext uri="{BB962C8B-B14F-4D97-AF65-F5344CB8AC3E}">
        <p14:creationId xmlns:p14="http://schemas.microsoft.com/office/powerpoint/2010/main" val="1288376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B4D532-1846-43A6-9F29-79F1E5813522}"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408F54-E2FC-441B-9C8A-DB51B086394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86FE31-0D29-47A3-8333-1536A3AA168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E9FC51-4B17-4E18-9258-96864BED052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8A7D58-1A70-4493-994C-7ECF0D2B4F06}"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2974FC-9455-4C54-95CF-59E2BB6112D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9779E3-38F5-442A-AE80-EECF10B4D34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8C73D9-FBA9-47B3-8868-42C6F17859B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DE0808-C4BB-474F-9F6B-278FB1267E5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DECE9D-B338-4494-B4CE-3A5051049483}"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Foster Botanic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D41E14-A99B-4AB9-9CF7-5CDF0128E67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Gardens San Marino</a:t>
            </a:r>
          </a:p>
        </p:txBody>
      </p:sp>
      <p:sp>
        <p:nvSpPr>
          <p:cNvPr id="4" name="3 Marcador de número de diapositiva"/>
          <p:cNvSpPr>
            <a:spLocks noGrp="1"/>
          </p:cNvSpPr>
          <p:nvPr>
            <p:ph type="sldNum" sz="quarter" idx="5"/>
          </p:nvPr>
        </p:nvSpPr>
        <p:spPr/>
        <p:txBody>
          <a:bodyPr/>
          <a:lstStyle/>
          <a:p>
            <a:pPr>
              <a:defRPr/>
            </a:pPr>
            <a:fld id="{5708B177-8FB3-4AA5-B88F-D346B3F3EC8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 San Marino</a:t>
            </a:r>
          </a:p>
        </p:txBody>
      </p:sp>
      <p:sp>
        <p:nvSpPr>
          <p:cNvPr id="4" name="3 Marcador de número de diapositiva"/>
          <p:cNvSpPr>
            <a:spLocks noGrp="1"/>
          </p:cNvSpPr>
          <p:nvPr>
            <p:ph type="sldNum" sz="quarter" idx="5"/>
          </p:nvPr>
        </p:nvSpPr>
        <p:spPr/>
        <p:txBody>
          <a:bodyPr/>
          <a:lstStyle/>
          <a:p>
            <a:pPr>
              <a:defRPr/>
            </a:pPr>
            <a:fld id="{BE2E856C-AC8E-439F-A54D-5BAC62B018D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 San Marino</a:t>
            </a:r>
          </a:p>
        </p:txBody>
      </p:sp>
      <p:sp>
        <p:nvSpPr>
          <p:cNvPr id="4" name="3 Marcador de número de diapositiva"/>
          <p:cNvSpPr>
            <a:spLocks noGrp="1"/>
          </p:cNvSpPr>
          <p:nvPr>
            <p:ph type="sldNum" sz="quarter" idx="5"/>
          </p:nvPr>
        </p:nvSpPr>
        <p:spPr/>
        <p:txBody>
          <a:bodyPr/>
          <a:lstStyle/>
          <a:p>
            <a:pPr>
              <a:defRPr/>
            </a:pPr>
            <a:fld id="{D235D4EC-9C1F-4F18-AE93-75F8CC0A34F5}"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Botanical Garden San Marino</a:t>
            </a:r>
          </a:p>
        </p:txBody>
      </p:sp>
      <p:sp>
        <p:nvSpPr>
          <p:cNvPr id="4" name="3 Marcador de número de diapositiva"/>
          <p:cNvSpPr>
            <a:spLocks noGrp="1"/>
          </p:cNvSpPr>
          <p:nvPr>
            <p:ph type="sldNum" sz="quarter" idx="5"/>
          </p:nvPr>
        </p:nvSpPr>
        <p:spPr/>
        <p:txBody>
          <a:bodyPr/>
          <a:lstStyle/>
          <a:p>
            <a:pPr>
              <a:defRPr/>
            </a:pPr>
            <a:fld id="{7197EA75-278A-4709-83CA-5FF6B9851353}"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0354C2-AD44-4EC9-BAA6-CEC4D51D1C0F}"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9C3681-A686-48F0-B0FC-877D9601EC5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8B70DA-0A00-4575-9CB3-98CEDA4319ED}"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Gardens San Marino</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2D6FE3-7FD2-4160-8C7D-7B3DB2A7592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D9DC41-C1F0-4F8F-AF24-C1B6DBC3D9EA}"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 Marino</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2E5EAF-BE33-4038-9A5A-1228CD9EF13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22A269-A7D5-4949-8B80-83417C8D2C3A}"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26580-BEE9-4AFD-B4C5-AE8EBF98769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A85972-796D-49C4-8AF9-1EC50700E35F}"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4EBF64-2304-40B9-B48A-E378D913A2B9}"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Santa Barbara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5FB5C0-C7EB-4C4A-8441-A387803504A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 Missouri</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83A703-1054-4BF9-8883-35FBC4A1B1C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D39AAA-D3A9-4A07-8BFA-1F8D9DAE5B3C}"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73923A-FBD7-4E41-BBE9-7AF5DFBE0DB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5E2B91-4440-491B-98F6-78C403B7C48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Botanic Gardens Missouri</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033079-43DE-46B2-B048-0F59952C224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0E725A-1639-4CD1-A5A1-926CD7AEF45C}"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ABFBDF-E6A4-4EE5-8CB6-7A39BEAB941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DB0B07-F5BF-4F1D-A09F-ACAE9843B678}"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6D8CD0-CF8A-45DA-9C2E-F39FEE77274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67DED1-4E6A-4726-B9B6-5BDA50BE18D5}"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701D70-25C4-48B3-BB1A-FE04B0FB98E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57E047-3B56-4C11-AC4F-881B87B9FC8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D26558-9379-4FD7-BB7B-5FE4C60C9F0B}"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EA691A-463D-42A1-A7AD-85D94EECAD5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733290-BC9A-4220-A8D3-E8C56267C69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93291B-E72C-473B-A598-94E331B16E21}"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FB7F6E-2461-479E-A70D-626E08033B45}"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731D83-DFA8-459A-A18D-50C1EA8B7D3F}"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DE016B-9717-4F99-9E79-1F42A583AD5D}"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09DE26-5AF6-4174-A757-502CC16503DD}"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EEC58D-5715-410B-96CD-F09B4F3EDC09}"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2BDEB-52B1-4639-B6F9-F8FF179406A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CFB51C-67D7-4F43-96EE-6A61B49C2F7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32B23C3D-6FD5-43F3-B46D-0A9831D55322}" type="slidenum">
              <a:rPr lang="es-ES_tradnl" altLang="es-ES">
                <a:solidFill>
                  <a:prstClr val="black"/>
                </a:solidFill>
              </a:rPr>
              <a:pPr eaLnBrk="1" hangingPunct="1">
                <a:spcBef>
                  <a:spcPct val="0"/>
                </a:spcBef>
              </a:pPr>
              <a:t>110</a:t>
            </a:fld>
            <a:endParaRPr lang="es-ES_tradnl" altLang="es-ES"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cs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F787E389-C3C0-443B-8D7E-D35A400DBCB5}" type="slidenum">
              <a:rPr lang="es-ES_tradnl" altLang="es-ES">
                <a:solidFill>
                  <a:prstClr val="black"/>
                </a:solidFill>
              </a:rPr>
              <a:pPr eaLnBrk="1" hangingPunct="1">
                <a:spcBef>
                  <a:spcPct val="0"/>
                </a:spcBef>
              </a:pPr>
              <a:t>112</a:t>
            </a:fld>
            <a:endParaRPr lang="es-ES_tradnl" altLang="es-ES"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Windyridge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4B2D4FE4-4F67-437F-A56C-326334F8511C}" type="slidenum">
              <a:rPr lang="es-ES_tradnl" altLang="es-ES">
                <a:solidFill>
                  <a:prstClr val="black"/>
                </a:solidFill>
              </a:rPr>
              <a:pPr eaLnBrk="1" hangingPunct="1">
                <a:spcBef>
                  <a:spcPct val="0"/>
                </a:spcBef>
              </a:pPr>
              <a:t>113</a:t>
            </a:fld>
            <a:endParaRPr lang="es-ES_tradnl" altLang="es-ES"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B942914E-C811-41FF-943F-9764557FCC67}" type="slidenum">
              <a:rPr lang="es-ES_tradnl" altLang="es-ES">
                <a:solidFill>
                  <a:prstClr val="black"/>
                </a:solidFill>
              </a:rPr>
              <a:pPr eaLnBrk="1" hangingPunct="1">
                <a:spcBef>
                  <a:spcPct val="0"/>
                </a:spcBef>
              </a:pPr>
              <a:t>114</a:t>
            </a:fld>
            <a:endParaRPr lang="es-ES_tradnl" altLang="es-ES"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Windyridge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72A7F102-A6F0-422C-895D-8108F5AF0C36}" type="slidenum">
              <a:rPr lang="es-ES_tradnl" altLang="es-ES">
                <a:solidFill>
                  <a:prstClr val="black"/>
                </a:solidFill>
              </a:rPr>
              <a:pPr eaLnBrk="1" hangingPunct="1">
                <a:spcBef>
                  <a:spcPct val="0"/>
                </a:spcBef>
              </a:pPr>
              <a:t>115</a:t>
            </a:fld>
            <a:endParaRPr lang="es-ES_tradnl" altLang="es-ES"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DC0989F3-D154-492C-8F09-6BB8FA491E38}" type="slidenum">
              <a:rPr lang="es-ES_tradnl" altLang="es-ES">
                <a:solidFill>
                  <a:prstClr val="black"/>
                </a:solidFill>
              </a:rPr>
              <a:pPr eaLnBrk="1" hangingPunct="1">
                <a:spcBef>
                  <a:spcPct val="0"/>
                </a:spcBef>
              </a:pPr>
              <a:t>116</a:t>
            </a:fld>
            <a:endParaRPr lang="es-ES_tradnl" altLang="es-ES"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86F2860B-DF08-435E-9BDB-C951DE13D174}" type="slidenum">
              <a:rPr lang="es-ES_tradnl" altLang="es-ES">
                <a:solidFill>
                  <a:prstClr val="black"/>
                </a:solidFill>
              </a:rPr>
              <a:pPr eaLnBrk="1" hangingPunct="1">
                <a:spcBef>
                  <a:spcPct val="0"/>
                </a:spcBef>
              </a:pPr>
              <a:t>117</a:t>
            </a:fld>
            <a:endParaRPr lang="es-ES_tradnl" altLang="es-ES"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7731FFAE-0BD7-44A9-BE57-09BE57451547}" type="slidenum">
              <a:rPr lang="es-ES_tradnl" altLang="es-ES">
                <a:solidFill>
                  <a:prstClr val="black"/>
                </a:solidFill>
              </a:rPr>
              <a:pPr eaLnBrk="1" hangingPunct="1">
                <a:spcBef>
                  <a:spcPct val="0"/>
                </a:spcBef>
              </a:pPr>
              <a:t>118</a:t>
            </a:fld>
            <a:endParaRPr lang="es-ES_tradnl" altLang="es-ES"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04E0D18D-2F43-4DAA-8220-455E0DFB359B}" type="slidenum">
              <a:rPr lang="es-ES_tradnl" altLang="es-ES">
                <a:solidFill>
                  <a:prstClr val="black"/>
                </a:solidFill>
              </a:rPr>
              <a:pPr eaLnBrk="1" hangingPunct="1">
                <a:spcBef>
                  <a:spcPct val="0"/>
                </a:spcBef>
              </a:pPr>
              <a:t>119</a:t>
            </a:fld>
            <a:endParaRPr lang="es-ES_tradnl" altLang="es-ES"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DD690102-FF83-49CD-ACB3-BDCB54861D18}" type="slidenum">
              <a:rPr lang="es-ES_tradnl" altLang="es-ES">
                <a:solidFill>
                  <a:prstClr val="black"/>
                </a:solidFill>
              </a:rPr>
              <a:pPr eaLnBrk="1" hangingPunct="1">
                <a:spcBef>
                  <a:spcPct val="0"/>
                </a:spcBef>
              </a:pPr>
              <a:t>120</a:t>
            </a:fld>
            <a:endParaRPr lang="es-ES_tradnl" altLang="es-ES"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Wyridge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2E2E505F-912C-4810-8549-06A5562F07B0}" type="slidenum">
              <a:rPr lang="es-ES_tradnl" altLang="es-ES">
                <a:solidFill>
                  <a:prstClr val="black"/>
                </a:solidFill>
              </a:rPr>
              <a:pPr eaLnBrk="1" hangingPunct="1">
                <a:spcBef>
                  <a:spcPct val="0"/>
                </a:spcBef>
              </a:pPr>
              <a:t>121</a:t>
            </a:fld>
            <a:endParaRPr lang="es-ES_tradnl" altLang="es-ES"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6A91488C-DF20-4062-9417-EF824C9276ED}" type="slidenum">
              <a:rPr lang="es-ES_tradnl" altLang="es-ES">
                <a:solidFill>
                  <a:prstClr val="black"/>
                </a:solidFill>
              </a:rPr>
              <a:pPr eaLnBrk="1" hangingPunct="1">
                <a:spcBef>
                  <a:spcPct val="0"/>
                </a:spcBef>
              </a:pPr>
              <a:t>122</a:t>
            </a:fld>
            <a:endParaRPr lang="es-ES_tradnl" altLang="es-ES"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ED79B726-9AD4-487A-BDCB-DC91E60BC835}" type="slidenum">
              <a:rPr lang="es-ES_tradnl" altLang="es-ES">
                <a:solidFill>
                  <a:prstClr val="black"/>
                </a:solidFill>
              </a:rPr>
              <a:pPr eaLnBrk="1" hangingPunct="1">
                <a:spcBef>
                  <a:spcPct val="0"/>
                </a:spcBef>
              </a:pPr>
              <a:t>123</a:t>
            </a:fld>
            <a:endParaRPr lang="es-ES_tradnl" altLang="es-ES"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43A30444-3174-4C30-9CBB-8AEB63C4E9D9}" type="slidenum">
              <a:rPr lang="es-ES_tradnl" altLang="es-ES">
                <a:solidFill>
                  <a:prstClr val="black"/>
                </a:solidFill>
              </a:rPr>
              <a:pPr eaLnBrk="1" hangingPunct="1">
                <a:spcBef>
                  <a:spcPct val="0"/>
                </a:spcBef>
              </a:pPr>
              <a:t>124</a:t>
            </a:fld>
            <a:endParaRPr lang="es-ES_tradnl" altLang="es-ES"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pitchFamily="34" charset="0"/>
              </a:defRPr>
            </a:lvl1pPr>
            <a:lvl2pPr marL="742950" indent="-285750" eaLnBrk="0" hangingPunct="0">
              <a:spcBef>
                <a:spcPct val="30000"/>
              </a:spcBef>
              <a:defRPr sz="1200">
                <a:solidFill>
                  <a:schemeClr val="tx1"/>
                </a:solidFill>
                <a:latin typeface="Times New Roman" pitchFamily="18" charset="0"/>
                <a:cs typeface="Arial" pitchFamily="34" charset="0"/>
              </a:defRPr>
            </a:lvl2pPr>
            <a:lvl3pPr marL="1143000" indent="-228600" eaLnBrk="0" hangingPunct="0">
              <a:spcBef>
                <a:spcPct val="30000"/>
              </a:spcBef>
              <a:defRPr sz="1200">
                <a:solidFill>
                  <a:schemeClr val="tx1"/>
                </a:solidFill>
                <a:latin typeface="Times New Roman" pitchFamily="18" charset="0"/>
                <a:cs typeface="Arial" pitchFamily="34" charset="0"/>
              </a:defRPr>
            </a:lvl3pPr>
            <a:lvl4pPr marL="1600200" indent="-228600" eaLnBrk="0" hangingPunct="0">
              <a:spcBef>
                <a:spcPct val="30000"/>
              </a:spcBef>
              <a:defRPr sz="1200">
                <a:solidFill>
                  <a:schemeClr val="tx1"/>
                </a:solidFill>
                <a:latin typeface="Times New Roman" pitchFamily="18" charset="0"/>
                <a:cs typeface="Arial" pitchFamily="34" charset="0"/>
              </a:defRPr>
            </a:lvl4pPr>
            <a:lvl5pPr marL="2057400" indent="-228600" eaLnBrk="0" hangingPunct="0">
              <a:spcBef>
                <a:spcPct val="30000"/>
              </a:spcBef>
              <a:defRPr sz="1200">
                <a:solidFill>
                  <a:schemeClr val="tx1"/>
                </a:solidFill>
                <a:latin typeface="Times New Roman" pitchFamily="18" charset="0"/>
                <a:cs typeface="Arial" pitchFamily="34"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pitchFamily="34"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pitchFamily="34"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pitchFamily="34"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pitchFamily="34" charset="0"/>
              </a:defRPr>
            </a:lvl9pPr>
          </a:lstStyle>
          <a:p>
            <a:pPr eaLnBrk="1" hangingPunct="1">
              <a:spcBef>
                <a:spcPct val="0"/>
              </a:spcBef>
            </a:pPr>
            <a:fld id="{C895979F-57D5-4BA0-8D8A-024DCE4AED2F}" type="slidenum">
              <a:rPr lang="es-ES_tradnl" altLang="es-ES">
                <a:solidFill>
                  <a:prstClr val="black"/>
                </a:solidFill>
              </a:rPr>
              <a:pPr eaLnBrk="1" hangingPunct="1">
                <a:spcBef>
                  <a:spcPct val="0"/>
                </a:spcBef>
              </a:pPr>
              <a:t>125</a:t>
            </a:fld>
            <a:endParaRPr lang="es-ES_tradnl" altLang="es-ES"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cs typeface="Arial" pitchFamily="34" charset="0"/>
              </a:rPr>
              <a:t>Wyndiridge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83940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83944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5463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43002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293916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51205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8727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14068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64539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0452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0373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endParaRPr lang="es-ES_tradnl"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_tradnl"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A11C8F6C-9341-4244-BFBB-6EC876201015}" type="slidenum">
              <a:rPr lang="es-ES_tradnl"/>
              <a:pPr>
                <a:defRPr/>
              </a:pPr>
              <a:t>‹Nº›</a:t>
            </a:fld>
            <a:endParaRPr lang="es-ES_tradnl" dirty="0"/>
          </a:p>
        </p:txBody>
      </p:sp>
    </p:spTree>
    <p:extLst>
      <p:ext uri="{BB962C8B-B14F-4D97-AF65-F5344CB8AC3E}">
        <p14:creationId xmlns:p14="http://schemas.microsoft.com/office/powerpoint/2010/main" val="20360621"/>
      </p:ext>
    </p:extLst>
  </p:cSld>
  <p:clrMapOvr>
    <a:masterClrMapping/>
  </p:clrMapOvr>
  <p:transition>
    <p:dissolv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1C8B46C4-4BA0-4A37-8271-ED075A374597}" type="slidenum">
              <a:rPr lang="es-ES_tradnl"/>
              <a:pPr>
                <a:defRPr/>
              </a:pPr>
              <a:t>‹Nº›</a:t>
            </a:fld>
            <a:endParaRPr lang="es-ES_tradnl" dirty="0"/>
          </a:p>
        </p:txBody>
      </p:sp>
      <p:sp>
        <p:nvSpPr>
          <p:cNvPr id="6" name="9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75049928"/>
      </p:ext>
    </p:extLst>
  </p:cSld>
  <p:clrMapOvr>
    <a:masterClrMapping/>
  </p:clrMapOvr>
  <p:transition>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endParaRPr lang="es-ES_tradnl"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_tradnl"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0B42CD21-455E-4C83-B049-A2D4F00FBA6B}" type="slidenum">
              <a:rPr lang="es-ES_tradnl"/>
              <a:pPr>
                <a:defRPr/>
              </a:pPr>
              <a:t>‹Nº›</a:t>
            </a:fld>
            <a:endParaRPr lang="es-ES_tradnl" dirty="0"/>
          </a:p>
        </p:txBody>
      </p:sp>
    </p:spTree>
    <p:extLst>
      <p:ext uri="{BB962C8B-B14F-4D97-AF65-F5344CB8AC3E}">
        <p14:creationId xmlns:p14="http://schemas.microsoft.com/office/powerpoint/2010/main" val="3337172051"/>
      </p:ext>
    </p:extLst>
  </p:cSld>
  <p:clrMapOvr>
    <a:masterClrMapping/>
  </p:clrMapOvr>
  <p:transition>
    <p:dissolv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07A625E0-9A1B-4E90-9953-95F586ACE517}" type="slidenum">
              <a:rPr lang="es-ES_tradnl"/>
              <a:pPr>
                <a:defRPr/>
              </a:pPr>
              <a:t>‹Nº›</a:t>
            </a:fld>
            <a:endParaRPr lang="es-ES_tradnl" dirty="0"/>
          </a:p>
        </p:txBody>
      </p:sp>
    </p:spTree>
    <p:extLst>
      <p:ext uri="{BB962C8B-B14F-4D97-AF65-F5344CB8AC3E}">
        <p14:creationId xmlns:p14="http://schemas.microsoft.com/office/powerpoint/2010/main" val="3710976792"/>
      </p:ext>
    </p:extLst>
  </p:cSld>
  <p:clrMapOvr>
    <a:masterClrMapping/>
  </p:clrMapOvr>
  <p:transition>
    <p:dissolv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A0CEAEC3-6713-4119-AE3C-EEC54FBA2B43}" type="slidenum">
              <a:rPr lang="es-ES_tradnl"/>
              <a:pPr>
                <a:defRPr/>
              </a:pPr>
              <a:t>‹Nº›</a:t>
            </a:fld>
            <a:endParaRPr lang="es-ES_tradnl" dirty="0"/>
          </a:p>
        </p:txBody>
      </p:sp>
    </p:spTree>
    <p:extLst>
      <p:ext uri="{BB962C8B-B14F-4D97-AF65-F5344CB8AC3E}">
        <p14:creationId xmlns:p14="http://schemas.microsoft.com/office/powerpoint/2010/main" val="3386983736"/>
      </p:ext>
    </p:extLst>
  </p:cSld>
  <p:clrMapOvr>
    <a:masterClrMapping/>
  </p:clrMapOvr>
  <p:transition>
    <p:dissolv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AF181630-D5E6-42B5-9F74-73BC4086104D}" type="slidenum">
              <a:rPr lang="es-ES_tradnl"/>
              <a:pPr>
                <a:defRPr/>
              </a:pPr>
              <a:t>‹Nº›</a:t>
            </a:fld>
            <a:endParaRPr lang="es-ES_tradnl" dirty="0"/>
          </a:p>
        </p:txBody>
      </p:sp>
      <p:sp>
        <p:nvSpPr>
          <p:cNvPr id="5" name="7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4164374733"/>
      </p:ext>
    </p:extLst>
  </p:cSld>
  <p:clrMapOvr>
    <a:masterClrMapping/>
  </p:clrMapOvr>
  <p:transition>
    <p:dissolv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C9FC9430-F2AC-4E88-A5FF-421277E869B8}" type="slidenum">
              <a:rPr lang="es-ES_tradnl"/>
              <a:pPr>
                <a:defRPr/>
              </a:pPr>
              <a:t>‹Nº›</a:t>
            </a:fld>
            <a:endParaRPr lang="es-ES_tradnl" dirty="0"/>
          </a:p>
        </p:txBody>
      </p:sp>
    </p:spTree>
    <p:extLst>
      <p:ext uri="{BB962C8B-B14F-4D97-AF65-F5344CB8AC3E}">
        <p14:creationId xmlns:p14="http://schemas.microsoft.com/office/powerpoint/2010/main" val="2037312974"/>
      </p:ext>
    </p:extLst>
  </p:cSld>
  <p:clrMapOvr>
    <a:masterClrMapping/>
  </p:clrMapOvr>
  <p:transition>
    <p:dissolv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7BDA4AD9-0271-4B95-8173-CD81107A7827}" type="slidenum">
              <a:rPr lang="es-ES_tradnl"/>
              <a:pPr>
                <a:defRPr/>
              </a:pPr>
              <a:t>‹Nº›</a:t>
            </a:fld>
            <a:endParaRPr lang="es-ES_tradnl"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2960790244"/>
      </p:ext>
    </p:extLst>
  </p:cSld>
  <p:clrMapOvr>
    <a:masterClrMapping/>
  </p:clrMapOvr>
  <p:transition>
    <p:dissolv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C52D7538-38FD-47E3-AC03-6D79FB3DDFAA}" type="slidenum">
              <a:rPr lang="es-ES_tradnl"/>
              <a:pPr>
                <a:defRPr/>
              </a:pPr>
              <a:t>‹Nº›</a:t>
            </a:fld>
            <a:endParaRPr lang="es-ES_tradnl"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1137709798"/>
      </p:ext>
    </p:extLst>
  </p:cSld>
  <p:clrMapOvr>
    <a:masterClrMapping/>
  </p:clrMapOvr>
  <p:transition>
    <p:dissolv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ABE90DB-44F5-4969-AA2B-E36754D16D95}" type="slidenum">
              <a:rPr lang="es-ES_tradnl"/>
              <a:pPr>
                <a:defRPr/>
              </a:pPr>
              <a:t>‹Nº›</a:t>
            </a:fld>
            <a:endParaRPr lang="es-ES_tradnl" dirty="0"/>
          </a:p>
        </p:txBody>
      </p:sp>
    </p:spTree>
    <p:extLst>
      <p:ext uri="{BB962C8B-B14F-4D97-AF65-F5344CB8AC3E}">
        <p14:creationId xmlns:p14="http://schemas.microsoft.com/office/powerpoint/2010/main" val="694739647"/>
      </p:ext>
    </p:extLst>
  </p:cSld>
  <p:clrMapOvr>
    <a:masterClrMapping/>
  </p:clrMapOvr>
  <p:transition>
    <p:dissolv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7DE2B67-F1E6-4BA9-8046-2BD5DC36FA4E}" type="slidenum">
              <a:rPr lang="es-ES_tradnl"/>
              <a:pPr>
                <a:defRPr/>
              </a:pPr>
              <a:t>‹Nº›</a:t>
            </a:fld>
            <a:endParaRPr lang="es-ES_tradnl" dirty="0"/>
          </a:p>
        </p:txBody>
      </p:sp>
    </p:spTree>
    <p:extLst>
      <p:ext uri="{BB962C8B-B14F-4D97-AF65-F5344CB8AC3E}">
        <p14:creationId xmlns:p14="http://schemas.microsoft.com/office/powerpoint/2010/main" val="160771685"/>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899545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cs typeface="Arial" charset="0"/>
              </a:defRPr>
            </a:lvl1pPr>
          </a:lstStyle>
          <a:p>
            <a:pPr fontAlgn="base">
              <a:spcBef>
                <a:spcPct val="0"/>
              </a:spcBef>
              <a:spcAft>
                <a:spcPct val="0"/>
              </a:spcAft>
              <a:defRPr/>
            </a:pPr>
            <a:endParaRPr lang="es-ES_tradnl" dirty="0">
              <a:solidFill>
                <a:srgbClr val="FFF39D"/>
              </a:solidFill>
              <a:latin typeface="Tahoma" pitchFamily="34" charset="0"/>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cs typeface="Arial" charset="0"/>
              </a:defRPr>
            </a:lvl1pPr>
          </a:lstStyle>
          <a:p>
            <a:pPr fontAlgn="base">
              <a:spcBef>
                <a:spcPct val="0"/>
              </a:spcBef>
              <a:spcAft>
                <a:spcPct val="0"/>
              </a:spcAft>
              <a:defRPr/>
            </a:pPr>
            <a:endParaRPr lang="es-ES_tradnl" dirty="0">
              <a:solidFill>
                <a:srgbClr val="FFF39D"/>
              </a:solidFill>
              <a:latin typeface="Tahoma"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cs typeface="Arial" charset="0"/>
              </a:defRPr>
            </a:lvl1pPr>
          </a:lstStyle>
          <a:p>
            <a:pPr fontAlgn="base">
              <a:spcBef>
                <a:spcPct val="0"/>
              </a:spcBef>
              <a:spcAft>
                <a:spcPct val="0"/>
              </a:spcAft>
              <a:defRPr/>
            </a:pPr>
            <a:fld id="{16453A10-11DD-48EC-95BE-7B9E3C5B3D68}" type="slidenum">
              <a:rPr lang="es-ES_tradnl">
                <a:latin typeface="Tahoma" pitchFamily="34" charset="0"/>
              </a:rPr>
              <a:pPr fontAlgn="base">
                <a:spcBef>
                  <a:spcPct val="0"/>
                </a:spcBef>
                <a:spcAft>
                  <a:spcPct val="0"/>
                </a:spcAft>
                <a:defRPr/>
              </a:pPr>
              <a:t>‹Nº›</a:t>
            </a:fld>
            <a:endParaRPr lang="es-ES_tradnl" dirty="0">
              <a:latin typeface="Tahoma" pitchFamily="34" charset="0"/>
            </a:endParaRPr>
          </a:p>
        </p:txBody>
      </p:sp>
    </p:spTree>
    <p:extLst>
      <p:ext uri="{BB962C8B-B14F-4D97-AF65-F5344CB8AC3E}">
        <p14:creationId xmlns:p14="http://schemas.microsoft.com/office/powerpoint/2010/main" val="228488819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dissolve/>
  </p:transition>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fontScale="90000"/>
          </a:bodyPr>
          <a:lstStyle/>
          <a:p>
            <a:r>
              <a:rPr lang="es-ES" sz="3200" dirty="0"/>
              <a:t>ESTADOS UNIDOS.-LA VUELTA AL MUNDO EN 885 JARDINES .-</a:t>
            </a:r>
            <a:r>
              <a:rPr lang="es-ES" dirty="0"/>
              <a:t>Jardines Botánicos de Coastal Georgia.-Foster.-San Marino.-Missouri y Windyridge </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555051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Coastal Georgia Botanical Gardens.</a:t>
            </a:r>
          </a:p>
        </p:txBody>
      </p:sp>
      <p:sp>
        <p:nvSpPr>
          <p:cNvPr id="3" name="2 Marcador de contenido"/>
          <p:cNvSpPr>
            <a:spLocks noGrp="1"/>
          </p:cNvSpPr>
          <p:nvPr>
            <p:ph sz="quarter" idx="1"/>
          </p:nvPr>
        </p:nvSpPr>
        <p:spPr/>
        <p:txBody>
          <a:bodyPr/>
          <a:lstStyle/>
          <a:p>
            <a:r>
              <a:rPr lang="es-ES" dirty="0"/>
              <a:t>Coastal Georgia Botanical Gardens (51 acres) es una histórica estación de introducción de plantas del USDA que se ha vuelto un regional jardín botánico situado en 2 Cañaveral Road, Savannah, Georgia . </a:t>
            </a:r>
          </a:p>
          <a:p>
            <a:r>
              <a:rPr lang="es-ES" dirty="0"/>
              <a:t>Los locales comenzaron a llamar el sitio histórico "The Bamboo Farm" en la década de 1940, y es un apodo algunos Savannahians locales siguen utilizando hoy en día. </a:t>
            </a:r>
          </a:p>
          <a:p>
            <a:r>
              <a:rPr lang="es-ES" dirty="0"/>
              <a:t>Los jardines están abiertos todos los días, excepto los días feriados, sin costo alguno.</a:t>
            </a:r>
          </a:p>
        </p:txBody>
      </p:sp>
    </p:spTree>
    <p:extLst>
      <p:ext uri="{BB962C8B-B14F-4D97-AF65-F5344CB8AC3E}">
        <p14:creationId xmlns:p14="http://schemas.microsoft.com/office/powerpoint/2010/main" val="340204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La colección del jardín comenzó a finales de 1880 cuando el dueño de la propiedad la Sra. HB Miller plantó tres gigantes bambúes de madera japonesa de bambú (Phyllostachys bambusoides) plantas. En 1915 un impresionante bosque de bambú desarrollado, lo que llamó la atención del señalado el botánico y explorador de plantas David Fairchild . </a:t>
            </a:r>
          </a:p>
          <a:p>
            <a:r>
              <a:rPr lang="es-ES" dirty="0"/>
              <a:t>En 1919 Barbour Lathrop , un amigo de Fairchild, compró el sitio de la Sra. Miller por $ 5,000 y lo arrendó al Departamento de Agricultura de Estados Unidos (USDA) por $ 1. Tomó nota de los exploradores de plantas Frank Meyer, David Bisset y Alfonso McClure eran jugadores vitales en el desarrollo de la instalación como estación de la introducción de plantas a lo largo de la mitad del siglo XX.. </a:t>
            </a:r>
          </a:p>
        </p:txBody>
      </p:sp>
    </p:spTree>
    <p:extLst>
      <p:ext uri="{BB962C8B-B14F-4D97-AF65-F5344CB8AC3E}">
        <p14:creationId xmlns:p14="http://schemas.microsoft.com/office/powerpoint/2010/main" val="2340655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 En 1979, el USDA cerró el sitio. </a:t>
            </a:r>
          </a:p>
          <a:p>
            <a:r>
              <a:rPr lang="es-ES" dirty="0"/>
              <a:t>Fue traspasado a la Universidad de Georgia en 1983 y sigue siendo parte de la Facultad de Ciencias Agrícolas y Ambientales .</a:t>
            </a:r>
          </a:p>
          <a:p>
            <a:r>
              <a:rPr lang="es-ES" dirty="0"/>
              <a:t>Hoy en día, las colecciones botánicas del jardín de Coastal Georgia contienen alrededor de 60 taxones de bambú, que se dice ser la más grande colección de bambú americana abierta al este pública de California. </a:t>
            </a:r>
          </a:p>
          <a:p>
            <a:r>
              <a:rPr lang="es-ES" dirty="0"/>
              <a:t>La mayoría de los especímenes (géneros Phyllostachys y Bambusa ) se plantaron en los años 1920 y '30. </a:t>
            </a:r>
          </a:p>
        </p:txBody>
      </p:sp>
    </p:spTree>
    <p:extLst>
      <p:ext uri="{BB962C8B-B14F-4D97-AF65-F5344CB8AC3E}">
        <p14:creationId xmlns:p14="http://schemas.microsoft.com/office/powerpoint/2010/main" val="1906946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También muestra 40 resistentes al frío palma especies, incluyendo numerosas variedades de palmito enano (Sabal minor). </a:t>
            </a:r>
          </a:p>
          <a:p>
            <a:r>
              <a:rPr lang="es-ES" dirty="0"/>
              <a:t>Con al menos 36 especies diferentes, sino que también es el hogar de una de las mayores colecciones de camelias especie fuera de China, en el juez Arthur Salomón Camellia Trail. </a:t>
            </a:r>
          </a:p>
          <a:p>
            <a:r>
              <a:rPr lang="es-ES" dirty="0"/>
              <a:t> Especies de árboles impresionantes también arrojan sombra en toda la propiedad, incluyendo a China abeto (  Cunninghamia lanceolata ), magnolia meridional ( Magnolia grandiflora ), encina japonés ( Castanopsis delavayi ), del señor de acebo ( Ilex rotunda ), Oliver arce ( Acer oliverianum ), pistacho chino ( Pistacia chinensis  y roble ( Quercus virginiana ).</a:t>
            </a:r>
          </a:p>
          <a:p>
            <a:endParaRPr lang="es-ES" dirty="0"/>
          </a:p>
        </p:txBody>
      </p:sp>
    </p:spTree>
    <p:extLst>
      <p:ext uri="{BB962C8B-B14F-4D97-AF65-F5344CB8AC3E}">
        <p14:creationId xmlns:p14="http://schemas.microsoft.com/office/powerpoint/2010/main" val="2521632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527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43585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868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
            <a:ext cx="9144000" cy="6812280"/>
          </a:xfrm>
          <a:prstGeom prst="rect">
            <a:avLst/>
          </a:prstGeom>
        </p:spPr>
      </p:pic>
    </p:spTree>
    <p:extLst>
      <p:ext uri="{BB962C8B-B14F-4D97-AF65-F5344CB8AC3E}">
        <p14:creationId xmlns:p14="http://schemas.microsoft.com/office/powerpoint/2010/main" val="1445902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5730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5131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9179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3865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610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096778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98875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190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1053897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7895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44692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571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43714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3199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03038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523631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9363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58292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655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12941"/>
          <a:stretch/>
        </p:blipFill>
        <p:spPr>
          <a:xfrm>
            <a:off x="0" y="0"/>
            <a:ext cx="9318812" cy="6858000"/>
          </a:xfrm>
          <a:prstGeom prst="rect">
            <a:avLst/>
          </a:prstGeom>
        </p:spPr>
      </p:pic>
    </p:spTree>
    <p:extLst>
      <p:ext uri="{BB962C8B-B14F-4D97-AF65-F5344CB8AC3E}">
        <p14:creationId xmlns:p14="http://schemas.microsoft.com/office/powerpoint/2010/main" val="349069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1312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4392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6438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80576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6408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9788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19866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02597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784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225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Foster Botanic Gardens</a:t>
            </a:r>
          </a:p>
        </p:txBody>
      </p:sp>
      <p:sp>
        <p:nvSpPr>
          <p:cNvPr id="3" name="2 Marcador de contenido"/>
          <p:cNvSpPr>
            <a:spLocks noGrp="1"/>
          </p:cNvSpPr>
          <p:nvPr>
            <p:ph sz="quarter" idx="1"/>
          </p:nvPr>
        </p:nvSpPr>
        <p:spPr/>
        <p:txBody>
          <a:bodyPr/>
          <a:lstStyle/>
          <a:p>
            <a:r>
              <a:rPr lang="es-ES" dirty="0"/>
              <a:t>Foster Jardín Botánico, que mide  (5,5 ha), es uno de los tres jardines botánicos situados en 50 North Vineyard Boulevard, Honolulu , Hawaii , EE.UU. (cerca de Chinatown , en la intersección de la avenida y Nu'uanu Vineyard Boulevard). </a:t>
            </a:r>
          </a:p>
          <a:p>
            <a:r>
              <a:rPr lang="es-ES" dirty="0"/>
              <a:t>Foster es único, ya que está en una zona muy urbana con centros comerciales, escuelas y tanto budista y metodistas instalaciones religiosas cercanas.</a:t>
            </a:r>
          </a:p>
          <a:p>
            <a:r>
              <a:rPr lang="es-ES" dirty="0"/>
              <a:t>El jardín es el jardín botánico más antiguo de Hawai, y cotiza en la Registro Nacional de Lugares Históricos .</a:t>
            </a:r>
          </a:p>
        </p:txBody>
      </p:sp>
    </p:spTree>
    <p:extLst>
      <p:ext uri="{BB962C8B-B14F-4D97-AF65-F5344CB8AC3E}">
        <p14:creationId xmlns:p14="http://schemas.microsoft.com/office/powerpoint/2010/main" val="3650853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332656"/>
            <a:ext cx="7467600" cy="5760640"/>
          </a:xfrm>
        </p:spPr>
        <p:txBody>
          <a:bodyPr>
            <a:normAutofit fontScale="92500"/>
          </a:bodyPr>
          <a:lstStyle/>
          <a:p>
            <a:r>
              <a:rPr lang="es-ES" dirty="0"/>
              <a:t>En 1853, la reina Kalama arrendado  (1,9 hectáreas) de tierra a William Hillebrand , un médico y botánico alemán que construyó su casa y plantó árboles en el sitio.</a:t>
            </a:r>
          </a:p>
          <a:p>
            <a:r>
              <a:rPr lang="es-ES" dirty="0"/>
              <a:t> Durante su estancia, se introdujo una serie de plantas de Hawai, así como las aves y ciervos mynah. </a:t>
            </a:r>
          </a:p>
          <a:p>
            <a:r>
              <a:rPr lang="es-ES" dirty="0"/>
              <a:t>Muchos de los grandes árboles que crecen hoy en la terraza superior eran plantaciones de Hillebrand. </a:t>
            </a:r>
          </a:p>
          <a:p>
            <a:r>
              <a:rPr lang="es-ES" dirty="0"/>
              <a:t>Después de 20 años Hillebrand regresó a Alemania, donde publicó Flora de las islas de Hawai en 1888. </a:t>
            </a:r>
          </a:p>
          <a:p>
            <a:r>
              <a:rPr lang="es-ES" dirty="0"/>
              <a:t>En 1884 la propiedad fue vendida a Thomas R. Foster y su esposa, Mary E. Foster, (née Robinson), quien continuó desarrollando el jardín como su vivienda familiar. </a:t>
            </a:r>
          </a:p>
        </p:txBody>
      </p:sp>
    </p:spTree>
    <p:extLst>
      <p:ext uri="{BB962C8B-B14F-4D97-AF65-F5344CB8AC3E}">
        <p14:creationId xmlns:p14="http://schemas.microsoft.com/office/powerpoint/2010/main" val="1582034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51520" y="260648"/>
            <a:ext cx="7931224" cy="6213304"/>
          </a:xfrm>
        </p:spPr>
        <p:txBody>
          <a:bodyPr>
            <a:normAutofit lnSpcReduction="10000"/>
          </a:bodyPr>
          <a:lstStyle/>
          <a:p>
            <a:r>
              <a:rPr lang="es-ES" dirty="0"/>
              <a:t>A su muerte en 1930, Mary Foster, legó la tierra y su hogar de la Ciudad y Condado de Honolulu, con la disposición de que la ciudad acepte y siempre conservar y mantener adecuadamente los (jardines) como parque público y tropical para ser conocido y llamado Fomentar Park. </a:t>
            </a:r>
          </a:p>
          <a:p>
            <a:r>
              <a:rPr lang="es-ES" dirty="0"/>
              <a:t>En ese momento, los jardines eran aproximadamente  (2 ha).</a:t>
            </a:r>
          </a:p>
          <a:p>
            <a:r>
              <a:rPr lang="es-ES" dirty="0"/>
              <a:t>Dr. Harold Lyon , el primer director del Foster, Jardín, introdujo miles de nuevas plantas y árboles a Hawai, y comenzó su famosa colección de orquídeas. </a:t>
            </a:r>
          </a:p>
          <a:p>
            <a:r>
              <a:rPr lang="es-ES" dirty="0"/>
              <a:t>Paul Weissich, director desde 1957 hasta 1989, se expandió de Foster Garden a (5,7 hectáreas) de plantas nativas y plantas introducidas en el corazón del bullicioso centro de Honolulu, y desarrolló cuatro sitios adicionales en Oahu Island para crear  (260 ha) Honolulu Botanical Gardens sistema.</a:t>
            </a:r>
          </a:p>
          <a:p>
            <a:endParaRPr lang="es-ES" dirty="0"/>
          </a:p>
        </p:txBody>
      </p:sp>
    </p:spTree>
    <p:extLst>
      <p:ext uri="{BB962C8B-B14F-4D97-AF65-F5344CB8AC3E}">
        <p14:creationId xmlns:p14="http://schemas.microsoft.com/office/powerpoint/2010/main" val="4164461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En su conjunto, estos cinco jardines cuentan con raras especies de ambientes tropicales que van desde desiertos a selvas, que comprende la colección de plantas tropicales más grande y más diversa en los Estados Unidos. </a:t>
            </a:r>
          </a:p>
          <a:p>
            <a:r>
              <a:rPr lang="es-ES" dirty="0"/>
              <a:t>Hoy el jardín consiste en la terraza superior (la parte más antigua del jardín); Medio Terrazas ( palmas , aráceas , heliconias , jengibres ); </a:t>
            </a:r>
          </a:p>
          <a:p>
            <a:r>
              <a:rPr lang="es-ES" dirty="0"/>
              <a:t>Jardín Económico ( hierbas , especias , colorantes , venenos ); Prehistoric Glen (plantas primitivas plantadas en 1965) , Lyon Orchid Garden, y Hybrid Orchid Display. </a:t>
            </a:r>
          </a:p>
        </p:txBody>
      </p:sp>
    </p:spTree>
    <p:extLst>
      <p:ext uri="{BB962C8B-B14F-4D97-AF65-F5344CB8AC3E}">
        <p14:creationId xmlns:p14="http://schemas.microsoft.com/office/powerpoint/2010/main" val="10571924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51520" y="476672"/>
            <a:ext cx="7848872" cy="5997280"/>
          </a:xfrm>
        </p:spPr>
        <p:txBody>
          <a:bodyPr>
            <a:normAutofit lnSpcReduction="10000"/>
          </a:bodyPr>
          <a:lstStyle/>
          <a:p>
            <a:r>
              <a:rPr lang="es-ES" dirty="0"/>
              <a:t>También contiene un número de árboles excepcionales, incluyendo un higo sagrado que es un descendiente clon del árbol Bodhi que Buda se sentó bajo la inspiración, un retoño del que estaba dotado con Mary Foster, por Anagarika Dharmapala en 1913. </a:t>
            </a:r>
          </a:p>
          <a:p>
            <a:r>
              <a:rPr lang="es-ES" dirty="0"/>
              <a:t>En total, contiene 25 de los cerca de 100 árboles en Oahu designados como excepcionales.</a:t>
            </a:r>
          </a:p>
          <a:p>
            <a:r>
              <a:rPr lang="es-ES" dirty="0"/>
              <a:t>El jardín también contiene varios monumentos y esculturas:</a:t>
            </a:r>
          </a:p>
          <a:p>
            <a:r>
              <a:rPr lang="es-ES" dirty="0"/>
              <a:t>Una pequeña réplica del Daibutsu de Kamakura conmemora los 100 años de la inmigración japonesa en Hawaii</a:t>
            </a:r>
          </a:p>
          <a:p>
            <a:r>
              <a:rPr lang="es-ES" dirty="0"/>
              <a:t>Un monumento de piedra en el sitio de la primera escuela de japonés en Oahu , donde un proyectil antiaéreo explotó en un auditorio lleno de niños durante el japonés ataque a Pearl Harbor.</a:t>
            </a:r>
          </a:p>
          <a:p>
            <a:endParaRPr lang="es-ES" dirty="0"/>
          </a:p>
        </p:txBody>
      </p:sp>
    </p:spTree>
    <p:extLst>
      <p:ext uri="{BB962C8B-B14F-4D97-AF65-F5344CB8AC3E}">
        <p14:creationId xmlns:p14="http://schemas.microsoft.com/office/powerpoint/2010/main" val="3590582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1977 abstracto cerámica escultura 'Isle Sandwich "del artista Bob Flint.</a:t>
            </a:r>
          </a:p>
          <a:p>
            <a:r>
              <a:rPr lang="es-ES" dirty="0"/>
              <a:t>La escultura del árbol 1974 por Charles W. Watson</a:t>
            </a:r>
          </a:p>
          <a:p>
            <a:r>
              <a:rPr lang="es-ES" dirty="0"/>
              <a:t>El jardín es la inspiración para una línea de Joni Mitchell 's 1970 la canción popular " Big Yellow Taxi ":" Tomó a todos los árboles, las pongo en un museo del árbol / Entonces la gente cobra un dólar y medio sólo para verlos. ".</a:t>
            </a:r>
          </a:p>
          <a:p>
            <a:r>
              <a:rPr lang="es-ES" dirty="0"/>
              <a:t> A partir de 2011, el precio de entrada actual para los visitantes de Hawaii es de $ 5.</a:t>
            </a:r>
          </a:p>
        </p:txBody>
      </p:sp>
    </p:spTree>
    <p:extLst>
      <p:ext uri="{BB962C8B-B14F-4D97-AF65-F5344CB8AC3E}">
        <p14:creationId xmlns:p14="http://schemas.microsoft.com/office/powerpoint/2010/main" val="1783278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Foster Botanic Gardens.-Orquide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0077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Foster Botanical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268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Foster Botanical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6046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Foster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5876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oster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589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Foster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2120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Foster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3494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Foster Botanical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1062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Foster Botanical Gardens.-Honolul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6370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Foster Botanical Gardens.-Orquid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1904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Foster Botanical Gardes.-Orquide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09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 Garden San Marino</a:t>
            </a:r>
          </a:p>
        </p:txBody>
      </p:sp>
      <p:sp>
        <p:nvSpPr>
          <p:cNvPr id="3" name="2 Marcador de contenido"/>
          <p:cNvSpPr>
            <a:spLocks noGrp="1"/>
          </p:cNvSpPr>
          <p:nvPr>
            <p:ph sz="quarter" idx="1"/>
          </p:nvPr>
        </p:nvSpPr>
        <p:spPr/>
        <p:txBody>
          <a:bodyPr>
            <a:normAutofit lnSpcReduction="10000"/>
          </a:bodyPr>
          <a:lstStyle/>
          <a:p>
            <a:r>
              <a:rPr lang="es-ES" dirty="0"/>
              <a:t>En 1903 Henry Huntington adquirió el San Marino Ranch, un rancho con plantaciones de cítricos, frutos secos y frutas de huertos, cultivos de alfalfa, un pequeño rebaño de vacas y aves de corral. </a:t>
            </a:r>
          </a:p>
          <a:p>
            <a:r>
              <a:rPr lang="es-ES" dirty="0"/>
              <a:t>Su superintendente, William Hertrich, jugó un papel decisivo en el desarrollo de las diversas colecciones de plantas que conforman el fundamento de los jardines botánicos. </a:t>
            </a:r>
          </a:p>
          <a:p>
            <a:r>
              <a:rPr lang="es-ES" dirty="0"/>
              <a:t>La propiedad-originalmente cerca de 600 acres-hoy abarca 207 hectáreas, de las cuales aproximadamente 120 son ajardinadas y abiertas a los visitantes. </a:t>
            </a:r>
          </a:p>
        </p:txBody>
      </p:sp>
    </p:spTree>
    <p:extLst>
      <p:ext uri="{BB962C8B-B14F-4D97-AF65-F5344CB8AC3E}">
        <p14:creationId xmlns:p14="http://schemas.microsoft.com/office/powerpoint/2010/main" val="28116725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Más de 14 000 variedades diferentes de plantas se exhiben en más de una docena de zonas ajardinadas principales. </a:t>
            </a:r>
          </a:p>
          <a:p>
            <a:r>
              <a:rPr lang="es-ES" dirty="0"/>
              <a:t>Cuarenta jardineros, un personal de conservación de siete años, y más de 100 voluntarios mantienen las colecciones botánicas, proporcionan programas de interpretación para los visitantes, y se propagan plantas de ventas especiales .</a:t>
            </a:r>
          </a:p>
        </p:txBody>
      </p:sp>
    </p:spTree>
    <p:extLst>
      <p:ext uri="{BB962C8B-B14F-4D97-AF65-F5344CB8AC3E}">
        <p14:creationId xmlns:p14="http://schemas.microsoft.com/office/powerpoint/2010/main" val="13123199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3 Imagen" descr="Botanical Garden.-San Marin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6115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otanical Garden.-San Marin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0867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tanical Garden San Marin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1116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otanical garden.-San Marin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68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otanic Garden.-San Marin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5292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otanic Garden San Marin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106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otanic Garden San Marin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1978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otanic Garden San Marin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53413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Botanic Garden San Mar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12645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otanic Garden San Marino.-Califor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4012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 Garden Santa Barbara</a:t>
            </a:r>
          </a:p>
        </p:txBody>
      </p:sp>
      <p:sp>
        <p:nvSpPr>
          <p:cNvPr id="3" name="2 Marcador de contenido"/>
          <p:cNvSpPr>
            <a:spLocks noGrp="1"/>
          </p:cNvSpPr>
          <p:nvPr>
            <p:ph sz="quarter" idx="1"/>
          </p:nvPr>
        </p:nvSpPr>
        <p:spPr/>
        <p:txBody>
          <a:bodyPr>
            <a:normAutofit lnSpcReduction="10000"/>
          </a:bodyPr>
          <a:lstStyle/>
          <a:p>
            <a:r>
              <a:rPr lang="es-ES" dirty="0"/>
              <a:t>El Jardín Botánico de Santa Bárbara en inglés: Santa Barbara Botanic Garden es un jardín botánico de 26 hectáreas de extensión, que alberga a más de 1,000 especies de plantas raras y nativas de California. </a:t>
            </a:r>
          </a:p>
          <a:p>
            <a:r>
              <a:rPr lang="es-ES" dirty="0"/>
              <a:t>Su código de identificación internacional es SBBG.</a:t>
            </a:r>
          </a:p>
          <a:p>
            <a:r>
              <a:rPr lang="es-ES" dirty="0"/>
              <a:t>El propósito de este jardín botánico es el de reunir y mostrar las plantas nativas de California en una presentación natural. </a:t>
            </a:r>
          </a:p>
          <a:p>
            <a:r>
              <a:rPr lang="es-ES" dirty="0"/>
              <a:t>Hay aproximadamente 9.2 kilómetros de sendas que se encuentran ocultas entre la vegetación y que recorren el jardín. </a:t>
            </a:r>
          </a:p>
        </p:txBody>
      </p:sp>
    </p:spTree>
    <p:extLst>
      <p:ext uri="{BB962C8B-B14F-4D97-AF65-F5344CB8AC3E}">
        <p14:creationId xmlns:p14="http://schemas.microsoft.com/office/powerpoint/2010/main" val="35878102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 El arroyo Mission Creek recorre la zona, e incluye una represa de piedra que fue construida en 1806 por indios nativos de California (principalmente de la tribu Canaliño) bajo la dirección de los padres misioneros españoles pertenecientes a la próxima Misión de Santa Bárbara.</a:t>
            </a:r>
          </a:p>
          <a:p>
            <a:r>
              <a:rPr lang="es-ES" dirty="0"/>
              <a:t>El jardín botánico fue creado en 1926 y diseñado por la notable arquitecta paisajista Beatrix Farrand. Para 1936 había enfocado su epecialización en las plantas nativas de la "Provincia Florística de California" (en la que se incluye la parte suroeste de Oregón y parte de Baja California, así como la mayor parte del estado de California). </a:t>
            </a:r>
          </a:p>
          <a:p>
            <a:r>
              <a:rPr lang="es-ES" dirty="0"/>
              <a:t>El jardín fue reconocido como "Monumento del Condado de Santa Barbara" en 1983 (la represa de "Mission Creek" ya había sido designada anteriormente como un Monumento Histórico del Estado).</a:t>
            </a:r>
          </a:p>
          <a:p>
            <a:endParaRPr lang="es-ES" dirty="0"/>
          </a:p>
        </p:txBody>
      </p:sp>
    </p:spTree>
    <p:extLst>
      <p:ext uri="{BB962C8B-B14F-4D97-AF65-F5344CB8AC3E}">
        <p14:creationId xmlns:p14="http://schemas.microsoft.com/office/powerpoint/2010/main" val="32425749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jardín fue reconocido como "Monumento del Condado de Santa Barbara" en 1983 (la represa de "Mission Creek" ya había sido designada anteriormente como un Monumento Histórico del Estado).</a:t>
            </a:r>
          </a:p>
          <a:p>
            <a:r>
              <a:rPr lang="es-ES" dirty="0"/>
              <a:t>Entre las colecciones especiales que alberga se encuentran :</a:t>
            </a:r>
          </a:p>
          <a:p>
            <a:r>
              <a:rPr lang="es-ES" dirty="0"/>
              <a:t>Plantas pertenecientes a la familia Ericaceae,</a:t>
            </a:r>
          </a:p>
          <a:p>
            <a:r>
              <a:rPr lang="es-ES" dirty="0"/>
              <a:t>Familia Poaceae,</a:t>
            </a:r>
          </a:p>
          <a:p>
            <a:r>
              <a:rPr lang="es-ES" dirty="0"/>
              <a:t>Familia Polypodiaceae,</a:t>
            </a:r>
          </a:p>
          <a:p>
            <a:r>
              <a:rPr lang="es-ES" dirty="0"/>
              <a:t>Familia Rhamnaceae,</a:t>
            </a:r>
          </a:p>
          <a:p>
            <a:r>
              <a:rPr lang="es-ES" dirty="0"/>
              <a:t>Plantas del género Arctostaphylos (54 spp., y 82 taxones),</a:t>
            </a:r>
          </a:p>
          <a:p>
            <a:r>
              <a:rPr lang="es-ES" dirty="0"/>
              <a:t>Ceanothus (37 spp., y 69 taxones),</a:t>
            </a:r>
          </a:p>
          <a:p>
            <a:r>
              <a:rPr lang="es-ES" dirty="0"/>
              <a:t>Cupressus (4 spp.),</a:t>
            </a:r>
          </a:p>
          <a:p>
            <a:r>
              <a:rPr lang="es-ES" dirty="0"/>
              <a:t>Eriogonum (25 spp.),</a:t>
            </a:r>
          </a:p>
        </p:txBody>
      </p:sp>
    </p:spTree>
    <p:extLst>
      <p:ext uri="{BB962C8B-B14F-4D97-AF65-F5344CB8AC3E}">
        <p14:creationId xmlns:p14="http://schemas.microsoft.com/office/powerpoint/2010/main" val="1120749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Fremontodendron (6 spp., 13 taxones),</a:t>
            </a:r>
          </a:p>
          <a:p>
            <a:r>
              <a:rPr lang="es-ES" dirty="0"/>
              <a:t>Mahonia (17 spp.),</a:t>
            </a:r>
          </a:p>
          <a:p>
            <a:r>
              <a:rPr lang="es-ES" dirty="0"/>
              <a:t>Pinus (21 spp.),</a:t>
            </a:r>
          </a:p>
          <a:p>
            <a:r>
              <a:rPr lang="es-ES" dirty="0"/>
              <a:t>Quercus (8 spp.),</a:t>
            </a:r>
          </a:p>
          <a:p>
            <a:r>
              <a:rPr lang="es-ES" dirty="0"/>
              <a:t>Ribes (14 spp</a:t>
            </a:r>
          </a:p>
          <a:p>
            <a:r>
              <a:rPr lang="es-ES" dirty="0"/>
              <a:t>El jardín botánico tiene un programa de reintroducción en su medio natural de plantas amenazadas o en peligro de extinción, entre las que se incluyen : Aesculus californica en 'Canyon Pink', Agave shawii, Arctostaphylos en 'White Lanterns', Arctostaphylos en 'Canyon Blush', Arctostaphylos insularis en 'Canyon Sparkles', Artemisia californica en 'Canyon Gray', Berberis aquifolium en 'Mission Canyon', </a:t>
            </a:r>
          </a:p>
          <a:p>
            <a:endParaRPr lang="es-ES" dirty="0"/>
          </a:p>
        </p:txBody>
      </p:sp>
    </p:spTree>
    <p:extLst>
      <p:ext uri="{BB962C8B-B14F-4D97-AF65-F5344CB8AC3E}">
        <p14:creationId xmlns:p14="http://schemas.microsoft.com/office/powerpoint/2010/main" val="8593990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Ceanothus en 'Wheeler Canyon', Ceanothus en 'Far Horizons', Ceanothus arboreus en 'Powder Blue', Eriophyllum nevinii en 'Canyon Silver', Fremontodendron en 'Dara's Gold', Heuchera en 'Blushing Bells', Heuchera 'Canyon Belle', Heuchera en 'Canyon Chimes', Heuchera en 'Canyon Delight',Heuchera en 'Canyon Duet', Heuchera en 'Canyon Melody', Heuchera en 'Canyon Pink', Heuchera en 'Dainty Bells', Heuchera en 'Pink Wave', Iris en 'Canyon Snow', Lessingia filaginifolia en 'Silver Carpet', Leymus condensatus en 'Canyon Prince', Salvia en 'Dara's Choice', Salvia cedrosensis en 'Baja Blanca', Salvia leucophylla en 'Amethyst Bluff', y Verbena lilacina en 'De La Mina'.</a:t>
            </a:r>
          </a:p>
        </p:txBody>
      </p:sp>
    </p:spTree>
    <p:extLst>
      <p:ext uri="{BB962C8B-B14F-4D97-AF65-F5344CB8AC3E}">
        <p14:creationId xmlns:p14="http://schemas.microsoft.com/office/powerpoint/2010/main" val="3335877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otanic Garden Santa Barba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1128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otanic Garden Santa Barba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9710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otanic Garden Santa Barba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9910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otanic Garden Santa Barbara.-pal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2497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otanic Garden Santa Barbara.-drag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43835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Missouri Botanic Gardens</a:t>
            </a:r>
          </a:p>
        </p:txBody>
      </p:sp>
      <p:sp>
        <p:nvSpPr>
          <p:cNvPr id="3" name="2 Marcador de contenido"/>
          <p:cNvSpPr>
            <a:spLocks noGrp="1"/>
          </p:cNvSpPr>
          <p:nvPr>
            <p:ph sz="quarter" idx="1"/>
          </p:nvPr>
        </p:nvSpPr>
        <p:spPr/>
        <p:txBody>
          <a:bodyPr>
            <a:normAutofit fontScale="92500"/>
          </a:bodyPr>
          <a:lstStyle/>
          <a:p>
            <a:r>
              <a:rPr lang="es-ES" dirty="0"/>
              <a:t>El Jardín Botánico de Missouri, es un jardín botánico situado en St. Louis, Missouri . </a:t>
            </a:r>
          </a:p>
          <a:p>
            <a:r>
              <a:rPr lang="es-ES" dirty="0"/>
              <a:t>También se conoce informalmente como Jardín de Shaw para el fundador y filántropo Henry Shaw .</a:t>
            </a:r>
          </a:p>
          <a:p>
            <a:r>
              <a:rPr lang="es-ES" dirty="0"/>
              <a:t>Fundado en 1859, el Jardín Botánico de Missouri es una de las instituciones botánicas más antiguas de la Estados Unidos y un Monumento Histórico Nacional .</a:t>
            </a:r>
          </a:p>
          <a:p>
            <a:r>
              <a:rPr lang="es-ES" dirty="0"/>
              <a:t> El jardín es un centro para la investigación y la enseñanza de las ciencias botánico de renombre internacional, así como un oasis en la ciudad de St. Louis, con  (32 hectáreas) de la pantalla de la horticultura.</a:t>
            </a:r>
          </a:p>
          <a:p>
            <a:endParaRPr lang="es-ES" dirty="0"/>
          </a:p>
        </p:txBody>
      </p:sp>
    </p:spTree>
    <p:extLst>
      <p:ext uri="{BB962C8B-B14F-4D97-AF65-F5344CB8AC3E}">
        <p14:creationId xmlns:p14="http://schemas.microsoft.com/office/powerpoint/2010/main" val="2799094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Se incluye una de (5,7 hectáreas) de jardín japonés paseo llamado Seiwa-en , el Climatron cúpula geodésica conservatorio; jardín para niños, incluyendo un pueblo de pioneros, un parque infantil, una zona de la fuente y un sistema de bloqueo de agua, algo similar a la de bloqueo sistema en el Canal de Panamá , un campamento de Osage, y original de 1850 la casa de Henry Shaw raíces. </a:t>
            </a:r>
          </a:p>
          <a:p>
            <a:r>
              <a:rPr lang="es-ES" dirty="0"/>
              <a:t>Se encuentra junto a Tower Grove Park , otro de los legados de Shaw. </a:t>
            </a:r>
          </a:p>
          <a:p>
            <a:r>
              <a:rPr lang="es-ES" dirty="0"/>
              <a:t>En 1983, el Jardín Botánico fue agregado como el cuarto subdistrito del Metropolitano Parque Zoológico y el Museo del Distrito .</a:t>
            </a:r>
          </a:p>
        </p:txBody>
      </p:sp>
    </p:spTree>
    <p:extLst>
      <p:ext uri="{BB962C8B-B14F-4D97-AF65-F5344CB8AC3E}">
        <p14:creationId xmlns:p14="http://schemas.microsoft.com/office/powerpoint/2010/main" val="39555218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Por parte de 2006, el Jardín Botánico de Missouri ofreció el "Glass in the Garden", con esculturas de cristal de Dale Chihuly colocadas en todo el jardín. Cuatro piezas fueron compradas a permanecer en los jardines. En 2008 las esculturas de la artista francesa Niki de Saint Phalle se colocaron en todo el jardín. </a:t>
            </a:r>
          </a:p>
          <a:p>
            <a:r>
              <a:rPr lang="es-ES" dirty="0"/>
              <a:t>En 2009, el 150 aniversario del Jardín fue celebrado, incluyendo una pantalla de reloj floral.</a:t>
            </a:r>
          </a:p>
          <a:p>
            <a:r>
              <a:rPr lang="es-ES" dirty="0"/>
              <a:t>Después de 40 años de servicio al Jardín, Dr. Peter Raven se retiró de su cargo de presidente el 1 de septiembre de 2010. Dr. Peter Wyse Jackson lo reemplazó como presidente. </a:t>
            </a:r>
          </a:p>
        </p:txBody>
      </p:sp>
    </p:spTree>
    <p:extLst>
      <p:ext uri="{BB962C8B-B14F-4D97-AF65-F5344CB8AC3E}">
        <p14:creationId xmlns:p14="http://schemas.microsoft.com/office/powerpoint/2010/main" val="23858656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jardín es un lugar para muchos festivales culturales anuales, incluyendo el Festival de Japón y las Jornadas de la cultura china por el Comité Days Cultura china St. Louis. </a:t>
            </a:r>
          </a:p>
          <a:p>
            <a:r>
              <a:rPr lang="es-ES" dirty="0"/>
              <a:t> Durante este tiempo, hay escaparates de botánica de la cultura, así como las artes culturales, la artesanía, la música y la comida.</a:t>
            </a:r>
          </a:p>
          <a:p>
            <a:r>
              <a:rPr lang="es-ES" dirty="0"/>
              <a:t> El Festival japonés comenzó recientemente para incluir sumo lucha libre, la adición de este deporte para taiko tambores y kimono desfiles de moda. </a:t>
            </a:r>
          </a:p>
          <a:p>
            <a:r>
              <a:rPr lang="es-ES" dirty="0"/>
              <a:t>El jardín es conocido por su bonsai en crecimiento, que se puede ver durante todo el año, pero se puso de relieve durante los múltiples festivales de Asia.</a:t>
            </a:r>
          </a:p>
        </p:txBody>
      </p:sp>
    </p:spTree>
    <p:extLst>
      <p:ext uri="{BB962C8B-B14F-4D97-AF65-F5344CB8AC3E}">
        <p14:creationId xmlns:p14="http://schemas.microsoft.com/office/powerpoint/2010/main" val="40201117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Las principales características del jardín incluyen:</a:t>
            </a:r>
          </a:p>
          <a:p>
            <a:r>
              <a:rPr lang="es-ES" dirty="0"/>
              <a:t>Tower Grove House ve aquí detrás de un laberinto de setos</a:t>
            </a:r>
          </a:p>
          <a:p>
            <a:r>
              <a:rPr lang="es-ES" dirty="0"/>
              <a:t>Tower Grove House (1849) y Herb Garden - casa de campo victoriana de Shaw diseñado por el destacado arquitecto local George I. Barnett en el estilo italiano estilo.</a:t>
            </a:r>
          </a:p>
          <a:p>
            <a:r>
              <a:rPr lang="es-ES" dirty="0"/>
              <a:t>La victoria de la ciencia sobre la ignorancia - Estatua de mármol por Carlo Nicoli , una copia del original (1859) de Vincenzo Consani en el Palacio Pitti , de Florencia .</a:t>
            </a:r>
          </a:p>
          <a:p>
            <a:r>
              <a:rPr lang="es-ES" dirty="0"/>
              <a:t>Linnean Casa (1882) - Se dice que es el oeste de efecto invernadero operado continuamente más antiguo del río Misisipi . Originalmente de Shaw invernadero , a finales de 1930 que se convirtió en la casa de su mayoría camelias .</a:t>
            </a:r>
          </a:p>
        </p:txBody>
      </p:sp>
    </p:spTree>
    <p:extLst>
      <p:ext uri="{BB962C8B-B14F-4D97-AF65-F5344CB8AC3E}">
        <p14:creationId xmlns:p14="http://schemas.microsoft.com/office/powerpoint/2010/main" val="40620716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332656"/>
            <a:ext cx="7467600" cy="5760640"/>
          </a:xfrm>
        </p:spPr>
        <p:txBody>
          <a:bodyPr>
            <a:normAutofit lnSpcReduction="10000"/>
          </a:bodyPr>
          <a:lstStyle/>
          <a:p>
            <a:r>
              <a:rPr lang="es-ES" dirty="0"/>
              <a:t>Gladney Rose Garden (1915) - jardín Circular levantó con pérgolas.</a:t>
            </a:r>
          </a:p>
          <a:p>
            <a:r>
              <a:rPr lang="es-ES" dirty="0"/>
              <a:t>Climatron (1960) y espejos de agua - la primera del mundo cúpula geodésica invernadero diseñado por el arquitecto e ingeniero Thomas C. Howard de Synergetics, Inc; tierras bajas selva con aproximadamente 1,500 plantas.</a:t>
            </a:r>
          </a:p>
          <a:p>
            <a:r>
              <a:rPr lang="es-ES" dirty="0"/>
              <a:t>Inglés Woodland Garden (1976) - el acónito , azaleas , campanillas , cerezos silvestres , hosta , Trillium , y otros por debajo de la copa de los árboles.</a:t>
            </a:r>
          </a:p>
          <a:p>
            <a:r>
              <a:rPr lang="es-ES" dirty="0"/>
              <a:t>Seiwa-en el Jardín Japonés (1977) - es una de (5.7 ha) chisen kaiyu-shiki (jardín de paseo mojado) con césped y camino en torno a un 4 acres (1.6 ha) lago central. </a:t>
            </a:r>
          </a:p>
        </p:txBody>
      </p:sp>
    </p:spTree>
    <p:extLst>
      <p:ext uri="{BB962C8B-B14F-4D97-AF65-F5344CB8AC3E}">
        <p14:creationId xmlns:p14="http://schemas.microsoft.com/office/powerpoint/2010/main" val="30935456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Fue diseñado por Koichi Kawana y es el mayor jardín japonés en América del Norte.</a:t>
            </a:r>
          </a:p>
          <a:p>
            <a:r>
              <a:rPr lang="es-ES" dirty="0"/>
              <a:t>Grigg Nanjing Friendship Garden Chinese (1995) - diseñado por el arquitecto Yong Pan, las características principales fueron regalos de la ciudad de hermana de Nanjing , e incluyen una puerta de la luna , la puerta de loto , pabellón, y rocas del erudito chino de Tai Hu .</a:t>
            </a:r>
          </a:p>
          <a:p>
            <a:r>
              <a:rPr lang="es-ES" dirty="0"/>
              <a:t>Blanke boj Jardín (1996) - parterre amurallada, con una multa de boj colección.</a:t>
            </a:r>
          </a:p>
          <a:p>
            <a:r>
              <a:rPr lang="es-ES" dirty="0"/>
              <a:t>Strassenfest alemán Jardín (2000) - la flora nativa de Alemania y Europa Central; busto del botánico y asesor de Henry Shaw científico George Engelmann (esculpida por Paul Granlund )</a:t>
            </a:r>
          </a:p>
          <a:p>
            <a:endParaRPr lang="es-ES" dirty="0"/>
          </a:p>
          <a:p>
            <a:endParaRPr lang="es-ES" dirty="0"/>
          </a:p>
        </p:txBody>
      </p:sp>
    </p:spTree>
    <p:extLst>
      <p:ext uri="{BB962C8B-B14F-4D97-AF65-F5344CB8AC3E}">
        <p14:creationId xmlns:p14="http://schemas.microsoft.com/office/powerpoint/2010/main" val="25876447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Jardín bíblico que ofrece Palma datilera , granados , higueras y olivos árboles, alcaparras , menta , limón y otras plantas mencionadas en la Biblia .</a:t>
            </a:r>
          </a:p>
          <a:p>
            <a:r>
              <a:rPr lang="es-ES" dirty="0"/>
              <a:t>Otomana de jardín con juegos de agua y xerojardinería.</a:t>
            </a:r>
          </a:p>
          <a:p>
            <a:r>
              <a:rPr lang="es-ES" dirty="0"/>
              <a:t>La Lista de Plantas es un proyecto de enciclopedia en Internet para compilar una lista completa de la nomenclatura botánica ,  creado por los Reales Jardines Botánicos de Kew y el Jardín Botánico de Missouri. </a:t>
            </a:r>
          </a:p>
          <a:p>
            <a:r>
              <a:rPr lang="es-ES" dirty="0"/>
              <a:t> La Lista de Plantas tiene 1.040.426 nombres de plantas científicas de rango de especies, de los cuales 298.900 se aceptan nombres de las especies. Además, la lista cuenta con 620 familias de plantas y 16.167 géneros de plantas</a:t>
            </a:r>
          </a:p>
        </p:txBody>
      </p:sp>
    </p:spTree>
    <p:extLst>
      <p:ext uri="{BB962C8B-B14F-4D97-AF65-F5344CB8AC3E}">
        <p14:creationId xmlns:p14="http://schemas.microsoft.com/office/powerpoint/2010/main" val="41401621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2 Imagen" descr="Botanic Garden.-Missour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2487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otanic Garden.-Missour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76704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otanic Garden.-Missouri.-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6293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otanic Garden.-Missouri.-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2931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otanic Gardens.-Missouri.-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1404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issouri Botanic Garden,.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2263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issouri Botanic Gard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56398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issouri Botanic Garde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5264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issouri Botanic Garden.-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2465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issouri Botanic Garden.-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4718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issouri Botanic Garden.-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8920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issouri Botanic Garden.-x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6301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issouri Botanic Garden.-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6171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issouri Botanic Garden.-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5315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issouri Botanical Garden.-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0470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issouri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2092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issouri Botanic Gard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75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issouri Botanic Garde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9817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issouri Botanic Garde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0068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issouri Botanic Garden.-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0842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issouri Botanical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1819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issouri Botanical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1722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issouri Botanical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2788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pPr fontAlgn="auto">
              <a:spcAft>
                <a:spcPts val="0"/>
              </a:spcAft>
              <a:defRPr/>
            </a:pPr>
            <a:r>
              <a:rPr lang="es-ES_tradnl" sz="4000" dirty="0">
                <a:solidFill>
                  <a:schemeClr val="tx1"/>
                </a:solidFill>
              </a:rPr>
              <a:t>Windyridge Gardens</a:t>
            </a:r>
          </a:p>
        </p:txBody>
      </p:sp>
      <p:sp>
        <p:nvSpPr>
          <p:cNvPr id="81923" name="Rectangle 3"/>
          <p:cNvSpPr>
            <a:spLocks noGrp="1" noChangeArrowheads="1"/>
          </p:cNvSpPr>
          <p:nvPr>
            <p:ph sz="quarter" idx="1"/>
          </p:nvPr>
        </p:nvSpPr>
        <p:spPr>
          <a:xfrm>
            <a:off x="457200" y="1600200"/>
            <a:ext cx="7715250" cy="4873625"/>
          </a:xfrm>
        </p:spPr>
        <p:txBody>
          <a:bodyPr/>
          <a:lstStyle/>
          <a:p>
            <a:r>
              <a:rPr lang="es-ES_tradnl" altLang="es-ES" dirty="0"/>
              <a:t>Esta situado en Southern Pines.North Carolina.EE.UU.</a:t>
            </a:r>
          </a:p>
          <a:p>
            <a:r>
              <a:rPr lang="es-ES" altLang="es-ES" dirty="0"/>
              <a:t>Windyridge jardines en el Monte Wilson datan de 1877, con el primer árbol plantado, un árbol de navidad suizo (Abies amabilis) en agosto de 1945. </a:t>
            </a:r>
          </a:p>
          <a:p>
            <a:r>
              <a:rPr lang="es-ES" altLang="es-ES" dirty="0"/>
              <a:t>Ahora el jardín incluye Cedrus deodara, haya de cobre, robles, arces, pin ginkgos, azaleas, rododendros, cornejos y nyssas - que hoy en día dan  el esplendor a los jardines. </a:t>
            </a:r>
          </a:p>
          <a:p>
            <a:endParaRPr lang="es-ES" altLang="es-ES" dirty="0"/>
          </a:p>
          <a:p>
            <a:endParaRPr lang="es-ES_tradnl" altLang="es-ES" dirty="0"/>
          </a:p>
        </p:txBody>
      </p:sp>
    </p:spTree>
    <p:extLst>
      <p:ext uri="{BB962C8B-B14F-4D97-AF65-F5344CB8AC3E}">
        <p14:creationId xmlns:p14="http://schemas.microsoft.com/office/powerpoint/2010/main" val="37596166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457200" y="549275"/>
            <a:ext cx="7467600" cy="5924550"/>
          </a:xfrm>
        </p:spPr>
        <p:txBody>
          <a:bodyPr/>
          <a:lstStyle/>
          <a:p>
            <a:r>
              <a:rPr lang="es-ES" altLang="es-ES" dirty="0"/>
              <a:t>Durante la Pascua 1995, Rodger y Wai Davidson, de Viveros de Davidson en Galston, en Sydney, comprados por Windyridge para acomodar su expansión colección de plantas de clima frío.</a:t>
            </a:r>
          </a:p>
          <a:p>
            <a:r>
              <a:rPr lang="es-ES" altLang="es-ES" dirty="0"/>
              <a:t> Los trabajos se iniciaron bajo la supervisión de Wai transformar Windyridge en un gran jardín. Después de los trabajos de mantenimiento de árboles, </a:t>
            </a:r>
          </a:p>
          <a:p>
            <a:r>
              <a:rPr lang="es-ES" altLang="es-ES" dirty="0"/>
              <a:t>Arquitecto paisajista Gordon Sykes se retuvo a terraza y plantar una inmensa ladera cubierta de hierba y dar contenido a la visión de los nuevos propietarios. </a:t>
            </a:r>
          </a:p>
          <a:p>
            <a:endParaRPr lang="es-ES" altLang="es-ES" dirty="0"/>
          </a:p>
        </p:txBody>
      </p:sp>
    </p:spTree>
    <p:extLst>
      <p:ext uri="{BB962C8B-B14F-4D97-AF65-F5344CB8AC3E}">
        <p14:creationId xmlns:p14="http://schemas.microsoft.com/office/powerpoint/2010/main" val="5266728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descr="Wyndyridg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228600"/>
            <a:ext cx="92106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540123"/>
      </p:ext>
    </p:extLst>
  </p:cSld>
  <p:clrMapOvr>
    <a:masterClrMapping/>
  </p:clrMapOvr>
  <p:transition>
    <p:dissolv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74415"/>
      </p:ext>
    </p:extLst>
  </p:cSld>
  <p:clrMapOvr>
    <a:masterClrMapping/>
  </p:clrMapOvr>
  <p:transition>
    <p:dissolv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318105"/>
      </p:ext>
    </p:extLst>
  </p:cSld>
  <p:clrMapOvr>
    <a:masterClrMapping/>
  </p:clrMapOvr>
  <p:transition>
    <p:dissolv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03906"/>
      </p:ext>
    </p:extLst>
  </p:cSld>
  <p:clrMapOvr>
    <a:masterClrMapping/>
  </p:clrMapOvr>
  <p:transition>
    <p:dissolv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710453"/>
      </p:ext>
    </p:extLst>
  </p:cSld>
  <p:clrMapOvr>
    <a:masterClrMapping/>
  </p:clrMapOvr>
  <p:transition>
    <p:dissolv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410425"/>
      </p:ext>
    </p:extLst>
  </p:cSld>
  <p:clrMapOvr>
    <a:masterClrMapping/>
  </p:clrMapOvr>
  <p:transition>
    <p:dissolv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477592"/>
      </p:ext>
    </p:extLst>
  </p:cSld>
  <p:clrMapOvr>
    <a:masterClrMapping/>
  </p:clrMapOvr>
  <p:transition>
    <p:dissolv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733094"/>
      </p:ext>
    </p:extLst>
  </p:cSld>
  <p:clrMapOvr>
    <a:masterClrMapping/>
  </p:clrMapOvr>
  <p:transition>
    <p:dissolv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863537"/>
      </p:ext>
    </p:extLst>
  </p:cSld>
  <p:clrMapOvr>
    <a:masterClrMapping/>
  </p:clrMapOvr>
  <p:transition>
    <p:dissolv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891191"/>
      </p:ext>
    </p:extLst>
  </p:cSld>
  <p:clrMapOvr>
    <a:masterClrMapping/>
  </p:clrMapOvr>
  <p:transition>
    <p:dissolv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456478"/>
      </p:ext>
    </p:extLst>
  </p:cSld>
  <p:clrMapOvr>
    <a:masterClrMapping/>
  </p:clrMapOvr>
  <p:transition>
    <p:dissolv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969906"/>
      </p:ext>
    </p:extLst>
  </p:cSld>
  <p:clrMapOvr>
    <a:masterClrMapping/>
  </p:clrMapOvr>
  <p:transition>
    <p:dissolv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789335"/>
      </p:ext>
    </p:extLst>
  </p:cSld>
  <p:clrMapOvr>
    <a:masterClrMapping/>
  </p:clrMapOvr>
  <p:transition>
    <p:dissolv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387851"/>
      </p:ext>
    </p:extLst>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85</TotalTime>
  <Words>3379</Words>
  <Application>Microsoft Office PowerPoint</Application>
  <PresentationFormat>Presentación en pantalla (4:3)</PresentationFormat>
  <Paragraphs>304</Paragraphs>
  <Slides>125</Slides>
  <Notes>97</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125</vt:i4>
      </vt:variant>
    </vt:vector>
  </HeadingPairs>
  <TitlesOfParts>
    <vt:vector size="135" baseType="lpstr">
      <vt:lpstr>Arial</vt:lpstr>
      <vt:lpstr>Calibri</vt:lpstr>
      <vt:lpstr>Century Schoolbook</vt:lpstr>
      <vt:lpstr>Tahoma</vt:lpstr>
      <vt:lpstr>Times New Roman</vt:lpstr>
      <vt:lpstr>Wingdings</vt:lpstr>
      <vt:lpstr>Wingdings 2</vt:lpstr>
      <vt:lpstr>Default Theme</vt:lpstr>
      <vt:lpstr>Mirador</vt:lpstr>
      <vt:lpstr>1_Mirador</vt:lpstr>
      <vt:lpstr>ESTADOS UNIDOS.-LA VUELTA AL MUNDO EN 885 JARDINES .-Jardines Botánicos de Coastal Georgia.-Foster.-San Marino.-Missouri y Windyridge </vt:lpstr>
      <vt:lpstr>Coastal Georgia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Foster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 Garden San Marino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 Garden Santa Barbara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Missouri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Windyridge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dc:title>
  <dc:creator>Josep</dc:creator>
  <cp:lastModifiedBy>Usuario</cp:lastModifiedBy>
  <cp:revision>11</cp:revision>
  <dcterms:created xsi:type="dcterms:W3CDTF">2014-03-12T10:17:36Z</dcterms:created>
  <dcterms:modified xsi:type="dcterms:W3CDTF">2018-03-05T07:17:04Z</dcterms:modified>
</cp:coreProperties>
</file>