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1"/>
  </p:notesMasterIdLst>
  <p:sldIdLst>
    <p:sldId id="257" r:id="rId2"/>
    <p:sldId id="258" r:id="rId3"/>
    <p:sldId id="264" r:id="rId4"/>
    <p:sldId id="298" r:id="rId5"/>
    <p:sldId id="304" r:id="rId6"/>
    <p:sldId id="309" r:id="rId7"/>
    <p:sldId id="261" r:id="rId8"/>
    <p:sldId id="260" r:id="rId9"/>
    <p:sldId id="276" r:id="rId10"/>
    <p:sldId id="263" r:id="rId11"/>
    <p:sldId id="262" r:id="rId12"/>
    <p:sldId id="259" r:id="rId13"/>
    <p:sldId id="265" r:id="rId14"/>
    <p:sldId id="266" r:id="rId15"/>
    <p:sldId id="267" r:id="rId16"/>
    <p:sldId id="289" r:id="rId17"/>
    <p:sldId id="268" r:id="rId18"/>
    <p:sldId id="269" r:id="rId19"/>
    <p:sldId id="275" r:id="rId20"/>
    <p:sldId id="271" r:id="rId21"/>
    <p:sldId id="272" r:id="rId22"/>
    <p:sldId id="273" r:id="rId23"/>
    <p:sldId id="284" r:id="rId24"/>
    <p:sldId id="281" r:id="rId25"/>
    <p:sldId id="301" r:id="rId26"/>
    <p:sldId id="302" r:id="rId27"/>
    <p:sldId id="305" r:id="rId28"/>
    <p:sldId id="274" r:id="rId29"/>
    <p:sldId id="277" r:id="rId30"/>
    <p:sldId id="278" r:id="rId31"/>
    <p:sldId id="279" r:id="rId32"/>
    <p:sldId id="280" r:id="rId33"/>
    <p:sldId id="282" r:id="rId34"/>
    <p:sldId id="283" r:id="rId35"/>
    <p:sldId id="285" r:id="rId36"/>
    <p:sldId id="286" r:id="rId37"/>
    <p:sldId id="287" r:id="rId38"/>
    <p:sldId id="288" r:id="rId39"/>
    <p:sldId id="290" r:id="rId40"/>
    <p:sldId id="291" r:id="rId41"/>
    <p:sldId id="292" r:id="rId42"/>
    <p:sldId id="295" r:id="rId43"/>
    <p:sldId id="366" r:id="rId44"/>
    <p:sldId id="390" r:id="rId45"/>
    <p:sldId id="297" r:id="rId46"/>
    <p:sldId id="299" r:id="rId47"/>
    <p:sldId id="300" r:id="rId48"/>
    <p:sldId id="306" r:id="rId49"/>
    <p:sldId id="307" r:id="rId50"/>
    <p:sldId id="303" r:id="rId51"/>
    <p:sldId id="311" r:id="rId52"/>
    <p:sldId id="377" r:id="rId53"/>
    <p:sldId id="378" r:id="rId54"/>
    <p:sldId id="379" r:id="rId55"/>
    <p:sldId id="380" r:id="rId56"/>
    <p:sldId id="381" r:id="rId57"/>
    <p:sldId id="382" r:id="rId58"/>
    <p:sldId id="314" r:id="rId59"/>
    <p:sldId id="335" r:id="rId60"/>
    <p:sldId id="341" r:id="rId61"/>
    <p:sldId id="338" r:id="rId62"/>
    <p:sldId id="328" r:id="rId63"/>
    <p:sldId id="336" r:id="rId64"/>
    <p:sldId id="343" r:id="rId65"/>
    <p:sldId id="349" r:id="rId66"/>
    <p:sldId id="312" r:id="rId67"/>
    <p:sldId id="313" r:id="rId68"/>
    <p:sldId id="315" r:id="rId69"/>
    <p:sldId id="320" r:id="rId70"/>
    <p:sldId id="319" r:id="rId71"/>
    <p:sldId id="326" r:id="rId72"/>
    <p:sldId id="316" r:id="rId73"/>
    <p:sldId id="317" r:id="rId74"/>
    <p:sldId id="318" r:id="rId75"/>
    <p:sldId id="321" r:id="rId76"/>
    <p:sldId id="329" r:id="rId77"/>
    <p:sldId id="324" r:id="rId78"/>
    <p:sldId id="325" r:id="rId79"/>
    <p:sldId id="333" r:id="rId80"/>
    <p:sldId id="322" r:id="rId81"/>
    <p:sldId id="323" r:id="rId82"/>
    <p:sldId id="330" r:id="rId83"/>
    <p:sldId id="334" r:id="rId84"/>
    <p:sldId id="332" r:id="rId85"/>
    <p:sldId id="339" r:id="rId86"/>
    <p:sldId id="340" r:id="rId87"/>
    <p:sldId id="342" r:id="rId88"/>
    <p:sldId id="344" r:id="rId89"/>
    <p:sldId id="346" r:id="rId90"/>
    <p:sldId id="347" r:id="rId91"/>
    <p:sldId id="350" r:id="rId92"/>
    <p:sldId id="351" r:id="rId93"/>
    <p:sldId id="352" r:id="rId94"/>
    <p:sldId id="353" r:id="rId95"/>
    <p:sldId id="354" r:id="rId96"/>
    <p:sldId id="383" r:id="rId97"/>
    <p:sldId id="384" r:id="rId98"/>
    <p:sldId id="385" r:id="rId99"/>
    <p:sldId id="386" r:id="rId100"/>
    <p:sldId id="362" r:id="rId101"/>
    <p:sldId id="389" r:id="rId102"/>
    <p:sldId id="387" r:id="rId103"/>
    <p:sldId id="355" r:id="rId104"/>
    <p:sldId id="356" r:id="rId105"/>
    <p:sldId id="365" r:id="rId106"/>
    <p:sldId id="369" r:id="rId107"/>
    <p:sldId id="358" r:id="rId108"/>
    <p:sldId id="357" r:id="rId109"/>
    <p:sldId id="359" r:id="rId110"/>
    <p:sldId id="360" r:id="rId111"/>
    <p:sldId id="361" r:id="rId112"/>
    <p:sldId id="363" r:id="rId113"/>
    <p:sldId id="364" r:id="rId114"/>
    <p:sldId id="368" r:id="rId115"/>
    <p:sldId id="370" r:id="rId116"/>
    <p:sldId id="371" r:id="rId117"/>
    <p:sldId id="372" r:id="rId118"/>
    <p:sldId id="373" r:id="rId119"/>
    <p:sldId id="374"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87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16C331-2D18-437B-8BD6-0C906C198986}"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022172-37AB-43E3-8D90-4E490E5C115E}" type="slidenum">
              <a:rPr lang="es-ES" smtClean="0"/>
              <a:t>‹Nº›</a:t>
            </a:fld>
            <a:endParaRPr lang="es-ES" dirty="0"/>
          </a:p>
        </p:txBody>
      </p:sp>
    </p:spTree>
    <p:extLst>
      <p:ext uri="{BB962C8B-B14F-4D97-AF65-F5344CB8AC3E}">
        <p14:creationId xmlns:p14="http://schemas.microsoft.com/office/powerpoint/2010/main" val="293521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a:t>
            </a:fld>
            <a:endParaRPr lang="es-ES" dirty="0"/>
          </a:p>
        </p:txBody>
      </p:sp>
    </p:spTree>
    <p:extLst>
      <p:ext uri="{BB962C8B-B14F-4D97-AF65-F5344CB8AC3E}">
        <p14:creationId xmlns:p14="http://schemas.microsoft.com/office/powerpoint/2010/main" val="2564631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4</a:t>
            </a:fld>
            <a:endParaRPr lang="es-ES" dirty="0"/>
          </a:p>
        </p:txBody>
      </p:sp>
    </p:spTree>
    <p:extLst>
      <p:ext uri="{BB962C8B-B14F-4D97-AF65-F5344CB8AC3E}">
        <p14:creationId xmlns:p14="http://schemas.microsoft.com/office/powerpoint/2010/main" val="2609891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5</a:t>
            </a:fld>
            <a:endParaRPr lang="es-ES" dirty="0"/>
          </a:p>
        </p:txBody>
      </p:sp>
    </p:spTree>
    <p:extLst>
      <p:ext uri="{BB962C8B-B14F-4D97-AF65-F5344CB8AC3E}">
        <p14:creationId xmlns:p14="http://schemas.microsoft.com/office/powerpoint/2010/main" val="1473425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a:t>
            </a:fld>
            <a:endParaRPr lang="es-ES" dirty="0"/>
          </a:p>
        </p:txBody>
      </p:sp>
    </p:spTree>
    <p:extLst>
      <p:ext uri="{BB962C8B-B14F-4D97-AF65-F5344CB8AC3E}">
        <p14:creationId xmlns:p14="http://schemas.microsoft.com/office/powerpoint/2010/main" val="1823371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a:t>
            </a:fld>
            <a:endParaRPr lang="es-ES" dirty="0"/>
          </a:p>
        </p:txBody>
      </p:sp>
    </p:spTree>
    <p:extLst>
      <p:ext uri="{BB962C8B-B14F-4D97-AF65-F5344CB8AC3E}">
        <p14:creationId xmlns:p14="http://schemas.microsoft.com/office/powerpoint/2010/main" val="3045073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a:t>
            </a:fld>
            <a:endParaRPr lang="es-ES" dirty="0"/>
          </a:p>
        </p:txBody>
      </p:sp>
    </p:spTree>
    <p:extLst>
      <p:ext uri="{BB962C8B-B14F-4D97-AF65-F5344CB8AC3E}">
        <p14:creationId xmlns:p14="http://schemas.microsoft.com/office/powerpoint/2010/main" val="3566103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9</a:t>
            </a:fld>
            <a:endParaRPr lang="es-ES" dirty="0"/>
          </a:p>
        </p:txBody>
      </p:sp>
    </p:spTree>
    <p:extLst>
      <p:ext uri="{BB962C8B-B14F-4D97-AF65-F5344CB8AC3E}">
        <p14:creationId xmlns:p14="http://schemas.microsoft.com/office/powerpoint/2010/main" val="3898931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10</a:t>
            </a:fld>
            <a:endParaRPr lang="es-ES" dirty="0"/>
          </a:p>
        </p:txBody>
      </p:sp>
    </p:spTree>
    <p:extLst>
      <p:ext uri="{BB962C8B-B14F-4D97-AF65-F5344CB8AC3E}">
        <p14:creationId xmlns:p14="http://schemas.microsoft.com/office/powerpoint/2010/main" val="2818072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a:t>
            </a:fld>
            <a:endParaRPr lang="es-ES" dirty="0"/>
          </a:p>
        </p:txBody>
      </p:sp>
    </p:spTree>
    <p:extLst>
      <p:ext uri="{BB962C8B-B14F-4D97-AF65-F5344CB8AC3E}">
        <p14:creationId xmlns:p14="http://schemas.microsoft.com/office/powerpoint/2010/main" val="3567122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Garden.-Camboja-Tree</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12</a:t>
            </a:fld>
            <a:endParaRPr lang="es-ES" dirty="0"/>
          </a:p>
        </p:txBody>
      </p:sp>
    </p:spTree>
    <p:extLst>
      <p:ext uri="{BB962C8B-B14F-4D97-AF65-F5344CB8AC3E}">
        <p14:creationId xmlns:p14="http://schemas.microsoft.com/office/powerpoint/2010/main" val="2235597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13</a:t>
            </a:fld>
            <a:endParaRPr lang="es-ES" dirty="0"/>
          </a:p>
        </p:txBody>
      </p:sp>
    </p:spTree>
    <p:extLst>
      <p:ext uri="{BB962C8B-B14F-4D97-AF65-F5344CB8AC3E}">
        <p14:creationId xmlns:p14="http://schemas.microsoft.com/office/powerpoint/2010/main" val="3776422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14</a:t>
            </a:fld>
            <a:endParaRPr lang="es-ES" dirty="0"/>
          </a:p>
        </p:txBody>
      </p:sp>
    </p:spTree>
    <p:extLst>
      <p:ext uri="{BB962C8B-B14F-4D97-AF65-F5344CB8AC3E}">
        <p14:creationId xmlns:p14="http://schemas.microsoft.com/office/powerpoint/2010/main" val="33701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15</a:t>
            </a:fld>
            <a:endParaRPr lang="es-ES" dirty="0"/>
          </a:p>
        </p:txBody>
      </p:sp>
    </p:spTree>
    <p:extLst>
      <p:ext uri="{BB962C8B-B14F-4D97-AF65-F5344CB8AC3E}">
        <p14:creationId xmlns:p14="http://schemas.microsoft.com/office/powerpoint/2010/main" val="3843025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16</a:t>
            </a:fld>
            <a:endParaRPr lang="es-ES" dirty="0"/>
          </a:p>
        </p:txBody>
      </p:sp>
    </p:spTree>
    <p:extLst>
      <p:ext uri="{BB962C8B-B14F-4D97-AF65-F5344CB8AC3E}">
        <p14:creationId xmlns:p14="http://schemas.microsoft.com/office/powerpoint/2010/main" val="4152852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17</a:t>
            </a:fld>
            <a:endParaRPr lang="es-ES" dirty="0"/>
          </a:p>
        </p:txBody>
      </p:sp>
    </p:spTree>
    <p:extLst>
      <p:ext uri="{BB962C8B-B14F-4D97-AF65-F5344CB8AC3E}">
        <p14:creationId xmlns:p14="http://schemas.microsoft.com/office/powerpoint/2010/main" val="2738359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18</a:t>
            </a:fld>
            <a:endParaRPr lang="es-ES" dirty="0"/>
          </a:p>
        </p:txBody>
      </p:sp>
    </p:spTree>
    <p:extLst>
      <p:ext uri="{BB962C8B-B14F-4D97-AF65-F5344CB8AC3E}">
        <p14:creationId xmlns:p14="http://schemas.microsoft.com/office/powerpoint/2010/main" val="11844969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19</a:t>
            </a:fld>
            <a:endParaRPr lang="es-ES" dirty="0"/>
          </a:p>
        </p:txBody>
      </p:sp>
    </p:spTree>
    <p:extLst>
      <p:ext uri="{BB962C8B-B14F-4D97-AF65-F5344CB8AC3E}">
        <p14:creationId xmlns:p14="http://schemas.microsoft.com/office/powerpoint/2010/main" val="2485314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Botanical-Garden-Florida.-Asian Gardens</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20</a:t>
            </a:fld>
            <a:endParaRPr lang="es-ES" dirty="0"/>
          </a:p>
        </p:txBody>
      </p:sp>
    </p:spTree>
    <p:extLst>
      <p:ext uri="{BB962C8B-B14F-4D97-AF65-F5344CB8AC3E}">
        <p14:creationId xmlns:p14="http://schemas.microsoft.com/office/powerpoint/2010/main" val="4204824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22</a:t>
            </a:fld>
            <a:endParaRPr lang="es-ES" dirty="0"/>
          </a:p>
        </p:txBody>
      </p:sp>
    </p:spTree>
    <p:extLst>
      <p:ext uri="{BB962C8B-B14F-4D97-AF65-F5344CB8AC3E}">
        <p14:creationId xmlns:p14="http://schemas.microsoft.com/office/powerpoint/2010/main" val="268925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23</a:t>
            </a:fld>
            <a:endParaRPr lang="es-ES" dirty="0"/>
          </a:p>
        </p:txBody>
      </p:sp>
    </p:spTree>
    <p:extLst>
      <p:ext uri="{BB962C8B-B14F-4D97-AF65-F5344CB8AC3E}">
        <p14:creationId xmlns:p14="http://schemas.microsoft.com/office/powerpoint/2010/main" val="442856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24</a:t>
            </a:fld>
            <a:endParaRPr lang="es-ES" dirty="0"/>
          </a:p>
        </p:txBody>
      </p:sp>
    </p:spTree>
    <p:extLst>
      <p:ext uri="{BB962C8B-B14F-4D97-AF65-F5344CB8AC3E}">
        <p14:creationId xmlns:p14="http://schemas.microsoft.com/office/powerpoint/2010/main" val="4116413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25</a:t>
            </a:fld>
            <a:endParaRPr lang="es-ES" dirty="0"/>
          </a:p>
        </p:txBody>
      </p:sp>
    </p:spTree>
    <p:extLst>
      <p:ext uri="{BB962C8B-B14F-4D97-AF65-F5344CB8AC3E}">
        <p14:creationId xmlns:p14="http://schemas.microsoft.com/office/powerpoint/2010/main" val="1096515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26</a:t>
            </a:fld>
            <a:endParaRPr lang="es-ES" dirty="0"/>
          </a:p>
        </p:txBody>
      </p:sp>
    </p:spTree>
    <p:extLst>
      <p:ext uri="{BB962C8B-B14F-4D97-AF65-F5344CB8AC3E}">
        <p14:creationId xmlns:p14="http://schemas.microsoft.com/office/powerpoint/2010/main" val="2477288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27</a:t>
            </a:fld>
            <a:endParaRPr lang="es-ES" dirty="0"/>
          </a:p>
        </p:txBody>
      </p:sp>
    </p:spTree>
    <p:extLst>
      <p:ext uri="{BB962C8B-B14F-4D97-AF65-F5344CB8AC3E}">
        <p14:creationId xmlns:p14="http://schemas.microsoft.com/office/powerpoint/2010/main" val="2640025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28</a:t>
            </a:fld>
            <a:endParaRPr lang="es-ES" dirty="0"/>
          </a:p>
        </p:txBody>
      </p:sp>
    </p:spTree>
    <p:extLst>
      <p:ext uri="{BB962C8B-B14F-4D97-AF65-F5344CB8AC3E}">
        <p14:creationId xmlns:p14="http://schemas.microsoft.com/office/powerpoint/2010/main" val="20485976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29</a:t>
            </a:fld>
            <a:endParaRPr lang="es-ES" dirty="0"/>
          </a:p>
        </p:txBody>
      </p:sp>
    </p:spTree>
    <p:extLst>
      <p:ext uri="{BB962C8B-B14F-4D97-AF65-F5344CB8AC3E}">
        <p14:creationId xmlns:p14="http://schemas.microsoft.com/office/powerpoint/2010/main" val="2781828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30</a:t>
            </a:fld>
            <a:endParaRPr lang="es-ES" dirty="0"/>
          </a:p>
        </p:txBody>
      </p:sp>
    </p:spTree>
    <p:extLst>
      <p:ext uri="{BB962C8B-B14F-4D97-AF65-F5344CB8AC3E}">
        <p14:creationId xmlns:p14="http://schemas.microsoft.com/office/powerpoint/2010/main" val="16125738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31</a:t>
            </a:fld>
            <a:endParaRPr lang="es-ES" dirty="0"/>
          </a:p>
        </p:txBody>
      </p:sp>
    </p:spTree>
    <p:extLst>
      <p:ext uri="{BB962C8B-B14F-4D97-AF65-F5344CB8AC3E}">
        <p14:creationId xmlns:p14="http://schemas.microsoft.com/office/powerpoint/2010/main" val="24280006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32</a:t>
            </a:fld>
            <a:endParaRPr lang="es-ES" dirty="0"/>
          </a:p>
        </p:txBody>
      </p:sp>
    </p:spTree>
    <p:extLst>
      <p:ext uri="{BB962C8B-B14F-4D97-AF65-F5344CB8AC3E}">
        <p14:creationId xmlns:p14="http://schemas.microsoft.com/office/powerpoint/2010/main" val="4136097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33</a:t>
            </a:fld>
            <a:endParaRPr lang="es-ES" dirty="0"/>
          </a:p>
        </p:txBody>
      </p:sp>
    </p:spTree>
    <p:extLst>
      <p:ext uri="{BB962C8B-B14F-4D97-AF65-F5344CB8AC3E}">
        <p14:creationId xmlns:p14="http://schemas.microsoft.com/office/powerpoint/2010/main" val="3355147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Naples-Botanical-Garden-Florida.-Burle Marx</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34</a:t>
            </a:fld>
            <a:endParaRPr lang="es-ES" dirty="0"/>
          </a:p>
        </p:txBody>
      </p:sp>
    </p:spTree>
    <p:extLst>
      <p:ext uri="{BB962C8B-B14F-4D97-AF65-F5344CB8AC3E}">
        <p14:creationId xmlns:p14="http://schemas.microsoft.com/office/powerpoint/2010/main" val="27516929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 Pétrea volubilis</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35</a:t>
            </a:fld>
            <a:endParaRPr lang="es-ES" dirty="0"/>
          </a:p>
        </p:txBody>
      </p:sp>
    </p:spTree>
    <p:extLst>
      <p:ext uri="{BB962C8B-B14F-4D97-AF65-F5344CB8AC3E}">
        <p14:creationId xmlns:p14="http://schemas.microsoft.com/office/powerpoint/2010/main" val="22330397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Naples-Botanical-Garden-Florida.Portulacca grandiflora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36</a:t>
            </a:fld>
            <a:endParaRPr lang="es-ES" dirty="0"/>
          </a:p>
        </p:txBody>
      </p:sp>
    </p:spTree>
    <p:extLst>
      <p:ext uri="{BB962C8B-B14F-4D97-AF65-F5344CB8AC3E}">
        <p14:creationId xmlns:p14="http://schemas.microsoft.com/office/powerpoint/2010/main" val="4178174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37</a:t>
            </a:fld>
            <a:endParaRPr lang="es-ES" dirty="0"/>
          </a:p>
        </p:txBody>
      </p:sp>
    </p:spTree>
    <p:extLst>
      <p:ext uri="{BB962C8B-B14F-4D97-AF65-F5344CB8AC3E}">
        <p14:creationId xmlns:p14="http://schemas.microsoft.com/office/powerpoint/2010/main" val="32343517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38</a:t>
            </a:fld>
            <a:endParaRPr lang="es-ES" dirty="0"/>
          </a:p>
        </p:txBody>
      </p:sp>
    </p:spTree>
    <p:extLst>
      <p:ext uri="{BB962C8B-B14F-4D97-AF65-F5344CB8AC3E}">
        <p14:creationId xmlns:p14="http://schemas.microsoft.com/office/powerpoint/2010/main" val="18469613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Naples-Botanical-Garden-Florida.-Thunbergia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39</a:t>
            </a:fld>
            <a:endParaRPr lang="es-ES" dirty="0"/>
          </a:p>
        </p:txBody>
      </p:sp>
    </p:spTree>
    <p:extLst>
      <p:ext uri="{BB962C8B-B14F-4D97-AF65-F5344CB8AC3E}">
        <p14:creationId xmlns:p14="http://schemas.microsoft.com/office/powerpoint/2010/main" val="716982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40</a:t>
            </a:fld>
            <a:endParaRPr lang="es-ES" dirty="0"/>
          </a:p>
        </p:txBody>
      </p:sp>
    </p:spTree>
    <p:extLst>
      <p:ext uri="{BB962C8B-B14F-4D97-AF65-F5344CB8AC3E}">
        <p14:creationId xmlns:p14="http://schemas.microsoft.com/office/powerpoint/2010/main" val="5296056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41</a:t>
            </a:fld>
            <a:endParaRPr lang="es-ES" dirty="0"/>
          </a:p>
        </p:txBody>
      </p:sp>
    </p:spTree>
    <p:extLst>
      <p:ext uri="{BB962C8B-B14F-4D97-AF65-F5344CB8AC3E}">
        <p14:creationId xmlns:p14="http://schemas.microsoft.com/office/powerpoint/2010/main" val="2446945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42</a:t>
            </a:fld>
            <a:endParaRPr lang="es-ES" dirty="0"/>
          </a:p>
        </p:txBody>
      </p:sp>
    </p:spTree>
    <p:extLst>
      <p:ext uri="{BB962C8B-B14F-4D97-AF65-F5344CB8AC3E}">
        <p14:creationId xmlns:p14="http://schemas.microsoft.com/office/powerpoint/2010/main" val="995310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8469613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45</a:t>
            </a:fld>
            <a:endParaRPr lang="es-ES" dirty="0"/>
          </a:p>
        </p:txBody>
      </p:sp>
    </p:spTree>
    <p:extLst>
      <p:ext uri="{BB962C8B-B14F-4D97-AF65-F5344CB8AC3E}">
        <p14:creationId xmlns:p14="http://schemas.microsoft.com/office/powerpoint/2010/main" val="11943711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46</a:t>
            </a:fld>
            <a:endParaRPr lang="es-ES" dirty="0"/>
          </a:p>
        </p:txBody>
      </p:sp>
    </p:spTree>
    <p:extLst>
      <p:ext uri="{BB962C8B-B14F-4D97-AF65-F5344CB8AC3E}">
        <p14:creationId xmlns:p14="http://schemas.microsoft.com/office/powerpoint/2010/main" val="32717991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47</a:t>
            </a:fld>
            <a:endParaRPr lang="es-ES" dirty="0"/>
          </a:p>
        </p:txBody>
      </p:sp>
    </p:spTree>
    <p:extLst>
      <p:ext uri="{BB962C8B-B14F-4D97-AF65-F5344CB8AC3E}">
        <p14:creationId xmlns:p14="http://schemas.microsoft.com/office/powerpoint/2010/main" val="17831373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48</a:t>
            </a:fld>
            <a:endParaRPr lang="es-ES" dirty="0"/>
          </a:p>
        </p:txBody>
      </p:sp>
    </p:spTree>
    <p:extLst>
      <p:ext uri="{BB962C8B-B14F-4D97-AF65-F5344CB8AC3E}">
        <p14:creationId xmlns:p14="http://schemas.microsoft.com/office/powerpoint/2010/main" val="22754180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49</a:t>
            </a:fld>
            <a:endParaRPr lang="es-ES" dirty="0"/>
          </a:p>
        </p:txBody>
      </p:sp>
    </p:spTree>
    <p:extLst>
      <p:ext uri="{BB962C8B-B14F-4D97-AF65-F5344CB8AC3E}">
        <p14:creationId xmlns:p14="http://schemas.microsoft.com/office/powerpoint/2010/main" val="373812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Naples-Botanical-Garden-Florida</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50</a:t>
            </a:fld>
            <a:endParaRPr lang="es-ES" dirty="0"/>
          </a:p>
        </p:txBody>
      </p:sp>
    </p:spTree>
    <p:extLst>
      <p:ext uri="{BB962C8B-B14F-4D97-AF65-F5344CB8AC3E}">
        <p14:creationId xmlns:p14="http://schemas.microsoft.com/office/powerpoint/2010/main" val="7791457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58</a:t>
            </a:fld>
            <a:endParaRPr lang="es-ES" dirty="0"/>
          </a:p>
        </p:txBody>
      </p:sp>
    </p:spTree>
    <p:extLst>
      <p:ext uri="{BB962C8B-B14F-4D97-AF65-F5344CB8AC3E}">
        <p14:creationId xmlns:p14="http://schemas.microsoft.com/office/powerpoint/2010/main" val="36439593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59</a:t>
            </a:fld>
            <a:endParaRPr lang="es-ES" dirty="0"/>
          </a:p>
        </p:txBody>
      </p:sp>
    </p:spTree>
    <p:extLst>
      <p:ext uri="{BB962C8B-B14F-4D97-AF65-F5344CB8AC3E}">
        <p14:creationId xmlns:p14="http://schemas.microsoft.com/office/powerpoint/2010/main" val="15477376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60</a:t>
            </a:fld>
            <a:endParaRPr lang="es-ES" dirty="0"/>
          </a:p>
        </p:txBody>
      </p:sp>
    </p:spTree>
    <p:extLst>
      <p:ext uri="{BB962C8B-B14F-4D97-AF65-F5344CB8AC3E}">
        <p14:creationId xmlns:p14="http://schemas.microsoft.com/office/powerpoint/2010/main" val="21886692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61</a:t>
            </a:fld>
            <a:endParaRPr lang="es-ES" dirty="0"/>
          </a:p>
        </p:txBody>
      </p:sp>
    </p:spTree>
    <p:extLst>
      <p:ext uri="{BB962C8B-B14F-4D97-AF65-F5344CB8AC3E}">
        <p14:creationId xmlns:p14="http://schemas.microsoft.com/office/powerpoint/2010/main" val="29021733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62</a:t>
            </a:fld>
            <a:endParaRPr lang="es-ES" dirty="0"/>
          </a:p>
        </p:txBody>
      </p:sp>
    </p:spTree>
    <p:extLst>
      <p:ext uri="{BB962C8B-B14F-4D97-AF65-F5344CB8AC3E}">
        <p14:creationId xmlns:p14="http://schemas.microsoft.com/office/powerpoint/2010/main" val="13614213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63</a:t>
            </a:fld>
            <a:endParaRPr lang="es-ES" dirty="0"/>
          </a:p>
        </p:txBody>
      </p:sp>
    </p:spTree>
    <p:extLst>
      <p:ext uri="{BB962C8B-B14F-4D97-AF65-F5344CB8AC3E}">
        <p14:creationId xmlns:p14="http://schemas.microsoft.com/office/powerpoint/2010/main" val="41716764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64</a:t>
            </a:fld>
            <a:endParaRPr lang="es-ES" dirty="0"/>
          </a:p>
        </p:txBody>
      </p:sp>
    </p:spTree>
    <p:extLst>
      <p:ext uri="{BB962C8B-B14F-4D97-AF65-F5344CB8AC3E}">
        <p14:creationId xmlns:p14="http://schemas.microsoft.com/office/powerpoint/2010/main" val="1453121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65</a:t>
            </a:fld>
            <a:endParaRPr lang="es-ES" dirty="0"/>
          </a:p>
        </p:txBody>
      </p:sp>
    </p:spTree>
    <p:extLst>
      <p:ext uri="{BB962C8B-B14F-4D97-AF65-F5344CB8AC3E}">
        <p14:creationId xmlns:p14="http://schemas.microsoft.com/office/powerpoint/2010/main" val="12616646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York.-Consertvatory Gardens</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66</a:t>
            </a:fld>
            <a:endParaRPr lang="es-ES" dirty="0"/>
          </a:p>
        </p:txBody>
      </p:sp>
    </p:spTree>
    <p:extLst>
      <p:ext uri="{BB962C8B-B14F-4D97-AF65-F5344CB8AC3E}">
        <p14:creationId xmlns:p14="http://schemas.microsoft.com/office/powerpoint/2010/main" val="26300951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67</a:t>
            </a:fld>
            <a:endParaRPr lang="es-ES" dirty="0"/>
          </a:p>
        </p:txBody>
      </p:sp>
    </p:spTree>
    <p:extLst>
      <p:ext uri="{BB962C8B-B14F-4D97-AF65-F5344CB8AC3E}">
        <p14:creationId xmlns:p14="http://schemas.microsoft.com/office/powerpoint/2010/main" val="6257467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68</a:t>
            </a:fld>
            <a:endParaRPr lang="es-ES" dirty="0"/>
          </a:p>
        </p:txBody>
      </p:sp>
    </p:spTree>
    <p:extLst>
      <p:ext uri="{BB962C8B-B14F-4D97-AF65-F5344CB8AC3E}">
        <p14:creationId xmlns:p14="http://schemas.microsoft.com/office/powerpoint/2010/main" val="42061837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69</a:t>
            </a:fld>
            <a:endParaRPr lang="es-ES" dirty="0"/>
          </a:p>
        </p:txBody>
      </p:sp>
    </p:spTree>
    <p:extLst>
      <p:ext uri="{BB962C8B-B14F-4D97-AF65-F5344CB8AC3E}">
        <p14:creationId xmlns:p14="http://schemas.microsoft.com/office/powerpoint/2010/main" val="22975694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70</a:t>
            </a:fld>
            <a:endParaRPr lang="es-ES" dirty="0"/>
          </a:p>
        </p:txBody>
      </p:sp>
    </p:spTree>
    <p:extLst>
      <p:ext uri="{BB962C8B-B14F-4D97-AF65-F5344CB8AC3E}">
        <p14:creationId xmlns:p14="http://schemas.microsoft.com/office/powerpoint/2010/main" val="18579330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71</a:t>
            </a:fld>
            <a:endParaRPr lang="es-ES" dirty="0"/>
          </a:p>
        </p:txBody>
      </p:sp>
    </p:spTree>
    <p:extLst>
      <p:ext uri="{BB962C8B-B14F-4D97-AF65-F5344CB8AC3E}">
        <p14:creationId xmlns:p14="http://schemas.microsoft.com/office/powerpoint/2010/main" val="13472342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72</a:t>
            </a:fld>
            <a:endParaRPr lang="es-ES" dirty="0"/>
          </a:p>
        </p:txBody>
      </p:sp>
    </p:spTree>
    <p:extLst>
      <p:ext uri="{BB962C8B-B14F-4D97-AF65-F5344CB8AC3E}">
        <p14:creationId xmlns:p14="http://schemas.microsoft.com/office/powerpoint/2010/main" val="85460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73</a:t>
            </a:fld>
            <a:endParaRPr lang="es-ES" dirty="0"/>
          </a:p>
        </p:txBody>
      </p:sp>
    </p:spTree>
    <p:extLst>
      <p:ext uri="{BB962C8B-B14F-4D97-AF65-F5344CB8AC3E}">
        <p14:creationId xmlns:p14="http://schemas.microsoft.com/office/powerpoint/2010/main" val="10019685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74</a:t>
            </a:fld>
            <a:endParaRPr lang="es-ES" dirty="0"/>
          </a:p>
        </p:txBody>
      </p:sp>
    </p:spTree>
    <p:extLst>
      <p:ext uri="{BB962C8B-B14F-4D97-AF65-F5344CB8AC3E}">
        <p14:creationId xmlns:p14="http://schemas.microsoft.com/office/powerpoint/2010/main" val="22484642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75</a:t>
            </a:fld>
            <a:endParaRPr lang="es-ES" dirty="0"/>
          </a:p>
        </p:txBody>
      </p:sp>
    </p:spTree>
    <p:extLst>
      <p:ext uri="{BB962C8B-B14F-4D97-AF65-F5344CB8AC3E}">
        <p14:creationId xmlns:p14="http://schemas.microsoft.com/office/powerpoint/2010/main" val="26168924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76</a:t>
            </a:fld>
            <a:endParaRPr lang="es-ES" dirty="0"/>
          </a:p>
        </p:txBody>
      </p:sp>
    </p:spTree>
    <p:extLst>
      <p:ext uri="{BB962C8B-B14F-4D97-AF65-F5344CB8AC3E}">
        <p14:creationId xmlns:p14="http://schemas.microsoft.com/office/powerpoint/2010/main" val="42124448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77</a:t>
            </a:fld>
            <a:endParaRPr lang="es-ES" dirty="0"/>
          </a:p>
        </p:txBody>
      </p:sp>
    </p:spTree>
    <p:extLst>
      <p:ext uri="{BB962C8B-B14F-4D97-AF65-F5344CB8AC3E}">
        <p14:creationId xmlns:p14="http://schemas.microsoft.com/office/powerpoint/2010/main" val="1971618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78</a:t>
            </a:fld>
            <a:endParaRPr lang="es-ES" dirty="0"/>
          </a:p>
        </p:txBody>
      </p:sp>
    </p:spTree>
    <p:extLst>
      <p:ext uri="{BB962C8B-B14F-4D97-AF65-F5344CB8AC3E}">
        <p14:creationId xmlns:p14="http://schemas.microsoft.com/office/powerpoint/2010/main" val="21019154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79</a:t>
            </a:fld>
            <a:endParaRPr lang="es-ES" dirty="0"/>
          </a:p>
        </p:txBody>
      </p:sp>
    </p:spTree>
    <p:extLst>
      <p:ext uri="{BB962C8B-B14F-4D97-AF65-F5344CB8AC3E}">
        <p14:creationId xmlns:p14="http://schemas.microsoft.com/office/powerpoint/2010/main" val="39111560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80</a:t>
            </a:fld>
            <a:endParaRPr lang="es-ES" dirty="0"/>
          </a:p>
        </p:txBody>
      </p:sp>
    </p:spTree>
    <p:extLst>
      <p:ext uri="{BB962C8B-B14F-4D97-AF65-F5344CB8AC3E}">
        <p14:creationId xmlns:p14="http://schemas.microsoft.com/office/powerpoint/2010/main" val="20396735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81</a:t>
            </a:fld>
            <a:endParaRPr lang="es-ES" dirty="0"/>
          </a:p>
        </p:txBody>
      </p:sp>
    </p:spTree>
    <p:extLst>
      <p:ext uri="{BB962C8B-B14F-4D97-AF65-F5344CB8AC3E}">
        <p14:creationId xmlns:p14="http://schemas.microsoft.com/office/powerpoint/2010/main" val="37925025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82</a:t>
            </a:fld>
            <a:endParaRPr lang="es-ES" dirty="0"/>
          </a:p>
        </p:txBody>
      </p:sp>
    </p:spTree>
    <p:extLst>
      <p:ext uri="{BB962C8B-B14F-4D97-AF65-F5344CB8AC3E}">
        <p14:creationId xmlns:p14="http://schemas.microsoft.com/office/powerpoint/2010/main" val="162523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83</a:t>
            </a:fld>
            <a:endParaRPr lang="es-ES" dirty="0"/>
          </a:p>
        </p:txBody>
      </p:sp>
    </p:spTree>
    <p:extLst>
      <p:ext uri="{BB962C8B-B14F-4D97-AF65-F5344CB8AC3E}">
        <p14:creationId xmlns:p14="http://schemas.microsoft.com/office/powerpoint/2010/main" val="4453168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York.-Conservatory Gardens</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84</a:t>
            </a:fld>
            <a:endParaRPr lang="es-ES" dirty="0"/>
          </a:p>
        </p:txBody>
      </p:sp>
    </p:spTree>
    <p:extLst>
      <p:ext uri="{BB962C8B-B14F-4D97-AF65-F5344CB8AC3E}">
        <p14:creationId xmlns:p14="http://schemas.microsoft.com/office/powerpoint/2010/main" val="4819349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New York Botanical Garden.-BronxRiver</a:t>
            </a:r>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85</a:t>
            </a:fld>
            <a:endParaRPr lang="es-ES" dirty="0"/>
          </a:p>
        </p:txBody>
      </p:sp>
    </p:spTree>
    <p:extLst>
      <p:ext uri="{BB962C8B-B14F-4D97-AF65-F5344CB8AC3E}">
        <p14:creationId xmlns:p14="http://schemas.microsoft.com/office/powerpoint/2010/main" val="10883300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New York Botanical Garden.-</a:t>
            </a:r>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86</a:t>
            </a:fld>
            <a:endParaRPr lang="es-ES" dirty="0"/>
          </a:p>
        </p:txBody>
      </p:sp>
    </p:spTree>
    <p:extLst>
      <p:ext uri="{BB962C8B-B14F-4D97-AF65-F5344CB8AC3E}">
        <p14:creationId xmlns:p14="http://schemas.microsoft.com/office/powerpoint/2010/main" val="38513257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87</a:t>
            </a:fld>
            <a:endParaRPr lang="es-ES" dirty="0"/>
          </a:p>
        </p:txBody>
      </p:sp>
    </p:spTree>
    <p:extLst>
      <p:ext uri="{BB962C8B-B14F-4D97-AF65-F5344CB8AC3E}">
        <p14:creationId xmlns:p14="http://schemas.microsoft.com/office/powerpoint/2010/main" val="9071240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88</a:t>
            </a:fld>
            <a:endParaRPr lang="es-ES" dirty="0"/>
          </a:p>
        </p:txBody>
      </p:sp>
    </p:spTree>
    <p:extLst>
      <p:ext uri="{BB962C8B-B14F-4D97-AF65-F5344CB8AC3E}">
        <p14:creationId xmlns:p14="http://schemas.microsoft.com/office/powerpoint/2010/main" val="22614589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89</a:t>
            </a:fld>
            <a:endParaRPr lang="es-ES" dirty="0"/>
          </a:p>
        </p:txBody>
      </p:sp>
    </p:spTree>
    <p:extLst>
      <p:ext uri="{BB962C8B-B14F-4D97-AF65-F5344CB8AC3E}">
        <p14:creationId xmlns:p14="http://schemas.microsoft.com/office/powerpoint/2010/main" val="114656197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90</a:t>
            </a:fld>
            <a:endParaRPr lang="es-ES" dirty="0"/>
          </a:p>
        </p:txBody>
      </p:sp>
    </p:spTree>
    <p:extLst>
      <p:ext uri="{BB962C8B-B14F-4D97-AF65-F5344CB8AC3E}">
        <p14:creationId xmlns:p14="http://schemas.microsoft.com/office/powerpoint/2010/main" val="28715959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91</a:t>
            </a:fld>
            <a:endParaRPr lang="es-ES" dirty="0"/>
          </a:p>
        </p:txBody>
      </p:sp>
    </p:spTree>
    <p:extLst>
      <p:ext uri="{BB962C8B-B14F-4D97-AF65-F5344CB8AC3E}">
        <p14:creationId xmlns:p14="http://schemas.microsoft.com/office/powerpoint/2010/main" val="26423379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92</a:t>
            </a:fld>
            <a:endParaRPr lang="es-ES" dirty="0"/>
          </a:p>
        </p:txBody>
      </p:sp>
    </p:spTree>
    <p:extLst>
      <p:ext uri="{BB962C8B-B14F-4D97-AF65-F5344CB8AC3E}">
        <p14:creationId xmlns:p14="http://schemas.microsoft.com/office/powerpoint/2010/main" val="14051435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93</a:t>
            </a:fld>
            <a:endParaRPr lang="es-ES" dirty="0"/>
          </a:p>
        </p:txBody>
      </p:sp>
    </p:spTree>
    <p:extLst>
      <p:ext uri="{BB962C8B-B14F-4D97-AF65-F5344CB8AC3E}">
        <p14:creationId xmlns:p14="http://schemas.microsoft.com/office/powerpoint/2010/main" val="12467522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 York Botanical Garden.-</a:t>
            </a:r>
          </a:p>
          <a:p>
            <a:endParaRPr lang="es-ES" dirty="0"/>
          </a:p>
        </p:txBody>
      </p:sp>
      <p:sp>
        <p:nvSpPr>
          <p:cNvPr id="4" name="3 Marcador de número de diapositiva"/>
          <p:cNvSpPr>
            <a:spLocks noGrp="1"/>
          </p:cNvSpPr>
          <p:nvPr>
            <p:ph type="sldNum" sz="quarter" idx="10"/>
          </p:nvPr>
        </p:nvSpPr>
        <p:spPr/>
        <p:txBody>
          <a:bodyPr/>
          <a:lstStyle/>
          <a:p>
            <a:fld id="{2F022172-37AB-43E3-8D90-4E490E5C115E}" type="slidenum">
              <a:rPr lang="es-ES" smtClean="0"/>
              <a:t>94</a:t>
            </a:fld>
            <a:endParaRPr lang="es-ES" dirty="0"/>
          </a:p>
        </p:txBody>
      </p:sp>
    </p:spTree>
    <p:extLst>
      <p:ext uri="{BB962C8B-B14F-4D97-AF65-F5344CB8AC3E}">
        <p14:creationId xmlns:p14="http://schemas.microsoft.com/office/powerpoint/2010/main" val="12057611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100</a:t>
            </a:fld>
            <a:endParaRPr lang="es-ES" dirty="0"/>
          </a:p>
        </p:txBody>
      </p:sp>
    </p:spTree>
    <p:extLst>
      <p:ext uri="{BB962C8B-B14F-4D97-AF65-F5344CB8AC3E}">
        <p14:creationId xmlns:p14="http://schemas.microsoft.com/office/powerpoint/2010/main" val="24377979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Centro de Exhibiciones de Backer</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101</a:t>
            </a:fld>
            <a:endParaRPr lang="es-ES" dirty="0"/>
          </a:p>
        </p:txBody>
      </p:sp>
    </p:spTree>
    <p:extLst>
      <p:ext uri="{BB962C8B-B14F-4D97-AF65-F5344CB8AC3E}">
        <p14:creationId xmlns:p14="http://schemas.microsoft.com/office/powerpoint/2010/main" val="6468629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 bonsais</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102</a:t>
            </a:fld>
            <a:endParaRPr lang="es-ES" dirty="0"/>
          </a:p>
        </p:txBody>
      </p:sp>
    </p:spTree>
    <p:extLst>
      <p:ext uri="{BB962C8B-B14F-4D97-AF65-F5344CB8AC3E}">
        <p14:creationId xmlns:p14="http://schemas.microsoft.com/office/powerpoint/2010/main" val="192396830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Arboretum.-_Bonsai</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103</a:t>
            </a:fld>
            <a:endParaRPr lang="es-ES" dirty="0"/>
          </a:p>
        </p:txBody>
      </p:sp>
    </p:spTree>
    <p:extLst>
      <p:ext uri="{BB962C8B-B14F-4D97-AF65-F5344CB8AC3E}">
        <p14:creationId xmlns:p14="http://schemas.microsoft.com/office/powerpoint/2010/main" val="22118537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104</a:t>
            </a:fld>
            <a:endParaRPr lang="es-ES" dirty="0"/>
          </a:p>
        </p:txBody>
      </p:sp>
    </p:spTree>
    <p:extLst>
      <p:ext uri="{BB962C8B-B14F-4D97-AF65-F5344CB8AC3E}">
        <p14:creationId xmlns:p14="http://schemas.microsoft.com/office/powerpoint/2010/main" val="315799983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106</a:t>
            </a:fld>
            <a:endParaRPr lang="es-ES" dirty="0"/>
          </a:p>
        </p:txBody>
      </p:sp>
    </p:spTree>
    <p:extLst>
      <p:ext uri="{BB962C8B-B14F-4D97-AF65-F5344CB8AC3E}">
        <p14:creationId xmlns:p14="http://schemas.microsoft.com/office/powerpoint/2010/main" val="9142058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107</a:t>
            </a:fld>
            <a:endParaRPr lang="es-ES" dirty="0"/>
          </a:p>
        </p:txBody>
      </p:sp>
    </p:spTree>
    <p:extLst>
      <p:ext uri="{BB962C8B-B14F-4D97-AF65-F5344CB8AC3E}">
        <p14:creationId xmlns:p14="http://schemas.microsoft.com/office/powerpoint/2010/main" val="211948442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108</a:t>
            </a:fld>
            <a:endParaRPr lang="es-ES" dirty="0"/>
          </a:p>
        </p:txBody>
      </p:sp>
    </p:spTree>
    <p:extLst>
      <p:ext uri="{BB962C8B-B14F-4D97-AF65-F5344CB8AC3E}">
        <p14:creationId xmlns:p14="http://schemas.microsoft.com/office/powerpoint/2010/main" val="277603663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109</a:t>
            </a:fld>
            <a:endParaRPr lang="es-ES" dirty="0"/>
          </a:p>
        </p:txBody>
      </p:sp>
    </p:spTree>
    <p:extLst>
      <p:ext uri="{BB962C8B-B14F-4D97-AF65-F5344CB8AC3E}">
        <p14:creationId xmlns:p14="http://schemas.microsoft.com/office/powerpoint/2010/main" val="66184613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110</a:t>
            </a:fld>
            <a:endParaRPr lang="es-ES" dirty="0"/>
          </a:p>
        </p:txBody>
      </p:sp>
    </p:spTree>
    <p:extLst>
      <p:ext uri="{BB962C8B-B14F-4D97-AF65-F5344CB8AC3E}">
        <p14:creationId xmlns:p14="http://schemas.microsoft.com/office/powerpoint/2010/main" val="27082234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111</a:t>
            </a:fld>
            <a:endParaRPr lang="es-ES" dirty="0"/>
          </a:p>
        </p:txBody>
      </p:sp>
    </p:spTree>
    <p:extLst>
      <p:ext uri="{BB962C8B-B14F-4D97-AF65-F5344CB8AC3E}">
        <p14:creationId xmlns:p14="http://schemas.microsoft.com/office/powerpoint/2010/main" val="19716831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112</a:t>
            </a:fld>
            <a:endParaRPr lang="es-ES" dirty="0"/>
          </a:p>
        </p:txBody>
      </p:sp>
    </p:spTree>
    <p:extLst>
      <p:ext uri="{BB962C8B-B14F-4D97-AF65-F5344CB8AC3E}">
        <p14:creationId xmlns:p14="http://schemas.microsoft.com/office/powerpoint/2010/main" val="119400854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113</a:t>
            </a:fld>
            <a:endParaRPr lang="es-ES" dirty="0"/>
          </a:p>
        </p:txBody>
      </p:sp>
    </p:spTree>
    <p:extLst>
      <p:ext uri="{BB962C8B-B14F-4D97-AF65-F5344CB8AC3E}">
        <p14:creationId xmlns:p14="http://schemas.microsoft.com/office/powerpoint/2010/main" val="317519672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114</a:t>
            </a:fld>
            <a:endParaRPr lang="es-ES" dirty="0"/>
          </a:p>
        </p:txBody>
      </p:sp>
    </p:spTree>
    <p:extLst>
      <p:ext uri="{BB962C8B-B14F-4D97-AF65-F5344CB8AC3E}">
        <p14:creationId xmlns:p14="http://schemas.microsoft.com/office/powerpoint/2010/main" val="102879307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115</a:t>
            </a:fld>
            <a:endParaRPr lang="es-ES" dirty="0"/>
          </a:p>
        </p:txBody>
      </p:sp>
    </p:spTree>
    <p:extLst>
      <p:ext uri="{BB962C8B-B14F-4D97-AF65-F5344CB8AC3E}">
        <p14:creationId xmlns:p14="http://schemas.microsoft.com/office/powerpoint/2010/main" val="408482622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116</a:t>
            </a:fld>
            <a:endParaRPr lang="es-ES" dirty="0"/>
          </a:p>
        </p:txBody>
      </p:sp>
    </p:spTree>
    <p:extLst>
      <p:ext uri="{BB962C8B-B14F-4D97-AF65-F5344CB8AC3E}">
        <p14:creationId xmlns:p14="http://schemas.microsoft.com/office/powerpoint/2010/main" val="204737871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117</a:t>
            </a:fld>
            <a:endParaRPr lang="es-ES" dirty="0"/>
          </a:p>
        </p:txBody>
      </p:sp>
    </p:spTree>
    <p:extLst>
      <p:ext uri="{BB962C8B-B14F-4D97-AF65-F5344CB8AC3E}">
        <p14:creationId xmlns:p14="http://schemas.microsoft.com/office/powerpoint/2010/main" val="391344975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118</a:t>
            </a:fld>
            <a:endParaRPr lang="es-ES" dirty="0"/>
          </a:p>
        </p:txBody>
      </p:sp>
    </p:spTree>
    <p:extLst>
      <p:ext uri="{BB962C8B-B14F-4D97-AF65-F5344CB8AC3E}">
        <p14:creationId xmlns:p14="http://schemas.microsoft.com/office/powerpoint/2010/main" val="30887037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North Carolina Arboretum.-_</a:t>
            </a:r>
          </a:p>
        </p:txBody>
      </p:sp>
      <p:sp>
        <p:nvSpPr>
          <p:cNvPr id="4" name="3 Marcador de número de diapositiva"/>
          <p:cNvSpPr>
            <a:spLocks noGrp="1"/>
          </p:cNvSpPr>
          <p:nvPr>
            <p:ph type="sldNum" sz="quarter" idx="10"/>
          </p:nvPr>
        </p:nvSpPr>
        <p:spPr/>
        <p:txBody>
          <a:bodyPr/>
          <a:lstStyle/>
          <a:p>
            <a:fld id="{2F022172-37AB-43E3-8D90-4E490E5C115E}" type="slidenum">
              <a:rPr lang="es-ES" smtClean="0"/>
              <a:t>119</a:t>
            </a:fld>
            <a:endParaRPr lang="es-ES" dirty="0"/>
          </a:p>
        </p:txBody>
      </p:sp>
    </p:spTree>
    <p:extLst>
      <p:ext uri="{BB962C8B-B14F-4D97-AF65-F5344CB8AC3E}">
        <p14:creationId xmlns:p14="http://schemas.microsoft.com/office/powerpoint/2010/main" val="3586228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45597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27149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18895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811321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828175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00981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29876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71316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94900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3971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63129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0642433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3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9.JP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4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9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3168352"/>
          </a:xfrm>
        </p:spPr>
        <p:txBody>
          <a:bodyPr>
            <a:normAutofit/>
          </a:bodyPr>
          <a:lstStyle/>
          <a:p>
            <a:r>
              <a:rPr lang="es-ES" dirty="0"/>
              <a:t>ESTADOS UNIDOS.-LA VUELTA AL MUNDO EN 885 JARDINES .-Jardines Botánicos de Florida Naples.-New York y North Carolina</a:t>
            </a:r>
          </a:p>
        </p:txBody>
      </p:sp>
      <p:sp>
        <p:nvSpPr>
          <p:cNvPr id="3" name="2 Subtítulo"/>
          <p:cNvSpPr>
            <a:spLocks noGrp="1"/>
          </p:cNvSpPr>
          <p:nvPr>
            <p:ph type="subTitle" idx="1"/>
          </p:nvPr>
        </p:nvSpPr>
        <p:spPr>
          <a:xfrm>
            <a:off x="2411760" y="4941168"/>
            <a:ext cx="4896544"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163269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Naples Botanical Garden.-</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Naples Botanical Garden es un jardín botánico en Naples, Florida , EE.UU. .</a:t>
            </a:r>
          </a:p>
          <a:p>
            <a:r>
              <a:rPr lang="es-ES" dirty="0"/>
              <a:t>Constituido en 1994, el jardín se compone de 170 acres de jardines cultivados y tierras de conservación, lo que representa siete hábitats naturales y distintos ecosistemas , y con más de 1.000 especies, con especial énfasis en los ecosistemas del norte paralelo 26 . El nuevo Centro de Visitantes  Eleanor y Nicholas Chabraja se encuentra en construcción, abrirá sus puertas en otoño de 2014. </a:t>
            </a:r>
          </a:p>
          <a:p>
            <a:r>
              <a:rPr lang="es-ES" dirty="0"/>
              <a:t>Naples Botanical Garden tiene 4 estrellas de Charity Navigator.</a:t>
            </a:r>
          </a:p>
        </p:txBody>
      </p:sp>
    </p:spTree>
    <p:extLst>
      <p:ext uri="{BB962C8B-B14F-4D97-AF65-F5344CB8AC3E}">
        <p14:creationId xmlns:p14="http://schemas.microsoft.com/office/powerpoint/2010/main" val="526991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089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33058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73922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616449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5888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56" y="0"/>
            <a:ext cx="9113744" cy="6858000"/>
          </a:xfrm>
          <a:prstGeom prst="rect">
            <a:avLst/>
          </a:prstGeom>
        </p:spPr>
      </p:pic>
    </p:spTree>
    <p:extLst>
      <p:ext uri="{BB962C8B-B14F-4D97-AF65-F5344CB8AC3E}">
        <p14:creationId xmlns:p14="http://schemas.microsoft.com/office/powerpoint/2010/main" val="109575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2931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9419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4129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869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2874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43863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4188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88317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8303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053817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7"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6992"/>
            <a:ext cx="4644007" cy="36004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0"/>
            <a:ext cx="4499992"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356992"/>
            <a:ext cx="4499992" cy="3501008"/>
          </a:xfrm>
          <a:prstGeom prst="rect">
            <a:avLst/>
          </a:prstGeom>
        </p:spPr>
      </p:pic>
    </p:spTree>
    <p:extLst>
      <p:ext uri="{BB962C8B-B14F-4D97-AF65-F5344CB8AC3E}">
        <p14:creationId xmlns:p14="http://schemas.microsoft.com/office/powerpoint/2010/main" val="2911676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25445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2520"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4699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824"/>
            <a:ext cx="9144000" cy="6813176"/>
          </a:xfrm>
          <a:prstGeom prst="rect">
            <a:avLst/>
          </a:prstGeom>
        </p:spPr>
      </p:pic>
    </p:spTree>
    <p:extLst>
      <p:ext uri="{BB962C8B-B14F-4D97-AF65-F5344CB8AC3E}">
        <p14:creationId xmlns:p14="http://schemas.microsoft.com/office/powerpoint/2010/main" val="2401564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3142173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718419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426954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435439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1153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4043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8969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83571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1318019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36776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30397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70910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1714431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07663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99407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257550" cy="414908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4794" y="1"/>
            <a:ext cx="3069205" cy="2348880"/>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b="10134"/>
          <a:stretch/>
        </p:blipFill>
        <p:spPr>
          <a:xfrm>
            <a:off x="3262312" y="-26858"/>
            <a:ext cx="2817243" cy="234888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57550" y="2348880"/>
            <a:ext cx="5886450" cy="4509120"/>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149080"/>
            <a:ext cx="3257549" cy="2708920"/>
          </a:xfrm>
          <a:prstGeom prst="rect">
            <a:avLst/>
          </a:prstGeom>
        </p:spPr>
      </p:pic>
    </p:spTree>
    <p:extLst>
      <p:ext uri="{BB962C8B-B14F-4D97-AF65-F5344CB8AC3E}">
        <p14:creationId xmlns:p14="http://schemas.microsoft.com/office/powerpoint/2010/main" val="30637427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104077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3411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778918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74960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48"/>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500" y="27348"/>
            <a:ext cx="4000500" cy="3200511"/>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500" y="3227860"/>
            <a:ext cx="4000499" cy="3630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7616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257550" cy="414908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4794" y="1"/>
            <a:ext cx="3069205" cy="2348880"/>
          </a:xfrm>
          <a:prstGeom prst="rect">
            <a:avLst/>
          </a:prstGeom>
        </p:spPr>
      </p:pic>
      <p:pic>
        <p:nvPicPr>
          <p:cNvPr id="5" name="4 Imagen"/>
          <p:cNvPicPr>
            <a:picLocks noChangeAspect="1"/>
          </p:cNvPicPr>
          <p:nvPr/>
        </p:nvPicPr>
        <p:blipFill rotWithShape="1">
          <a:blip r:embed="rId5">
            <a:extLst>
              <a:ext uri="{28A0092B-C50C-407E-A947-70E740481C1C}">
                <a14:useLocalDpi xmlns:a14="http://schemas.microsoft.com/office/drawing/2010/main" val="0"/>
              </a:ext>
            </a:extLst>
          </a:blip>
          <a:srcRect b="10134"/>
          <a:stretch/>
        </p:blipFill>
        <p:spPr>
          <a:xfrm>
            <a:off x="3262312" y="-26858"/>
            <a:ext cx="2817243" cy="234888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57550" y="2348880"/>
            <a:ext cx="5886450" cy="4509120"/>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149080"/>
            <a:ext cx="3257549" cy="2708920"/>
          </a:xfrm>
          <a:prstGeom prst="rect">
            <a:avLst/>
          </a:prstGeom>
        </p:spPr>
      </p:pic>
    </p:spTree>
    <p:extLst>
      <p:ext uri="{BB962C8B-B14F-4D97-AF65-F5344CB8AC3E}">
        <p14:creationId xmlns:p14="http://schemas.microsoft.com/office/powerpoint/2010/main" val="10854490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826652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721366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27252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9003446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0424732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019295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New York.-Conservatory Gardens</a:t>
            </a:r>
          </a:p>
        </p:txBody>
      </p:sp>
      <p:sp>
        <p:nvSpPr>
          <p:cNvPr id="3" name="2 Marcador de contenido"/>
          <p:cNvSpPr>
            <a:spLocks noGrp="1"/>
          </p:cNvSpPr>
          <p:nvPr>
            <p:ph sz="quarter" idx="1"/>
          </p:nvPr>
        </p:nvSpPr>
        <p:spPr/>
        <p:txBody>
          <a:bodyPr/>
          <a:lstStyle/>
          <a:p>
            <a:r>
              <a:rPr lang="es-ES" dirty="0"/>
              <a:t>El Jardín Botánico de Nueva York (NYBG) es un designado monumento nacional, jardín botánico situado en el Bronx , Nueva York , Estados Unidos . Se extiende por unas (100 hectáreas) de Bronx Park y es la sede del Laboratorio de Investigación de Plantas de Pfizer. </a:t>
            </a:r>
          </a:p>
          <a:p>
            <a:r>
              <a:rPr lang="es-ES" dirty="0"/>
              <a:t>La instalación ofrece exposiciones y ferias de flores durante todo el año y es visitado por más de 800.000 visitantes .</a:t>
            </a:r>
          </a:p>
          <a:p>
            <a:r>
              <a:rPr lang="es-ES" dirty="0"/>
              <a:t>El Jardín Botánico de Nueva York es un defensor del reino vegetal. </a:t>
            </a:r>
          </a:p>
          <a:p>
            <a:endParaRPr lang="es-ES" dirty="0"/>
          </a:p>
        </p:txBody>
      </p:sp>
    </p:spTree>
    <p:extLst>
      <p:ext uri="{BB962C8B-B14F-4D97-AF65-F5344CB8AC3E}">
        <p14:creationId xmlns:p14="http://schemas.microsoft.com/office/powerpoint/2010/main" val="40964767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jardín lleva a cabo su misión a través de su papel como un museo de las colecciones vivas de plantas dispuestas en jardines y paisajes a través de su sitio de Monumento Histórico Nacional, a través de sus programas de educación integral en la horticultura y la ciencia de las plantas, ya través de los programas de investigación de gran alcance de la Planta Internacional de Centro de Ciencias.</a:t>
            </a:r>
          </a:p>
          <a:p>
            <a:r>
              <a:rPr lang="es-ES" dirty="0"/>
              <a:t>La familia de Lorillard poseía la mayor parte de la tierra que se convirtió en el Jardín Botánico de Nueva York. </a:t>
            </a:r>
          </a:p>
          <a:p>
            <a:r>
              <a:rPr lang="es-ES" dirty="0"/>
              <a:t>Que la superficie de la tierra y al lado fue adquirida por la ciudad de Nueva York y dejar de lado la creación de un parque zoológico y jardín botánico. </a:t>
            </a:r>
          </a:p>
          <a:p>
            <a:endParaRPr lang="es-ES" dirty="0"/>
          </a:p>
        </p:txBody>
      </p:sp>
    </p:spTree>
    <p:extLst>
      <p:ext uri="{BB962C8B-B14F-4D97-AF65-F5344CB8AC3E}">
        <p14:creationId xmlns:p14="http://schemas.microsoft.com/office/powerpoint/2010/main" val="1424199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jardín fue creado el 28 de abril 1891 en la parte de los terrenos de la Lorillard Raíces (anteriormente propiedad del magnate del tabaco Pierre Lorillard ) y una parcela que anteriormente era la parte más oriental del campus de la universidad de San Juan (ahora Fordham Universidad ).</a:t>
            </a:r>
          </a:p>
          <a:p>
            <a:r>
              <a:rPr lang="es-ES" dirty="0"/>
              <a:t>La creación del Jardín siguió una campaña de recaudación de fondos dirigida por el botánico del Club Torrey y la Universidad de Columbia botánico Nathaniel Lord Britton y su esposa Elizabeth Gertrude Britton que se inspiraron para emular los Jardines Botánicos Reales en Londres . Fue declarado Monumento Histórico Nacional en 1967. </a:t>
            </a:r>
          </a:p>
          <a:p>
            <a:endParaRPr lang="es-ES" dirty="0"/>
          </a:p>
        </p:txBody>
      </p:sp>
    </p:spTree>
    <p:extLst>
      <p:ext uri="{BB962C8B-B14F-4D97-AF65-F5344CB8AC3E}">
        <p14:creationId xmlns:p14="http://schemas.microsoft.com/office/powerpoint/2010/main" val="2243094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Garden está ubicado en 2900 Southern Boulevard, Bronx, NY 10458, y contiene 50 diferentes jardines y colecciones de plantas. </a:t>
            </a:r>
          </a:p>
          <a:p>
            <a:r>
              <a:rPr lang="es-ES" dirty="0"/>
              <a:t>Los turistas pueden pasar un día admirando la cascada del sereno, los humedales y (20 ha) de las vías, el antiguo bosque original de Nueva York, nunca conectado, conteniendo robles, hayas americanas , cerezo , abedul , tulipán y ceniza blanca árboles - algunos de más de dos siglos de antigüedad.</a:t>
            </a:r>
          </a:p>
          <a:p>
            <a:r>
              <a:rPr lang="es-ES" dirty="0"/>
              <a:t>Puntos destacados del jardín incluyen un 1890-vintage, de hierro forjado enmarcado, "cristal de estilo palaciego" de efecto invernadero en Lord &amp; Burnham , ahora Haupt Conservatory , </a:t>
            </a:r>
          </a:p>
        </p:txBody>
      </p:sp>
    </p:spTree>
    <p:extLst>
      <p:ext uri="{BB962C8B-B14F-4D97-AF65-F5344CB8AC3E}">
        <p14:creationId xmlns:p14="http://schemas.microsoft.com/office/powerpoint/2010/main" val="6258619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Peggy Rockefeller Rose Garden (originalmente establecido por Beatrix Farrand Jones en 1916), un jardín de rocas; unas (15 ha) de colección de coníferas ; instalaciones de investigación extensas, incluyendo un centro de reproducción, biblioteca de 550.000 volúmenes, y un herbario de más de siete millones de ejemplares botánicos que datan de más de tres siglos atrás.</a:t>
            </a:r>
          </a:p>
          <a:p>
            <a:r>
              <a:rPr lang="es-ES" dirty="0"/>
              <a:t> En el corazón del Jardín hay (20 ha) de bosque maduro, el más grande remanente del bosque original que cubría toda la ciudad de Nueva York antes de la llegada de los colonos europeos en el siglo XVII.</a:t>
            </a:r>
          </a:p>
        </p:txBody>
      </p:sp>
    </p:spTree>
    <p:extLst>
      <p:ext uri="{BB962C8B-B14F-4D97-AF65-F5344CB8AC3E}">
        <p14:creationId xmlns:p14="http://schemas.microsoft.com/office/powerpoint/2010/main" val="792837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normAutofit/>
          </a:bodyPr>
          <a:lstStyle/>
          <a:p>
            <a:r>
              <a:rPr lang="es-ES" dirty="0"/>
              <a:t>El bosque en sí está dividido por el río Bronx , el único río de agua dulce en la ciudad de Nueva York, e incluye un cañón fluvial y rápidos. </a:t>
            </a:r>
          </a:p>
          <a:p>
            <a:r>
              <a:rPr lang="es-ES" dirty="0"/>
              <a:t>A lo largo de sus orillas se encuentra el histórico molino de piedra conocido previamente como el Lorillard Tabaco Mill construido en 1840. </a:t>
            </a:r>
          </a:p>
          <a:p>
            <a:r>
              <a:rPr lang="es-ES" dirty="0"/>
              <a:t>Escultor Charles Tefft creó la Fuente de la Vida sobre la base en 1905.</a:t>
            </a:r>
          </a:p>
          <a:p>
            <a:r>
              <a:rPr lang="es-ES" dirty="0"/>
              <a:t> "Fue concebido en el espíritu del barroco italiano fuentes, con el movimiento creciente de caballos al galope y los jinetes musculares “.</a:t>
            </a:r>
          </a:p>
          <a:p>
            <a:endParaRPr lang="es-ES" dirty="0"/>
          </a:p>
        </p:txBody>
      </p:sp>
    </p:spTree>
    <p:extLst>
      <p:ext uri="{BB962C8B-B14F-4D97-AF65-F5344CB8AC3E}">
        <p14:creationId xmlns:p14="http://schemas.microsoft.com/office/powerpoint/2010/main" val="12730983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El Laboratorio de Investigación de Pfizer Planta, construido con fondos de la Administración Nacional Oceánica y Atmosférica , Estado de Nueva York y la Ciudad de Nueva York, y el nombre de su principal donante privado, es una nueva institución de investigación importante en el Jardín que se abrió en 2006. </a:t>
            </a:r>
          </a:p>
          <a:p>
            <a:r>
              <a:rPr lang="es-ES" dirty="0"/>
              <a:t>El laboratorio es una institución de investigación pura, con los proyectos más diversos de la investigación en las universidades y las empresas farmacéuticas. </a:t>
            </a:r>
          </a:p>
          <a:p>
            <a:r>
              <a:rPr lang="es-ES" dirty="0"/>
              <a:t>Énfasis de la investigación del laboratorio es sobre la genómica de plantas, el estudio de cómo funcionan los genes en el desarrollo de la planta. Una pregunta que los científicos esperan responder es "abominable misterio" de Darwin, cuándo, dónde y por qué surgieron las plantas con flores.</a:t>
            </a:r>
          </a:p>
        </p:txBody>
      </p:sp>
    </p:spTree>
    <p:extLst>
      <p:ext uri="{BB962C8B-B14F-4D97-AF65-F5344CB8AC3E}">
        <p14:creationId xmlns:p14="http://schemas.microsoft.com/office/powerpoint/2010/main" val="15707557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23841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51732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6962014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41019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24871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08770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21388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16036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4400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1701230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83274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9577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280011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45399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488461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02664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5522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22644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52389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323" b="14117"/>
          <a:stretch/>
        </p:blipFill>
        <p:spPr>
          <a:xfrm>
            <a:off x="0" y="0"/>
            <a:ext cx="9265024" cy="6858000"/>
          </a:xfrm>
          <a:prstGeom prst="rect">
            <a:avLst/>
          </a:prstGeom>
        </p:spPr>
      </p:pic>
    </p:spTree>
    <p:extLst>
      <p:ext uri="{BB962C8B-B14F-4D97-AF65-F5344CB8AC3E}">
        <p14:creationId xmlns:p14="http://schemas.microsoft.com/office/powerpoint/2010/main" val="23797414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54048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8926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9405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62096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1539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26232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13075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5179553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33164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43385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0523387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63506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361040" cy="7056783"/>
          </a:xfrm>
          <a:prstGeom prst="rect">
            <a:avLst/>
          </a:prstGeom>
        </p:spPr>
      </p:pic>
    </p:spTree>
    <p:extLst>
      <p:ext uri="{BB962C8B-B14F-4D97-AF65-F5344CB8AC3E}">
        <p14:creationId xmlns:p14="http://schemas.microsoft.com/office/powerpoint/2010/main" val="37324447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901440" cy="292608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5365" y="0"/>
            <a:ext cx="5486400" cy="411480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926080"/>
            <a:ext cx="4572000" cy="3931920"/>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4114800"/>
            <a:ext cx="4599765" cy="2743200"/>
          </a:xfrm>
          <a:prstGeom prst="rect">
            <a:avLst/>
          </a:prstGeom>
        </p:spPr>
      </p:pic>
    </p:spTree>
    <p:extLst>
      <p:ext uri="{BB962C8B-B14F-4D97-AF65-F5344CB8AC3E}">
        <p14:creationId xmlns:p14="http://schemas.microsoft.com/office/powerpoint/2010/main" val="29276866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22310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98606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11253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North Carolina Arboretum</a:t>
            </a:r>
          </a:p>
        </p:txBody>
      </p:sp>
      <p:sp>
        <p:nvSpPr>
          <p:cNvPr id="3" name="2 Marcador de contenido"/>
          <p:cNvSpPr>
            <a:spLocks noGrp="1"/>
          </p:cNvSpPr>
          <p:nvPr>
            <p:ph sz="quarter" idx="1"/>
          </p:nvPr>
        </p:nvSpPr>
        <p:spPr/>
        <p:txBody>
          <a:bodyPr>
            <a:normAutofit/>
          </a:bodyPr>
          <a:lstStyle/>
          <a:p>
            <a:r>
              <a:rPr lang="es-ES" dirty="0"/>
              <a:t>El Arboretum de Carolina del Norte (434 acres) es un arboreto y jardín botánico situado en el Bosque Experimental de Bent Creek del Bosque Nacional de Pisga al 100 Frederick Law Olmsted Way, al suroeste de Asheville, Carolina del Norte , cerca de la Blue Ridge Parkway . </a:t>
            </a:r>
          </a:p>
          <a:p>
            <a:r>
              <a:rPr lang="es-ES" dirty="0"/>
              <a:t>Está abierto todos los días excepto el día de Navidad. </a:t>
            </a:r>
          </a:p>
          <a:p>
            <a:r>
              <a:rPr lang="es-ES" dirty="0"/>
              <a:t>No hay cargo de admisión, pero algunas tarifas de aparcamiento se aplican.</a:t>
            </a:r>
          </a:p>
        </p:txBody>
      </p:sp>
    </p:spTree>
    <p:extLst>
      <p:ext uri="{BB962C8B-B14F-4D97-AF65-F5344CB8AC3E}">
        <p14:creationId xmlns:p14="http://schemas.microsoft.com/office/powerpoint/2010/main" val="41070746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Aunque la idea para el arboretum se remonta al arquitecto paisajista Frederick Law Olmsted en 1898, que quiso crear un arboreto en el cercano Biltmore Estate , arboreto de hoy fue establecido por la Asamblea General hace relativamente poco, en 1986, como una instalación de la Universidad de Carolina del Norte .</a:t>
            </a:r>
          </a:p>
          <a:p>
            <a:r>
              <a:rPr lang="es-ES" dirty="0"/>
              <a:t> En 1989, el sitio fue designado oficialmente el Arboretum de Carolina del Norte.</a:t>
            </a:r>
          </a:p>
          <a:p>
            <a:r>
              <a:rPr lang="es-ES" dirty="0"/>
              <a:t>El arboretum está todavía en desarrollo activo. Incluye senderismo y rutas en bicicleta, un bonsai colección, un acebo jardín, un jardín arroyo, etc, como se describe a continuación. Su colección incluye un árbol fino conjunto de Metasequoias plantados en 1950, y ahora dice que es el más alto en el sur (más de (30 m) de altura).</a:t>
            </a:r>
          </a:p>
          <a:p>
            <a:endParaRPr lang="es-ES" dirty="0"/>
          </a:p>
        </p:txBody>
      </p:sp>
    </p:spTree>
    <p:extLst>
      <p:ext uri="{BB962C8B-B14F-4D97-AF65-F5344CB8AC3E}">
        <p14:creationId xmlns:p14="http://schemas.microsoft.com/office/powerpoint/2010/main" val="1636574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Jardines </a:t>
            </a:r>
          </a:p>
          <a:p>
            <a:r>
              <a:rPr lang="es-ES" dirty="0"/>
              <a:t>Blue Ridge Colcha Jardín</a:t>
            </a:r>
          </a:p>
          <a:p>
            <a:r>
              <a:rPr lang="es-ES" dirty="0"/>
              <a:t>Blue Ridge Colcha Jardín - parterre reflejando diseños del edredón de las montañas Blue Ridge .</a:t>
            </a:r>
          </a:p>
          <a:p>
            <a:r>
              <a:rPr lang="es-ES" dirty="0"/>
              <a:t>Acantilado Dickinson acebo Jardín - una variedad de americanos y no nativos acebos .</a:t>
            </a:r>
          </a:p>
          <a:p>
            <a:r>
              <a:rPr lang="es-ES" dirty="0"/>
              <a:t>Río francés Centro de Formación de la Cuenca Amplio - Los programas educativos relativos a orillas de los arroyos y cursos de agua, manejo de pastos, desagües pluviales y control de la erosión.</a:t>
            </a:r>
          </a:p>
          <a:p>
            <a:r>
              <a:rPr lang="es-ES" dirty="0"/>
              <a:t>Heritage Garden - un jardín de demostración para las plantas tradicionales utilizadas en Western Carolina del Norte artesanías, incluyendo tinte de decisiones, la cestería, fabricación de papel…..</a:t>
            </a:r>
          </a:p>
          <a:p>
            <a:r>
              <a:rPr lang="es-ES" dirty="0"/>
              <a:t>.</a:t>
            </a:r>
          </a:p>
        </p:txBody>
      </p:sp>
    </p:spTree>
    <p:extLst>
      <p:ext uri="{BB962C8B-B14F-4D97-AF65-F5344CB8AC3E}">
        <p14:creationId xmlns:p14="http://schemas.microsoft.com/office/powerpoint/2010/main" val="38041361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Nacional Nativo Azalea repositorio - un jardín representando casi cada azalea especies nativas de los Estados Unidos, con las variedades e híbridos cultivados.</a:t>
            </a:r>
          </a:p>
          <a:p>
            <a:r>
              <a:rPr lang="es-ES" dirty="0"/>
              <a:t> Este depósito es parte de la estadounidense Plant Colecciones Consorcio Norte .</a:t>
            </a:r>
          </a:p>
          <a:p>
            <a:r>
              <a:rPr lang="es-ES" dirty="0"/>
              <a:t>Plant Professional Landscape Garden (2 acres) - un estudio, la formación, y laboratorio de ensayo que contiene 250 + plantas ornamentales de la examen profesional planta certificada.</a:t>
            </a:r>
          </a:p>
          <a:p>
            <a:r>
              <a:rPr lang="es-ES" dirty="0"/>
              <a:t>Plantas de Promise Jardín - jardines de demostración residenciales que incluyen plantas que están siendo evaluadas para el sur de la region Apalaches .</a:t>
            </a:r>
          </a:p>
          <a:p>
            <a:r>
              <a:rPr lang="es-ES" dirty="0"/>
              <a:t>.</a:t>
            </a:r>
          </a:p>
          <a:p>
            <a:endParaRPr lang="es-ES" dirty="0"/>
          </a:p>
        </p:txBody>
      </p:sp>
    </p:spTree>
    <p:extLst>
      <p:ext uri="{BB962C8B-B14F-4D97-AF65-F5344CB8AC3E}">
        <p14:creationId xmlns:p14="http://schemas.microsoft.com/office/powerpoint/2010/main" val="23571432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Corriente del jardín - un ambiente formal de árboles, arbustos y plantas perennes.</a:t>
            </a:r>
          </a:p>
          <a:p>
            <a:r>
              <a:rPr lang="es-ES" dirty="0"/>
              <a:t>Apoyo para Facilidad frontera perenne - flores perennes.</a:t>
            </a:r>
          </a:p>
          <a:p>
            <a:r>
              <a:rPr lang="es-ES" dirty="0"/>
              <a:t>La colección de bonsais  se creó en 1992 con la donación de un gran número de plantas y contenedores de Sr. y la Sra. George Staples. </a:t>
            </a:r>
          </a:p>
          <a:p>
            <a:r>
              <a:rPr lang="es-ES" dirty="0"/>
              <a:t>Hoy en día la colección incluye alrededor de 100 ejemplares de exhibición, con más de 100 ajustes adicionales en diversas etapas de desarrollo.</a:t>
            </a:r>
          </a:p>
          <a:p>
            <a:r>
              <a:rPr lang="es-ES" dirty="0"/>
              <a:t> Las muestras incluyen árboles tradicionales asiáticos como el japonés de arce y chino olmo , plantas tropicales, como la hoja de sauce higo , y especies americanas como ciprés calvo y ágil de pino .</a:t>
            </a:r>
          </a:p>
          <a:p>
            <a:endParaRPr lang="es-ES" dirty="0"/>
          </a:p>
        </p:txBody>
      </p:sp>
    </p:spTree>
    <p:extLst>
      <p:ext uri="{BB962C8B-B14F-4D97-AF65-F5344CB8AC3E}">
        <p14:creationId xmlns:p14="http://schemas.microsoft.com/office/powerpoint/2010/main" val="35356458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03" y="-62898"/>
            <a:ext cx="9098897" cy="7128792"/>
          </a:xfrm>
          <a:prstGeom prst="rect">
            <a:avLst/>
          </a:prstGeom>
        </p:spPr>
      </p:pic>
    </p:spTree>
    <p:extLst>
      <p:ext uri="{BB962C8B-B14F-4D97-AF65-F5344CB8AC3E}">
        <p14:creationId xmlns:p14="http://schemas.microsoft.com/office/powerpoint/2010/main" val="39713104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NCArboretum-2752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6047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NCArboretum-2752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9763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36375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121"/>
            <a:ext cx="9144000" cy="6858000"/>
          </a:xfrm>
          <a:prstGeom prst="rect">
            <a:avLst/>
          </a:prstGeom>
        </p:spPr>
      </p:pic>
    </p:spTree>
    <p:extLst>
      <p:ext uri="{BB962C8B-B14F-4D97-AF65-F5344CB8AC3E}">
        <p14:creationId xmlns:p14="http://schemas.microsoft.com/office/powerpoint/2010/main" val="33562530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80199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99848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9998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55160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0" y="0"/>
            <a:ext cx="9144000" cy="6858000"/>
          </a:xfrm>
          <a:prstGeom prst="rect">
            <a:avLst/>
          </a:prstGeom>
        </p:spPr>
      </p:pic>
    </p:spTree>
    <p:extLst>
      <p:ext uri="{BB962C8B-B14F-4D97-AF65-F5344CB8AC3E}">
        <p14:creationId xmlns:p14="http://schemas.microsoft.com/office/powerpoint/2010/main" val="189866216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6145371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86746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7167174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95748729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951332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9452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32488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9252520" cy="6911788"/>
          </a:xfrm>
          <a:prstGeom prst="rect">
            <a:avLst/>
          </a:prstGeom>
        </p:spPr>
      </p:pic>
    </p:spTree>
    <p:extLst>
      <p:ext uri="{BB962C8B-B14F-4D97-AF65-F5344CB8AC3E}">
        <p14:creationId xmlns:p14="http://schemas.microsoft.com/office/powerpoint/2010/main" val="147233367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393783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22304828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110</TotalTime>
  <Words>1924</Words>
  <Application>Microsoft Office PowerPoint</Application>
  <PresentationFormat>Presentación en pantalla (4:3)</PresentationFormat>
  <Paragraphs>255</Paragraphs>
  <Slides>119</Slides>
  <Notes>102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Century Schoolbook</vt:lpstr>
      <vt:lpstr>Wingdings</vt:lpstr>
      <vt:lpstr>Wingdings 2</vt:lpstr>
      <vt:lpstr>Mirador</vt:lpstr>
      <vt:lpstr>ESTADOS UNIDOS.-LA VUELTA AL MUNDO EN 885 JARDINES .-Jardines Botánicos de Florida Naples.-New York y North Carolina</vt:lpstr>
      <vt:lpstr>Naples Botanical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New York.-Conservatory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North Carolina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 Botanicos de</dc:title>
  <dc:creator>Josep</dc:creator>
  <cp:lastModifiedBy>Usuario</cp:lastModifiedBy>
  <cp:revision>14</cp:revision>
  <dcterms:created xsi:type="dcterms:W3CDTF">2014-03-13T17:47:03Z</dcterms:created>
  <dcterms:modified xsi:type="dcterms:W3CDTF">2018-03-05T07:22:36Z</dcterms:modified>
</cp:coreProperties>
</file>