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5"/>
  </p:notesMasterIdLst>
  <p:sldIdLst>
    <p:sldId id="257" r:id="rId2"/>
    <p:sldId id="258" r:id="rId3"/>
    <p:sldId id="369" r:id="rId4"/>
    <p:sldId id="370" r:id="rId5"/>
    <p:sldId id="259" r:id="rId6"/>
    <p:sldId id="261" r:id="rId7"/>
    <p:sldId id="262" r:id="rId8"/>
    <p:sldId id="267" r:id="rId9"/>
    <p:sldId id="263" r:id="rId10"/>
    <p:sldId id="265" r:id="rId11"/>
    <p:sldId id="271" r:id="rId12"/>
    <p:sldId id="273" r:id="rId13"/>
    <p:sldId id="275" r:id="rId14"/>
    <p:sldId id="283" r:id="rId15"/>
    <p:sldId id="277" r:id="rId16"/>
    <p:sldId id="294" r:id="rId17"/>
    <p:sldId id="279" r:id="rId18"/>
    <p:sldId id="264" r:id="rId19"/>
    <p:sldId id="295" r:id="rId20"/>
    <p:sldId id="266" r:id="rId21"/>
    <p:sldId id="268" r:id="rId22"/>
    <p:sldId id="269" r:id="rId23"/>
    <p:sldId id="296" r:id="rId24"/>
    <p:sldId id="270" r:id="rId25"/>
    <p:sldId id="272" r:id="rId26"/>
    <p:sldId id="278" r:id="rId27"/>
    <p:sldId id="274" r:id="rId28"/>
    <p:sldId id="281" r:id="rId29"/>
    <p:sldId id="282" r:id="rId30"/>
    <p:sldId id="285" r:id="rId31"/>
    <p:sldId id="288" r:id="rId32"/>
    <p:sldId id="289" r:id="rId33"/>
    <p:sldId id="290" r:id="rId34"/>
    <p:sldId id="292" r:id="rId35"/>
    <p:sldId id="293" r:id="rId36"/>
    <p:sldId id="297" r:id="rId37"/>
    <p:sldId id="298" r:id="rId38"/>
    <p:sldId id="371" r:id="rId39"/>
    <p:sldId id="372" r:id="rId40"/>
    <p:sldId id="320" r:id="rId41"/>
    <p:sldId id="309" r:id="rId42"/>
    <p:sldId id="300" r:id="rId43"/>
    <p:sldId id="304" r:id="rId44"/>
    <p:sldId id="315" r:id="rId45"/>
    <p:sldId id="317" r:id="rId46"/>
    <p:sldId id="301" r:id="rId47"/>
    <p:sldId id="302" r:id="rId48"/>
    <p:sldId id="306" r:id="rId49"/>
    <p:sldId id="303" r:id="rId50"/>
    <p:sldId id="305" r:id="rId51"/>
    <p:sldId id="307" r:id="rId52"/>
    <p:sldId id="308" r:id="rId53"/>
    <p:sldId id="311" r:id="rId54"/>
    <p:sldId id="313" r:id="rId55"/>
    <p:sldId id="314" r:id="rId56"/>
    <p:sldId id="316" r:id="rId57"/>
    <p:sldId id="318" r:id="rId58"/>
    <p:sldId id="319" r:id="rId59"/>
    <p:sldId id="321" r:id="rId60"/>
    <p:sldId id="373" r:id="rId61"/>
    <p:sldId id="374" r:id="rId62"/>
    <p:sldId id="375" r:id="rId63"/>
    <p:sldId id="322" r:id="rId64"/>
    <p:sldId id="324" r:id="rId65"/>
    <p:sldId id="325" r:id="rId66"/>
    <p:sldId id="326" r:id="rId67"/>
    <p:sldId id="327" r:id="rId68"/>
    <p:sldId id="328" r:id="rId69"/>
    <p:sldId id="329" r:id="rId70"/>
    <p:sldId id="330" r:id="rId71"/>
    <p:sldId id="331" r:id="rId72"/>
    <p:sldId id="332" r:id="rId73"/>
    <p:sldId id="333" r:id="rId74"/>
    <p:sldId id="376" r:id="rId75"/>
    <p:sldId id="377" r:id="rId76"/>
    <p:sldId id="378" r:id="rId77"/>
    <p:sldId id="379" r:id="rId78"/>
    <p:sldId id="380" r:id="rId79"/>
    <p:sldId id="381" r:id="rId80"/>
    <p:sldId id="346" r:id="rId81"/>
    <p:sldId id="349" r:id="rId82"/>
    <p:sldId id="358" r:id="rId83"/>
    <p:sldId id="382" r:id="rId84"/>
    <p:sldId id="383" r:id="rId85"/>
    <p:sldId id="352" r:id="rId86"/>
    <p:sldId id="353" r:id="rId87"/>
    <p:sldId id="354" r:id="rId88"/>
    <p:sldId id="357" r:id="rId89"/>
    <p:sldId id="365" r:id="rId90"/>
    <p:sldId id="361" r:id="rId91"/>
    <p:sldId id="335" r:id="rId92"/>
    <p:sldId id="337" r:id="rId93"/>
    <p:sldId id="338" r:id="rId94"/>
    <p:sldId id="345" r:id="rId95"/>
    <p:sldId id="342" r:id="rId96"/>
    <p:sldId id="385" r:id="rId97"/>
    <p:sldId id="384" r:id="rId98"/>
    <p:sldId id="334" r:id="rId99"/>
    <p:sldId id="336" r:id="rId100"/>
    <p:sldId id="339" r:id="rId101"/>
    <p:sldId id="340" r:id="rId102"/>
    <p:sldId id="341" r:id="rId103"/>
    <p:sldId id="343" r:id="rId104"/>
    <p:sldId id="344" r:id="rId105"/>
    <p:sldId id="347" r:id="rId106"/>
    <p:sldId id="348" r:id="rId107"/>
    <p:sldId id="350" r:id="rId108"/>
    <p:sldId id="351" r:id="rId109"/>
    <p:sldId id="356" r:id="rId110"/>
    <p:sldId id="368" r:id="rId111"/>
    <p:sldId id="360" r:id="rId112"/>
    <p:sldId id="363" r:id="rId113"/>
    <p:sldId id="364"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86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E7FBBB-D6FB-46BF-92A2-475FDFC49BFB}"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352B8B-E270-452B-978E-8BCDD2804896}" type="slidenum">
              <a:rPr lang="es-ES" smtClean="0"/>
              <a:t>‹Nº›</a:t>
            </a:fld>
            <a:endParaRPr lang="es-ES" dirty="0"/>
          </a:p>
        </p:txBody>
      </p:sp>
    </p:spTree>
    <p:extLst>
      <p:ext uri="{BB962C8B-B14F-4D97-AF65-F5344CB8AC3E}">
        <p14:creationId xmlns:p14="http://schemas.microsoft.com/office/powerpoint/2010/main" val="3605671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a:t>
            </a:fld>
            <a:endParaRPr lang="es-ES" dirty="0"/>
          </a:p>
        </p:txBody>
      </p:sp>
    </p:spTree>
    <p:extLst>
      <p:ext uri="{BB962C8B-B14F-4D97-AF65-F5344CB8AC3E}">
        <p14:creationId xmlns:p14="http://schemas.microsoft.com/office/powerpoint/2010/main" val="2742166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a:t>
            </a:fld>
            <a:endParaRPr lang="es-ES" dirty="0"/>
          </a:p>
        </p:txBody>
      </p:sp>
    </p:spTree>
    <p:extLst>
      <p:ext uri="{BB962C8B-B14F-4D97-AF65-F5344CB8AC3E}">
        <p14:creationId xmlns:p14="http://schemas.microsoft.com/office/powerpoint/2010/main" val="2630421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a:t>
            </a:fld>
            <a:endParaRPr lang="es-ES" dirty="0"/>
          </a:p>
        </p:txBody>
      </p:sp>
    </p:spTree>
    <p:extLst>
      <p:ext uri="{BB962C8B-B14F-4D97-AF65-F5344CB8AC3E}">
        <p14:creationId xmlns:p14="http://schemas.microsoft.com/office/powerpoint/2010/main" val="252407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a:t>
            </a:fld>
            <a:endParaRPr lang="es-ES" dirty="0"/>
          </a:p>
        </p:txBody>
      </p:sp>
    </p:spTree>
    <p:extLst>
      <p:ext uri="{BB962C8B-B14F-4D97-AF65-F5344CB8AC3E}">
        <p14:creationId xmlns:p14="http://schemas.microsoft.com/office/powerpoint/2010/main" val="129620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a:t>
            </a:fld>
            <a:endParaRPr lang="es-ES" dirty="0"/>
          </a:p>
        </p:txBody>
      </p:sp>
    </p:spTree>
    <p:extLst>
      <p:ext uri="{BB962C8B-B14F-4D97-AF65-F5344CB8AC3E}">
        <p14:creationId xmlns:p14="http://schemas.microsoft.com/office/powerpoint/2010/main" val="394342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11</a:t>
            </a:fld>
            <a:endParaRPr lang="es-ES" dirty="0"/>
          </a:p>
        </p:txBody>
      </p:sp>
    </p:spTree>
    <p:extLst>
      <p:ext uri="{BB962C8B-B14F-4D97-AF65-F5344CB8AC3E}">
        <p14:creationId xmlns:p14="http://schemas.microsoft.com/office/powerpoint/2010/main" val="273229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12</a:t>
            </a:fld>
            <a:endParaRPr lang="es-ES" dirty="0"/>
          </a:p>
        </p:txBody>
      </p:sp>
    </p:spTree>
    <p:extLst>
      <p:ext uri="{BB962C8B-B14F-4D97-AF65-F5344CB8AC3E}">
        <p14:creationId xmlns:p14="http://schemas.microsoft.com/office/powerpoint/2010/main" val="4024577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13</a:t>
            </a:fld>
            <a:endParaRPr lang="es-ES" dirty="0"/>
          </a:p>
        </p:txBody>
      </p:sp>
    </p:spTree>
    <p:extLst>
      <p:ext uri="{BB962C8B-B14F-4D97-AF65-F5344CB8AC3E}">
        <p14:creationId xmlns:p14="http://schemas.microsoft.com/office/powerpoint/2010/main" val="1838396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14</a:t>
            </a:fld>
            <a:endParaRPr lang="es-ES" dirty="0"/>
          </a:p>
        </p:txBody>
      </p:sp>
    </p:spTree>
    <p:extLst>
      <p:ext uri="{BB962C8B-B14F-4D97-AF65-F5344CB8AC3E}">
        <p14:creationId xmlns:p14="http://schemas.microsoft.com/office/powerpoint/2010/main" val="909040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15</a:t>
            </a:fld>
            <a:endParaRPr lang="es-ES" dirty="0"/>
          </a:p>
        </p:txBody>
      </p:sp>
    </p:spTree>
    <p:extLst>
      <p:ext uri="{BB962C8B-B14F-4D97-AF65-F5344CB8AC3E}">
        <p14:creationId xmlns:p14="http://schemas.microsoft.com/office/powerpoint/2010/main" val="2693985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16</a:t>
            </a:fld>
            <a:endParaRPr lang="es-ES" dirty="0"/>
          </a:p>
        </p:txBody>
      </p:sp>
    </p:spTree>
    <p:extLst>
      <p:ext uri="{BB962C8B-B14F-4D97-AF65-F5344CB8AC3E}">
        <p14:creationId xmlns:p14="http://schemas.microsoft.com/office/powerpoint/2010/main" val="717348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17</a:t>
            </a:fld>
            <a:endParaRPr lang="es-ES" dirty="0"/>
          </a:p>
        </p:txBody>
      </p:sp>
    </p:spTree>
    <p:extLst>
      <p:ext uri="{BB962C8B-B14F-4D97-AF65-F5344CB8AC3E}">
        <p14:creationId xmlns:p14="http://schemas.microsoft.com/office/powerpoint/2010/main" val="1840498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18</a:t>
            </a:fld>
            <a:endParaRPr lang="es-ES" dirty="0"/>
          </a:p>
        </p:txBody>
      </p:sp>
    </p:spTree>
    <p:extLst>
      <p:ext uri="{BB962C8B-B14F-4D97-AF65-F5344CB8AC3E}">
        <p14:creationId xmlns:p14="http://schemas.microsoft.com/office/powerpoint/2010/main" val="2761484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19</a:t>
            </a:fld>
            <a:endParaRPr lang="es-ES" dirty="0"/>
          </a:p>
        </p:txBody>
      </p:sp>
    </p:spTree>
    <p:extLst>
      <p:ext uri="{BB962C8B-B14F-4D97-AF65-F5344CB8AC3E}">
        <p14:creationId xmlns:p14="http://schemas.microsoft.com/office/powerpoint/2010/main" val="1571904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20</a:t>
            </a:fld>
            <a:endParaRPr lang="es-ES" dirty="0"/>
          </a:p>
        </p:txBody>
      </p:sp>
    </p:spTree>
    <p:extLst>
      <p:ext uri="{BB962C8B-B14F-4D97-AF65-F5344CB8AC3E}">
        <p14:creationId xmlns:p14="http://schemas.microsoft.com/office/powerpoint/2010/main" val="2590205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21</a:t>
            </a:fld>
            <a:endParaRPr lang="es-ES" dirty="0"/>
          </a:p>
        </p:txBody>
      </p:sp>
    </p:spTree>
    <p:extLst>
      <p:ext uri="{BB962C8B-B14F-4D97-AF65-F5344CB8AC3E}">
        <p14:creationId xmlns:p14="http://schemas.microsoft.com/office/powerpoint/2010/main" val="2347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22</a:t>
            </a:fld>
            <a:endParaRPr lang="es-ES" dirty="0"/>
          </a:p>
        </p:txBody>
      </p:sp>
    </p:spTree>
    <p:extLst>
      <p:ext uri="{BB962C8B-B14F-4D97-AF65-F5344CB8AC3E}">
        <p14:creationId xmlns:p14="http://schemas.microsoft.com/office/powerpoint/2010/main" val="180107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23</a:t>
            </a:fld>
            <a:endParaRPr lang="es-ES" dirty="0"/>
          </a:p>
        </p:txBody>
      </p:sp>
    </p:spTree>
    <p:extLst>
      <p:ext uri="{BB962C8B-B14F-4D97-AF65-F5344CB8AC3E}">
        <p14:creationId xmlns:p14="http://schemas.microsoft.com/office/powerpoint/2010/main" val="540651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24</a:t>
            </a:fld>
            <a:endParaRPr lang="es-ES" dirty="0"/>
          </a:p>
        </p:txBody>
      </p:sp>
    </p:spTree>
    <p:extLst>
      <p:ext uri="{BB962C8B-B14F-4D97-AF65-F5344CB8AC3E}">
        <p14:creationId xmlns:p14="http://schemas.microsoft.com/office/powerpoint/2010/main" val="140148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25</a:t>
            </a:fld>
            <a:endParaRPr lang="es-ES" dirty="0"/>
          </a:p>
        </p:txBody>
      </p:sp>
    </p:spTree>
    <p:extLst>
      <p:ext uri="{BB962C8B-B14F-4D97-AF65-F5344CB8AC3E}">
        <p14:creationId xmlns:p14="http://schemas.microsoft.com/office/powerpoint/2010/main" val="2923777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26</a:t>
            </a:fld>
            <a:endParaRPr lang="es-ES" dirty="0"/>
          </a:p>
        </p:txBody>
      </p:sp>
    </p:spTree>
    <p:extLst>
      <p:ext uri="{BB962C8B-B14F-4D97-AF65-F5344CB8AC3E}">
        <p14:creationId xmlns:p14="http://schemas.microsoft.com/office/powerpoint/2010/main" val="3732451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27</a:t>
            </a:fld>
            <a:endParaRPr lang="es-ES" dirty="0"/>
          </a:p>
        </p:txBody>
      </p:sp>
    </p:spTree>
    <p:extLst>
      <p:ext uri="{BB962C8B-B14F-4D97-AF65-F5344CB8AC3E}">
        <p14:creationId xmlns:p14="http://schemas.microsoft.com/office/powerpoint/2010/main" val="2882783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28</a:t>
            </a:fld>
            <a:endParaRPr lang="es-ES" dirty="0"/>
          </a:p>
        </p:txBody>
      </p:sp>
    </p:spTree>
    <p:extLst>
      <p:ext uri="{BB962C8B-B14F-4D97-AF65-F5344CB8AC3E}">
        <p14:creationId xmlns:p14="http://schemas.microsoft.com/office/powerpoint/2010/main" val="2613772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29</a:t>
            </a:fld>
            <a:endParaRPr lang="es-ES" dirty="0"/>
          </a:p>
        </p:txBody>
      </p:sp>
    </p:spTree>
    <p:extLst>
      <p:ext uri="{BB962C8B-B14F-4D97-AF65-F5344CB8AC3E}">
        <p14:creationId xmlns:p14="http://schemas.microsoft.com/office/powerpoint/2010/main" val="1272654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30</a:t>
            </a:fld>
            <a:endParaRPr lang="es-ES" dirty="0"/>
          </a:p>
        </p:txBody>
      </p:sp>
    </p:spTree>
    <p:extLst>
      <p:ext uri="{BB962C8B-B14F-4D97-AF65-F5344CB8AC3E}">
        <p14:creationId xmlns:p14="http://schemas.microsoft.com/office/powerpoint/2010/main" val="3669774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Gardens.-Senecio maderiense</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32</a:t>
            </a:fld>
            <a:endParaRPr lang="es-ES" dirty="0"/>
          </a:p>
        </p:txBody>
      </p:sp>
    </p:spTree>
    <p:extLst>
      <p:ext uri="{BB962C8B-B14F-4D97-AF65-F5344CB8AC3E}">
        <p14:creationId xmlns:p14="http://schemas.microsoft.com/office/powerpoint/2010/main" val="3188933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33</a:t>
            </a:fld>
            <a:endParaRPr lang="es-ES" dirty="0"/>
          </a:p>
        </p:txBody>
      </p:sp>
    </p:spTree>
    <p:extLst>
      <p:ext uri="{BB962C8B-B14F-4D97-AF65-F5344CB8AC3E}">
        <p14:creationId xmlns:p14="http://schemas.microsoft.com/office/powerpoint/2010/main" val="2164141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34</a:t>
            </a:fld>
            <a:endParaRPr lang="es-ES" dirty="0"/>
          </a:p>
        </p:txBody>
      </p:sp>
    </p:spTree>
    <p:extLst>
      <p:ext uri="{BB962C8B-B14F-4D97-AF65-F5344CB8AC3E}">
        <p14:creationId xmlns:p14="http://schemas.microsoft.com/office/powerpoint/2010/main" val="12612386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35</a:t>
            </a:fld>
            <a:endParaRPr lang="es-ES" dirty="0"/>
          </a:p>
        </p:txBody>
      </p:sp>
    </p:spTree>
    <p:extLst>
      <p:ext uri="{BB962C8B-B14F-4D97-AF65-F5344CB8AC3E}">
        <p14:creationId xmlns:p14="http://schemas.microsoft.com/office/powerpoint/2010/main" val="11950845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Mendocino Coast Botanical Gardens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36</a:t>
            </a:fld>
            <a:endParaRPr lang="es-ES" dirty="0"/>
          </a:p>
        </p:txBody>
      </p:sp>
    </p:spTree>
    <p:extLst>
      <p:ext uri="{BB962C8B-B14F-4D97-AF65-F5344CB8AC3E}">
        <p14:creationId xmlns:p14="http://schemas.microsoft.com/office/powerpoint/2010/main" val="4002323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40</a:t>
            </a:fld>
            <a:endParaRPr lang="es-ES" dirty="0"/>
          </a:p>
        </p:txBody>
      </p:sp>
    </p:spTree>
    <p:extLst>
      <p:ext uri="{BB962C8B-B14F-4D97-AF65-F5344CB8AC3E}">
        <p14:creationId xmlns:p14="http://schemas.microsoft.com/office/powerpoint/2010/main" val="2792722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41</a:t>
            </a:fld>
            <a:endParaRPr lang="es-ES" dirty="0"/>
          </a:p>
        </p:txBody>
      </p:sp>
    </p:spTree>
    <p:extLst>
      <p:ext uri="{BB962C8B-B14F-4D97-AF65-F5344CB8AC3E}">
        <p14:creationId xmlns:p14="http://schemas.microsoft.com/office/powerpoint/2010/main" val="28580931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42</a:t>
            </a:fld>
            <a:endParaRPr lang="es-ES" dirty="0"/>
          </a:p>
        </p:txBody>
      </p:sp>
    </p:spTree>
    <p:extLst>
      <p:ext uri="{BB962C8B-B14F-4D97-AF65-F5344CB8AC3E}">
        <p14:creationId xmlns:p14="http://schemas.microsoft.com/office/powerpoint/2010/main" val="34344161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43</a:t>
            </a:fld>
            <a:endParaRPr lang="es-ES" dirty="0"/>
          </a:p>
        </p:txBody>
      </p:sp>
    </p:spTree>
    <p:extLst>
      <p:ext uri="{BB962C8B-B14F-4D97-AF65-F5344CB8AC3E}">
        <p14:creationId xmlns:p14="http://schemas.microsoft.com/office/powerpoint/2010/main" val="6253686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44</a:t>
            </a:fld>
            <a:endParaRPr lang="es-ES" dirty="0"/>
          </a:p>
        </p:txBody>
      </p:sp>
    </p:spTree>
    <p:extLst>
      <p:ext uri="{BB962C8B-B14F-4D97-AF65-F5344CB8AC3E}">
        <p14:creationId xmlns:p14="http://schemas.microsoft.com/office/powerpoint/2010/main" val="953430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45</a:t>
            </a:fld>
            <a:endParaRPr lang="es-ES" dirty="0"/>
          </a:p>
        </p:txBody>
      </p:sp>
    </p:spTree>
    <p:extLst>
      <p:ext uri="{BB962C8B-B14F-4D97-AF65-F5344CB8AC3E}">
        <p14:creationId xmlns:p14="http://schemas.microsoft.com/office/powerpoint/2010/main" val="3782901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46</a:t>
            </a:fld>
            <a:endParaRPr lang="es-ES" dirty="0"/>
          </a:p>
        </p:txBody>
      </p:sp>
    </p:spTree>
    <p:extLst>
      <p:ext uri="{BB962C8B-B14F-4D97-AF65-F5344CB8AC3E}">
        <p14:creationId xmlns:p14="http://schemas.microsoft.com/office/powerpoint/2010/main" val="2638022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47</a:t>
            </a:fld>
            <a:endParaRPr lang="es-ES" dirty="0"/>
          </a:p>
        </p:txBody>
      </p:sp>
    </p:spTree>
    <p:extLst>
      <p:ext uri="{BB962C8B-B14F-4D97-AF65-F5344CB8AC3E}">
        <p14:creationId xmlns:p14="http://schemas.microsoft.com/office/powerpoint/2010/main" val="30401817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48</a:t>
            </a:fld>
            <a:endParaRPr lang="es-ES" dirty="0"/>
          </a:p>
        </p:txBody>
      </p:sp>
    </p:spTree>
    <p:extLst>
      <p:ext uri="{BB962C8B-B14F-4D97-AF65-F5344CB8AC3E}">
        <p14:creationId xmlns:p14="http://schemas.microsoft.com/office/powerpoint/2010/main" val="21210741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49</a:t>
            </a:fld>
            <a:endParaRPr lang="es-ES" dirty="0"/>
          </a:p>
        </p:txBody>
      </p:sp>
    </p:spTree>
    <p:extLst>
      <p:ext uri="{BB962C8B-B14F-4D97-AF65-F5344CB8AC3E}">
        <p14:creationId xmlns:p14="http://schemas.microsoft.com/office/powerpoint/2010/main" val="25101037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50</a:t>
            </a:fld>
            <a:endParaRPr lang="es-ES" dirty="0"/>
          </a:p>
        </p:txBody>
      </p:sp>
    </p:spTree>
    <p:extLst>
      <p:ext uri="{BB962C8B-B14F-4D97-AF65-F5344CB8AC3E}">
        <p14:creationId xmlns:p14="http://schemas.microsoft.com/office/powerpoint/2010/main" val="30476388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51</a:t>
            </a:fld>
            <a:endParaRPr lang="es-ES" dirty="0"/>
          </a:p>
        </p:txBody>
      </p:sp>
    </p:spTree>
    <p:extLst>
      <p:ext uri="{BB962C8B-B14F-4D97-AF65-F5344CB8AC3E}">
        <p14:creationId xmlns:p14="http://schemas.microsoft.com/office/powerpoint/2010/main" val="1861181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52</a:t>
            </a:fld>
            <a:endParaRPr lang="es-ES" dirty="0"/>
          </a:p>
        </p:txBody>
      </p:sp>
    </p:spTree>
    <p:extLst>
      <p:ext uri="{BB962C8B-B14F-4D97-AF65-F5344CB8AC3E}">
        <p14:creationId xmlns:p14="http://schemas.microsoft.com/office/powerpoint/2010/main" val="436704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53</a:t>
            </a:fld>
            <a:endParaRPr lang="es-ES" dirty="0"/>
          </a:p>
        </p:txBody>
      </p:sp>
    </p:spTree>
    <p:extLst>
      <p:ext uri="{BB962C8B-B14F-4D97-AF65-F5344CB8AC3E}">
        <p14:creationId xmlns:p14="http://schemas.microsoft.com/office/powerpoint/2010/main" val="1177163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54</a:t>
            </a:fld>
            <a:endParaRPr lang="es-ES" dirty="0"/>
          </a:p>
        </p:txBody>
      </p:sp>
    </p:spTree>
    <p:extLst>
      <p:ext uri="{BB962C8B-B14F-4D97-AF65-F5344CB8AC3E}">
        <p14:creationId xmlns:p14="http://schemas.microsoft.com/office/powerpoint/2010/main" val="31655680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55</a:t>
            </a:fld>
            <a:endParaRPr lang="es-ES" dirty="0"/>
          </a:p>
        </p:txBody>
      </p:sp>
    </p:spTree>
    <p:extLst>
      <p:ext uri="{BB962C8B-B14F-4D97-AF65-F5344CB8AC3E}">
        <p14:creationId xmlns:p14="http://schemas.microsoft.com/office/powerpoint/2010/main" val="21557129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56</a:t>
            </a:fld>
            <a:endParaRPr lang="es-ES" dirty="0"/>
          </a:p>
        </p:txBody>
      </p:sp>
    </p:spTree>
    <p:extLst>
      <p:ext uri="{BB962C8B-B14F-4D97-AF65-F5344CB8AC3E}">
        <p14:creationId xmlns:p14="http://schemas.microsoft.com/office/powerpoint/2010/main" val="10021948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Miami Beach Botanical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57</a:t>
            </a:fld>
            <a:endParaRPr lang="es-ES" dirty="0"/>
          </a:p>
        </p:txBody>
      </p:sp>
    </p:spTree>
    <p:extLst>
      <p:ext uri="{BB962C8B-B14F-4D97-AF65-F5344CB8AC3E}">
        <p14:creationId xmlns:p14="http://schemas.microsoft.com/office/powerpoint/2010/main" val="12825458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63</a:t>
            </a:fld>
            <a:endParaRPr lang="es-ES" dirty="0"/>
          </a:p>
        </p:txBody>
      </p:sp>
    </p:spTree>
    <p:extLst>
      <p:ext uri="{BB962C8B-B14F-4D97-AF65-F5344CB8AC3E}">
        <p14:creationId xmlns:p14="http://schemas.microsoft.com/office/powerpoint/2010/main" val="19861808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64</a:t>
            </a:fld>
            <a:endParaRPr lang="es-ES" dirty="0"/>
          </a:p>
        </p:txBody>
      </p:sp>
    </p:spTree>
    <p:extLst>
      <p:ext uri="{BB962C8B-B14F-4D97-AF65-F5344CB8AC3E}">
        <p14:creationId xmlns:p14="http://schemas.microsoft.com/office/powerpoint/2010/main" val="7917811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65</a:t>
            </a:fld>
            <a:endParaRPr lang="es-ES" dirty="0"/>
          </a:p>
        </p:txBody>
      </p:sp>
    </p:spTree>
    <p:extLst>
      <p:ext uri="{BB962C8B-B14F-4D97-AF65-F5344CB8AC3E}">
        <p14:creationId xmlns:p14="http://schemas.microsoft.com/office/powerpoint/2010/main" val="16029876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66</a:t>
            </a:fld>
            <a:endParaRPr lang="es-ES" dirty="0"/>
          </a:p>
        </p:txBody>
      </p:sp>
    </p:spTree>
    <p:extLst>
      <p:ext uri="{BB962C8B-B14F-4D97-AF65-F5344CB8AC3E}">
        <p14:creationId xmlns:p14="http://schemas.microsoft.com/office/powerpoint/2010/main" val="2925551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67</a:t>
            </a:fld>
            <a:endParaRPr lang="es-ES" dirty="0"/>
          </a:p>
        </p:txBody>
      </p:sp>
    </p:spTree>
    <p:extLst>
      <p:ext uri="{BB962C8B-B14F-4D97-AF65-F5344CB8AC3E}">
        <p14:creationId xmlns:p14="http://schemas.microsoft.com/office/powerpoint/2010/main" val="41576457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68</a:t>
            </a:fld>
            <a:endParaRPr lang="es-ES" dirty="0"/>
          </a:p>
        </p:txBody>
      </p:sp>
    </p:spTree>
    <p:extLst>
      <p:ext uri="{BB962C8B-B14F-4D97-AF65-F5344CB8AC3E}">
        <p14:creationId xmlns:p14="http://schemas.microsoft.com/office/powerpoint/2010/main" val="13520658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69</a:t>
            </a:fld>
            <a:endParaRPr lang="es-ES" dirty="0"/>
          </a:p>
        </p:txBody>
      </p:sp>
    </p:spTree>
    <p:extLst>
      <p:ext uri="{BB962C8B-B14F-4D97-AF65-F5344CB8AC3E}">
        <p14:creationId xmlns:p14="http://schemas.microsoft.com/office/powerpoint/2010/main" val="42320125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70</a:t>
            </a:fld>
            <a:endParaRPr lang="es-ES" dirty="0"/>
          </a:p>
        </p:txBody>
      </p:sp>
    </p:spTree>
    <p:extLst>
      <p:ext uri="{BB962C8B-B14F-4D97-AF65-F5344CB8AC3E}">
        <p14:creationId xmlns:p14="http://schemas.microsoft.com/office/powerpoint/2010/main" val="23938649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71</a:t>
            </a:fld>
            <a:endParaRPr lang="es-ES" dirty="0"/>
          </a:p>
        </p:txBody>
      </p:sp>
    </p:spTree>
    <p:extLst>
      <p:ext uri="{BB962C8B-B14F-4D97-AF65-F5344CB8AC3E}">
        <p14:creationId xmlns:p14="http://schemas.microsoft.com/office/powerpoint/2010/main" val="32711534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Mildred E. Mathias Botanical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72</a:t>
            </a:fld>
            <a:endParaRPr lang="es-ES" dirty="0"/>
          </a:p>
        </p:txBody>
      </p:sp>
    </p:spTree>
    <p:extLst>
      <p:ext uri="{BB962C8B-B14F-4D97-AF65-F5344CB8AC3E}">
        <p14:creationId xmlns:p14="http://schemas.microsoft.com/office/powerpoint/2010/main" val="17330488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80</a:t>
            </a:fld>
            <a:endParaRPr lang="es-ES" dirty="0"/>
          </a:p>
        </p:txBody>
      </p:sp>
    </p:spTree>
    <p:extLst>
      <p:ext uri="{BB962C8B-B14F-4D97-AF65-F5344CB8AC3E}">
        <p14:creationId xmlns:p14="http://schemas.microsoft.com/office/powerpoint/2010/main" val="22264083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81</a:t>
            </a:fld>
            <a:endParaRPr lang="es-ES" dirty="0"/>
          </a:p>
        </p:txBody>
      </p:sp>
    </p:spTree>
    <p:extLst>
      <p:ext uri="{BB962C8B-B14F-4D97-AF65-F5344CB8AC3E}">
        <p14:creationId xmlns:p14="http://schemas.microsoft.com/office/powerpoint/2010/main" val="16946994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82</a:t>
            </a:fld>
            <a:endParaRPr lang="es-ES" dirty="0"/>
          </a:p>
        </p:txBody>
      </p:sp>
    </p:spTree>
    <p:extLst>
      <p:ext uri="{BB962C8B-B14F-4D97-AF65-F5344CB8AC3E}">
        <p14:creationId xmlns:p14="http://schemas.microsoft.com/office/powerpoint/2010/main" val="39410259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Tableta co n la dedicación del jardín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83</a:t>
            </a:fld>
            <a:endParaRPr lang="es-ES" dirty="0"/>
          </a:p>
        </p:txBody>
      </p:sp>
    </p:spTree>
    <p:extLst>
      <p:ext uri="{BB962C8B-B14F-4D97-AF65-F5344CB8AC3E}">
        <p14:creationId xmlns:p14="http://schemas.microsoft.com/office/powerpoint/2010/main" val="3626141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Entrada al Jardin japonés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84</a:t>
            </a:fld>
            <a:endParaRPr lang="es-ES" dirty="0"/>
          </a:p>
        </p:txBody>
      </p:sp>
    </p:spTree>
    <p:extLst>
      <p:ext uri="{BB962C8B-B14F-4D97-AF65-F5344CB8AC3E}">
        <p14:creationId xmlns:p14="http://schemas.microsoft.com/office/powerpoint/2010/main" val="3273292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85</a:t>
            </a:fld>
            <a:endParaRPr lang="es-ES" dirty="0"/>
          </a:p>
        </p:txBody>
      </p:sp>
    </p:spTree>
    <p:extLst>
      <p:ext uri="{BB962C8B-B14F-4D97-AF65-F5344CB8AC3E}">
        <p14:creationId xmlns:p14="http://schemas.microsoft.com/office/powerpoint/2010/main" val="20237585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86</a:t>
            </a:fld>
            <a:endParaRPr lang="es-ES" dirty="0"/>
          </a:p>
        </p:txBody>
      </p:sp>
    </p:spTree>
    <p:extLst>
      <p:ext uri="{BB962C8B-B14F-4D97-AF65-F5344CB8AC3E}">
        <p14:creationId xmlns:p14="http://schemas.microsoft.com/office/powerpoint/2010/main" val="41294020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87</a:t>
            </a:fld>
            <a:endParaRPr lang="es-ES" dirty="0"/>
          </a:p>
        </p:txBody>
      </p:sp>
    </p:spTree>
    <p:extLst>
      <p:ext uri="{BB962C8B-B14F-4D97-AF65-F5344CB8AC3E}">
        <p14:creationId xmlns:p14="http://schemas.microsoft.com/office/powerpoint/2010/main" val="36642381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88</a:t>
            </a:fld>
            <a:endParaRPr lang="es-ES" dirty="0"/>
          </a:p>
        </p:txBody>
      </p:sp>
    </p:spTree>
    <p:extLst>
      <p:ext uri="{BB962C8B-B14F-4D97-AF65-F5344CB8AC3E}">
        <p14:creationId xmlns:p14="http://schemas.microsoft.com/office/powerpoint/2010/main" val="15279294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89</a:t>
            </a:fld>
            <a:endParaRPr lang="es-ES" dirty="0"/>
          </a:p>
        </p:txBody>
      </p:sp>
    </p:spTree>
    <p:extLst>
      <p:ext uri="{BB962C8B-B14F-4D97-AF65-F5344CB8AC3E}">
        <p14:creationId xmlns:p14="http://schemas.microsoft.com/office/powerpoint/2010/main" val="9967812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90</a:t>
            </a:fld>
            <a:endParaRPr lang="es-ES" dirty="0"/>
          </a:p>
        </p:txBody>
      </p:sp>
    </p:spTree>
    <p:extLst>
      <p:ext uri="{BB962C8B-B14F-4D97-AF65-F5344CB8AC3E}">
        <p14:creationId xmlns:p14="http://schemas.microsoft.com/office/powerpoint/2010/main" val="7875594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 Botanic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91</a:t>
            </a:fld>
            <a:endParaRPr lang="es-ES" dirty="0"/>
          </a:p>
        </p:txBody>
      </p:sp>
    </p:spTree>
    <p:extLst>
      <p:ext uri="{BB962C8B-B14F-4D97-AF65-F5344CB8AC3E}">
        <p14:creationId xmlns:p14="http://schemas.microsoft.com/office/powerpoint/2010/main" val="20032702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 tha Botanic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92</a:t>
            </a:fld>
            <a:endParaRPr lang="es-ES" dirty="0"/>
          </a:p>
        </p:txBody>
      </p:sp>
    </p:spTree>
    <p:extLst>
      <p:ext uri="{BB962C8B-B14F-4D97-AF65-F5344CB8AC3E}">
        <p14:creationId xmlns:p14="http://schemas.microsoft.com/office/powerpoint/2010/main" val="6442743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93</a:t>
            </a:fld>
            <a:endParaRPr lang="es-ES" dirty="0"/>
          </a:p>
        </p:txBody>
      </p:sp>
    </p:spTree>
    <p:extLst>
      <p:ext uri="{BB962C8B-B14F-4D97-AF65-F5344CB8AC3E}">
        <p14:creationId xmlns:p14="http://schemas.microsoft.com/office/powerpoint/2010/main" val="22539482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94</a:t>
            </a:fld>
            <a:endParaRPr lang="es-ES" dirty="0"/>
          </a:p>
        </p:txBody>
      </p:sp>
    </p:spTree>
    <p:extLst>
      <p:ext uri="{BB962C8B-B14F-4D97-AF65-F5344CB8AC3E}">
        <p14:creationId xmlns:p14="http://schemas.microsoft.com/office/powerpoint/2010/main" val="951534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95</a:t>
            </a:fld>
            <a:endParaRPr lang="es-ES" dirty="0"/>
          </a:p>
        </p:txBody>
      </p:sp>
    </p:spTree>
    <p:extLst>
      <p:ext uri="{BB962C8B-B14F-4D97-AF65-F5344CB8AC3E}">
        <p14:creationId xmlns:p14="http://schemas.microsoft.com/office/powerpoint/2010/main" val="5882456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los Bonsais</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96</a:t>
            </a:fld>
            <a:endParaRPr lang="es-ES" dirty="0"/>
          </a:p>
        </p:txBody>
      </p:sp>
    </p:spTree>
    <p:extLst>
      <p:ext uri="{BB962C8B-B14F-4D97-AF65-F5344CB8AC3E}">
        <p14:creationId xmlns:p14="http://schemas.microsoft.com/office/powerpoint/2010/main" val="13056722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Sir Thomas Brisbane.-Planetarium</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97</a:t>
            </a:fld>
            <a:endParaRPr lang="es-ES" dirty="0"/>
          </a:p>
        </p:txBody>
      </p:sp>
    </p:spTree>
    <p:extLst>
      <p:ext uri="{BB962C8B-B14F-4D97-AF65-F5344CB8AC3E}">
        <p14:creationId xmlns:p14="http://schemas.microsoft.com/office/powerpoint/2010/main" val="22926944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a:t>
            </a:r>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98</a:t>
            </a:fld>
            <a:endParaRPr lang="es-ES" dirty="0"/>
          </a:p>
        </p:txBody>
      </p:sp>
    </p:spTree>
    <p:extLst>
      <p:ext uri="{BB962C8B-B14F-4D97-AF65-F5344CB8AC3E}">
        <p14:creationId xmlns:p14="http://schemas.microsoft.com/office/powerpoint/2010/main" val="26713628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 Botanic Garden</a:t>
            </a:r>
          </a:p>
        </p:txBody>
      </p:sp>
      <p:sp>
        <p:nvSpPr>
          <p:cNvPr id="4" name="3 Marcador de número de diapositiva"/>
          <p:cNvSpPr>
            <a:spLocks noGrp="1"/>
          </p:cNvSpPr>
          <p:nvPr>
            <p:ph type="sldNum" sz="quarter" idx="10"/>
          </p:nvPr>
        </p:nvSpPr>
        <p:spPr/>
        <p:txBody>
          <a:bodyPr/>
          <a:lstStyle/>
          <a:p>
            <a:fld id="{45352B8B-E270-452B-978E-8BCDD2804896}" type="slidenum">
              <a:rPr lang="es-ES" smtClean="0"/>
              <a:t>99</a:t>
            </a:fld>
            <a:endParaRPr lang="es-ES" dirty="0"/>
          </a:p>
        </p:txBody>
      </p:sp>
    </p:spTree>
    <p:extLst>
      <p:ext uri="{BB962C8B-B14F-4D97-AF65-F5344CB8AC3E}">
        <p14:creationId xmlns:p14="http://schemas.microsoft.com/office/powerpoint/2010/main" val="16034928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100</a:t>
            </a:fld>
            <a:endParaRPr lang="es-ES" dirty="0"/>
          </a:p>
        </p:txBody>
      </p:sp>
    </p:spTree>
    <p:extLst>
      <p:ext uri="{BB962C8B-B14F-4D97-AF65-F5344CB8AC3E}">
        <p14:creationId xmlns:p14="http://schemas.microsoft.com/office/powerpoint/2010/main" val="36482332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101</a:t>
            </a:fld>
            <a:endParaRPr lang="es-ES" dirty="0"/>
          </a:p>
        </p:txBody>
      </p:sp>
    </p:spTree>
    <p:extLst>
      <p:ext uri="{BB962C8B-B14F-4D97-AF65-F5344CB8AC3E}">
        <p14:creationId xmlns:p14="http://schemas.microsoft.com/office/powerpoint/2010/main" val="4190352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102</a:t>
            </a:fld>
            <a:endParaRPr lang="es-ES" dirty="0"/>
          </a:p>
        </p:txBody>
      </p:sp>
    </p:spTree>
    <p:extLst>
      <p:ext uri="{BB962C8B-B14F-4D97-AF65-F5344CB8AC3E}">
        <p14:creationId xmlns:p14="http://schemas.microsoft.com/office/powerpoint/2010/main" val="3616175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103</a:t>
            </a:fld>
            <a:endParaRPr lang="es-ES" dirty="0"/>
          </a:p>
        </p:txBody>
      </p:sp>
    </p:spTree>
    <p:extLst>
      <p:ext uri="{BB962C8B-B14F-4D97-AF65-F5344CB8AC3E}">
        <p14:creationId xmlns:p14="http://schemas.microsoft.com/office/powerpoint/2010/main" val="14929995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104</a:t>
            </a:fld>
            <a:endParaRPr lang="es-ES" dirty="0"/>
          </a:p>
        </p:txBody>
      </p:sp>
    </p:spTree>
    <p:extLst>
      <p:ext uri="{BB962C8B-B14F-4D97-AF65-F5344CB8AC3E}">
        <p14:creationId xmlns:p14="http://schemas.microsoft.com/office/powerpoint/2010/main" val="42170586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105</a:t>
            </a:fld>
            <a:endParaRPr lang="es-ES" dirty="0"/>
          </a:p>
        </p:txBody>
      </p:sp>
    </p:spTree>
    <p:extLst>
      <p:ext uri="{BB962C8B-B14F-4D97-AF65-F5344CB8AC3E}">
        <p14:creationId xmlns:p14="http://schemas.microsoft.com/office/powerpoint/2010/main" val="18950613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106</a:t>
            </a:fld>
            <a:endParaRPr lang="es-ES" dirty="0"/>
          </a:p>
        </p:txBody>
      </p:sp>
    </p:spTree>
    <p:extLst>
      <p:ext uri="{BB962C8B-B14F-4D97-AF65-F5344CB8AC3E}">
        <p14:creationId xmlns:p14="http://schemas.microsoft.com/office/powerpoint/2010/main" val="8266775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107</a:t>
            </a:fld>
            <a:endParaRPr lang="es-ES" dirty="0"/>
          </a:p>
        </p:txBody>
      </p:sp>
    </p:spTree>
    <p:extLst>
      <p:ext uri="{BB962C8B-B14F-4D97-AF65-F5344CB8AC3E}">
        <p14:creationId xmlns:p14="http://schemas.microsoft.com/office/powerpoint/2010/main" val="27865685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108</a:t>
            </a:fld>
            <a:endParaRPr lang="es-ES" dirty="0"/>
          </a:p>
        </p:txBody>
      </p:sp>
    </p:spTree>
    <p:extLst>
      <p:ext uri="{BB962C8B-B14F-4D97-AF65-F5344CB8AC3E}">
        <p14:creationId xmlns:p14="http://schemas.microsoft.com/office/powerpoint/2010/main" val="19417073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109</a:t>
            </a:fld>
            <a:endParaRPr lang="es-ES" dirty="0"/>
          </a:p>
        </p:txBody>
      </p:sp>
    </p:spTree>
    <p:extLst>
      <p:ext uri="{BB962C8B-B14F-4D97-AF65-F5344CB8AC3E}">
        <p14:creationId xmlns:p14="http://schemas.microsoft.com/office/powerpoint/2010/main" val="428437182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110</a:t>
            </a:fld>
            <a:endParaRPr lang="es-ES" dirty="0"/>
          </a:p>
        </p:txBody>
      </p:sp>
    </p:spTree>
    <p:extLst>
      <p:ext uri="{BB962C8B-B14F-4D97-AF65-F5344CB8AC3E}">
        <p14:creationId xmlns:p14="http://schemas.microsoft.com/office/powerpoint/2010/main" val="20780840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111</a:t>
            </a:fld>
            <a:endParaRPr lang="es-ES" dirty="0"/>
          </a:p>
        </p:txBody>
      </p:sp>
    </p:spTree>
    <p:extLst>
      <p:ext uri="{BB962C8B-B14F-4D97-AF65-F5344CB8AC3E}">
        <p14:creationId xmlns:p14="http://schemas.microsoft.com/office/powerpoint/2010/main" val="1149935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112</a:t>
            </a:fld>
            <a:endParaRPr lang="es-ES" dirty="0"/>
          </a:p>
        </p:txBody>
      </p:sp>
    </p:spTree>
    <p:extLst>
      <p:ext uri="{BB962C8B-B14F-4D97-AF65-F5344CB8AC3E}">
        <p14:creationId xmlns:p14="http://schemas.microsoft.com/office/powerpoint/2010/main" val="29804861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 tha Botanic Garden</a:t>
            </a:r>
          </a:p>
          <a:p>
            <a:endParaRPr lang="es-ES" dirty="0"/>
          </a:p>
        </p:txBody>
      </p:sp>
      <p:sp>
        <p:nvSpPr>
          <p:cNvPr id="4" name="3 Marcador de número de diapositiva"/>
          <p:cNvSpPr>
            <a:spLocks noGrp="1"/>
          </p:cNvSpPr>
          <p:nvPr>
            <p:ph type="sldNum" sz="quarter" idx="10"/>
          </p:nvPr>
        </p:nvSpPr>
        <p:spPr/>
        <p:txBody>
          <a:bodyPr/>
          <a:lstStyle/>
          <a:p>
            <a:fld id="{45352B8B-E270-452B-978E-8BCDD2804896}" type="slidenum">
              <a:rPr lang="es-ES" smtClean="0"/>
              <a:t>113</a:t>
            </a:fld>
            <a:endParaRPr lang="es-ES" dirty="0"/>
          </a:p>
        </p:txBody>
      </p:sp>
    </p:spTree>
    <p:extLst>
      <p:ext uri="{BB962C8B-B14F-4D97-AF65-F5344CB8AC3E}">
        <p14:creationId xmlns:p14="http://schemas.microsoft.com/office/powerpoint/2010/main" val="114271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3069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41545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4319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93311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0516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01560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4980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9217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28485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57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67846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757895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4.jpg"/><Relationship Id="rId4" Type="http://schemas.openxmlformats.org/officeDocument/2006/relationships/image" Target="../media/image43.jpg"/></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8.jpg"/><Relationship Id="rId4" Type="http://schemas.openxmlformats.org/officeDocument/2006/relationships/image" Target="../media/image57.jpg"/></Relationships>
</file>

<file path=ppt/slides/_rels/slide5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70.jpg"/><Relationship Id="rId4" Type="http://schemas.openxmlformats.org/officeDocument/2006/relationships/image" Target="../media/image69.jpg"/></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104.jpg"/></Relationships>
</file>

<file path=ppt/slides/_rels/slide10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dirty="0"/>
              <a:t>ESTADOS UNIDOS.-LA VUELTA AL MUNDO EN 885 JARDINES .-Jardines Botánicos Mendocino Coast .-Miami Beach .-Mildred E. Mathias  y Mount Coot tha </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3518392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Mendocino Coast Botanical Gardens</a:t>
            </a:r>
          </a:p>
        </p:txBody>
      </p:sp>
      <p:sp>
        <p:nvSpPr>
          <p:cNvPr id="3" name="2 Marcador de contenido"/>
          <p:cNvSpPr>
            <a:spLocks noGrp="1"/>
          </p:cNvSpPr>
          <p:nvPr>
            <p:ph sz="quarter" idx="1"/>
          </p:nvPr>
        </p:nvSpPr>
        <p:spPr/>
        <p:txBody>
          <a:bodyPr>
            <a:normAutofit/>
          </a:bodyPr>
          <a:lstStyle/>
          <a:p>
            <a:r>
              <a:rPr lang="es-ES" dirty="0"/>
              <a:t>El Jardín Botánico de Mendocino Costa en inglés : Mendocino Coast Botanical Gardens, es un jardín botánico de (19 hectáreas) de extensión, en Fort Bragg, California. </a:t>
            </a:r>
          </a:p>
          <a:p>
            <a:r>
              <a:rPr lang="es-ES" dirty="0"/>
              <a:t>Es miembro del BGCI y presenta trabajos para la Agenda Internacional para la Conservación en los Jardines Botánicos.</a:t>
            </a:r>
          </a:p>
          <a:p>
            <a:r>
              <a:rPr lang="es-ES" dirty="0"/>
              <a:t>El jardín botánico tiene sus inicios en 1961, gracias a la iniciativa de "Ernest y Betty Schoefer".</a:t>
            </a:r>
          </a:p>
        </p:txBody>
      </p:sp>
    </p:spTree>
    <p:extLst>
      <p:ext uri="{BB962C8B-B14F-4D97-AF65-F5344CB8AC3E}">
        <p14:creationId xmlns:p14="http://schemas.microsoft.com/office/powerpoint/2010/main" val="3212750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1992, la conservación costera de California compró los jardines y los transfirió al « Mendocino Coast Recreation and Park District » (distrito del Parque y de reconstrucción de la costa de Mendocino). Actualmente está administrado por una organización sin ánimo de lucro.</a:t>
            </a:r>
          </a:p>
          <a:p>
            <a:r>
              <a:rPr lang="es-ES" dirty="0"/>
              <a:t>El jardín botánico incluye hábitat de incluye barrancas, humedales, acantilados costeros, y un bosque de pinos. Con 5060 accesiones de plantas y 2760 taxones cultivados.</a:t>
            </a:r>
          </a:p>
          <a:p>
            <a:r>
              <a:rPr lang="es-ES" dirty="0"/>
              <a:t>Son de destacar sus colecciones de,</a:t>
            </a:r>
          </a:p>
          <a:p>
            <a:r>
              <a:rPr lang="es-ES" dirty="0"/>
              <a:t>Colección de Camelias,</a:t>
            </a:r>
          </a:p>
          <a:p>
            <a:r>
              <a:rPr lang="es-ES" dirty="0"/>
              <a:t>Acantilados costeros,</a:t>
            </a:r>
          </a:p>
          <a:p>
            <a:r>
              <a:rPr lang="es-ES" dirty="0"/>
              <a:t>Colección de dalias,</a:t>
            </a:r>
          </a:p>
          <a:p>
            <a:endParaRPr lang="es-ES" dirty="0"/>
          </a:p>
          <a:p>
            <a:endParaRPr lang="es-ES" dirty="0"/>
          </a:p>
          <a:p>
            <a:endParaRPr lang="es-ES" dirty="0"/>
          </a:p>
        </p:txBody>
      </p:sp>
    </p:spTree>
    <p:extLst>
      <p:ext uri="{BB962C8B-B14F-4D97-AF65-F5344CB8AC3E}">
        <p14:creationId xmlns:p14="http://schemas.microsoft.com/office/powerpoint/2010/main" val="1735183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Barranco de los Helechos,</a:t>
            </a:r>
          </a:p>
          <a:p>
            <a:r>
              <a:rPr lang="es-ES" dirty="0"/>
              <a:t>Jardín de brezos,</a:t>
            </a:r>
          </a:p>
          <a:p>
            <a:r>
              <a:rPr lang="es-ES" dirty="0"/>
              <a:t>Rosaleda de la herencia,</a:t>
            </a:r>
          </a:p>
          <a:p>
            <a:r>
              <a:rPr lang="es-ES" dirty="0"/>
              <a:t>Bosque del norte,</a:t>
            </a:r>
          </a:p>
          <a:p>
            <a:r>
              <a:rPr lang="es-ES" dirty="0"/>
              <a:t>Colección de Iris del Pacífico,</a:t>
            </a:r>
          </a:p>
          <a:p>
            <a:r>
              <a:rPr lang="es-ES" dirty="0"/>
              <a:t>Jardín de plantas perennes,</a:t>
            </a:r>
          </a:p>
          <a:p>
            <a:r>
              <a:rPr lang="es-ES" dirty="0"/>
              <a:t>Oferta de Rhododendrons,</a:t>
            </a:r>
          </a:p>
          <a:p>
            <a:r>
              <a:rPr lang="es-ES" dirty="0"/>
              <a:t>Huerto</a:t>
            </a:r>
          </a:p>
          <a:p>
            <a:r>
              <a:rPr lang="es-ES" dirty="0"/>
              <a:t>Árboles frutales</a:t>
            </a:r>
          </a:p>
          <a:p>
            <a:r>
              <a:rPr lang="es-ES" dirty="0"/>
              <a:t>Colección de setas con más de 80 variedades silvestres.</a:t>
            </a:r>
          </a:p>
        </p:txBody>
      </p:sp>
    </p:spTree>
    <p:extLst>
      <p:ext uri="{BB962C8B-B14F-4D97-AF65-F5344CB8AC3E}">
        <p14:creationId xmlns:p14="http://schemas.microsoft.com/office/powerpoint/2010/main" val="3097315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
            <a:ext cx="9144000" cy="6842760"/>
          </a:xfrm>
          <a:prstGeom prst="rect">
            <a:avLst/>
          </a:prstGeom>
        </p:spPr>
      </p:pic>
    </p:spTree>
    <p:extLst>
      <p:ext uri="{BB962C8B-B14F-4D97-AF65-F5344CB8AC3E}">
        <p14:creationId xmlns:p14="http://schemas.microsoft.com/office/powerpoint/2010/main" val="3573339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424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778811" cy="220486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204865"/>
            <a:ext cx="2778810" cy="237626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811" y="0"/>
            <a:ext cx="6350000" cy="47625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581127"/>
            <a:ext cx="2778811" cy="2259523"/>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8224" y="4762500"/>
            <a:ext cx="2555776" cy="2078151"/>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8812" y="4762500"/>
            <a:ext cx="3809412" cy="207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1895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42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11631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897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766598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13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070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1971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1238604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895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593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651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415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3141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8804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318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7000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369901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66555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715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966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3889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41"/>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78000"/>
            <a:ext cx="9311680" cy="5080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6976" y="18360"/>
            <a:ext cx="3401168" cy="1759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144" y="-69850"/>
            <a:ext cx="327585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573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418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4571"/>
          <a:stretch/>
        </p:blipFill>
        <p:spPr>
          <a:xfrm>
            <a:off x="0" y="0"/>
            <a:ext cx="9144000" cy="6858000"/>
          </a:xfrm>
          <a:prstGeom prst="rect">
            <a:avLst/>
          </a:prstGeom>
        </p:spPr>
      </p:pic>
    </p:spTree>
    <p:extLst>
      <p:ext uri="{BB962C8B-B14F-4D97-AF65-F5344CB8AC3E}">
        <p14:creationId xmlns:p14="http://schemas.microsoft.com/office/powerpoint/2010/main" val="3431522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6148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5603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3095485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22548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428651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Miami Beach Botanical Garden.</a:t>
            </a:r>
          </a:p>
        </p:txBody>
      </p:sp>
      <p:sp>
        <p:nvSpPr>
          <p:cNvPr id="3" name="2 Marcador de contenido"/>
          <p:cNvSpPr>
            <a:spLocks noGrp="1"/>
          </p:cNvSpPr>
          <p:nvPr>
            <p:ph sz="quarter" idx="1"/>
          </p:nvPr>
        </p:nvSpPr>
        <p:spPr/>
        <p:txBody>
          <a:bodyPr>
            <a:normAutofit/>
          </a:bodyPr>
          <a:lstStyle/>
          <a:p>
            <a:r>
              <a:rPr lang="es-ES" dirty="0"/>
              <a:t>El Jardín Botánico de Miami Beach (en inglés : Miami Beach Botanical Garden) es un jardín botánico de 1,8 hectáreas  localizado en Miami Beach, Florida, en los Estados Unidos.</a:t>
            </a:r>
          </a:p>
          <a:p>
            <a:r>
              <a:rPr lang="es-ES" dirty="0"/>
              <a:t>El "Miami Beach Botanical Garden" fue creado en 1962 por la ciudad de Miami, pero fue afectado por la recesión económica de los años 80 y las consecuencias del huracán Andrew al punto que fue descuidado a principios de los 90.</a:t>
            </a:r>
          </a:p>
        </p:txBody>
      </p:sp>
    </p:spTree>
    <p:extLst>
      <p:ext uri="{BB962C8B-B14F-4D97-AF65-F5344CB8AC3E}">
        <p14:creationId xmlns:p14="http://schemas.microsoft.com/office/powerpoint/2010/main" val="1119232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 1996, un grupo de residentes de Miami Beach hicieron una colecta para restaurar el jardín. </a:t>
            </a:r>
          </a:p>
          <a:p>
            <a:r>
              <a:rPr lang="es-ES" dirty="0"/>
              <a:t>Ahora es una sociedad conjunta tanto pública como privada entre el grupo no lucrativo de los residentes, llamado el "Miami Beach Garden Conservatory", y la ciudad de Miami Beach.</a:t>
            </a:r>
          </a:p>
          <a:p>
            <a:r>
              <a:rPr lang="es-ES" dirty="0"/>
              <a:t>Este jardín botánico alberga tanto flora nativa de Florida así como flora exótica de todo el mundo.</a:t>
            </a:r>
          </a:p>
          <a:p>
            <a:r>
              <a:rPr lang="es-ES" dirty="0"/>
              <a:t>Actualmente (2010), alberga las diferentes secciones.</a:t>
            </a:r>
          </a:p>
          <a:p>
            <a:r>
              <a:rPr lang="es-ES" dirty="0"/>
              <a:t>Jardín japonés</a:t>
            </a:r>
          </a:p>
          <a:p>
            <a:r>
              <a:rPr lang="es-ES" dirty="0"/>
              <a:t>Jardín de Bromelias.</a:t>
            </a:r>
          </a:p>
          <a:p>
            <a:r>
              <a:rPr lang="es-ES" dirty="0"/>
              <a:t>Colección de orquídeas.</a:t>
            </a:r>
          </a:p>
          <a:p>
            <a:r>
              <a:rPr lang="es-ES" dirty="0"/>
              <a:t>Invernadero</a:t>
            </a:r>
          </a:p>
          <a:p>
            <a:endParaRPr lang="es-ES" dirty="0"/>
          </a:p>
        </p:txBody>
      </p:sp>
    </p:spTree>
    <p:extLst>
      <p:ext uri="{BB962C8B-B14F-4D97-AF65-F5344CB8AC3E}">
        <p14:creationId xmlns:p14="http://schemas.microsoft.com/office/powerpoint/2010/main" val="1470217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Muro vivo, jardín vertical.</a:t>
            </a:r>
          </a:p>
          <a:p>
            <a:r>
              <a:rPr lang="es-ES" dirty="0"/>
              <a:t>Colección de plantas nativas.</a:t>
            </a:r>
          </a:p>
          <a:p>
            <a:r>
              <a:rPr lang="es-ES" dirty="0"/>
              <a:t>Palmas con una docena de especies de palmeras de zonas subtropicales.</a:t>
            </a:r>
          </a:p>
          <a:p>
            <a:r>
              <a:rPr lang="es-ES" dirty="0"/>
              <a:t>Colección de Topiarias.</a:t>
            </a:r>
          </a:p>
          <a:p>
            <a:endParaRPr lang="es-ES" dirty="0"/>
          </a:p>
        </p:txBody>
      </p:sp>
    </p:spTree>
    <p:extLst>
      <p:ext uri="{BB962C8B-B14F-4D97-AF65-F5344CB8AC3E}">
        <p14:creationId xmlns:p14="http://schemas.microsoft.com/office/powerpoint/2010/main" val="2711361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1048"/>
            <a:ext cx="5436096"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436096" cy="38610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11288"/>
            <a:ext cx="4125216" cy="6858000"/>
          </a:xfrm>
          <a:prstGeom prst="rect">
            <a:avLst/>
          </a:prstGeom>
        </p:spPr>
      </p:pic>
    </p:spTree>
    <p:extLst>
      <p:ext uri="{BB962C8B-B14F-4D97-AF65-F5344CB8AC3E}">
        <p14:creationId xmlns:p14="http://schemas.microsoft.com/office/powerpoint/2010/main" val="3479767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02243"/>
          </a:xfrm>
          <a:prstGeom prst="rect">
            <a:avLst/>
          </a:prstGeom>
        </p:spPr>
      </p:pic>
    </p:spTree>
    <p:extLst>
      <p:ext uri="{BB962C8B-B14F-4D97-AF65-F5344CB8AC3E}">
        <p14:creationId xmlns:p14="http://schemas.microsoft.com/office/powerpoint/2010/main" val="3427122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877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01600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8585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218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708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169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67132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6555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889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0" y="0"/>
            <a:ext cx="4829150" cy="681765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750" y="0"/>
            <a:ext cx="4286250" cy="6817659"/>
          </a:xfrm>
          <a:prstGeom prst="rect">
            <a:avLst/>
          </a:prstGeom>
        </p:spPr>
      </p:pic>
    </p:spTree>
    <p:extLst>
      <p:ext uri="{BB962C8B-B14F-4D97-AF65-F5344CB8AC3E}">
        <p14:creationId xmlns:p14="http://schemas.microsoft.com/office/powerpoint/2010/main" val="11641412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4000499" cy="306896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068961"/>
            <a:ext cx="4139952" cy="3783850"/>
          </a:xfrm>
          <a:prstGeom prst="rect">
            <a:avLst/>
          </a:prstGeom>
        </p:spPr>
      </p:pic>
    </p:spTree>
    <p:extLst>
      <p:ext uri="{BB962C8B-B14F-4D97-AF65-F5344CB8AC3E}">
        <p14:creationId xmlns:p14="http://schemas.microsoft.com/office/powerpoint/2010/main" val="1200324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8520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7744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215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407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5882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6" y="0"/>
            <a:ext cx="9144000" cy="6858000"/>
          </a:xfrm>
          <a:prstGeom prst="rect">
            <a:avLst/>
          </a:prstGeom>
        </p:spPr>
      </p:pic>
    </p:spTree>
    <p:extLst>
      <p:ext uri="{BB962C8B-B14F-4D97-AF65-F5344CB8AC3E}">
        <p14:creationId xmlns:p14="http://schemas.microsoft.com/office/powerpoint/2010/main" val="22285596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Mildred E. Mathias Botanical Garden.</a:t>
            </a:r>
            <a:endParaRPr lang="es-ES" dirty="0"/>
          </a:p>
        </p:txBody>
      </p:sp>
      <p:sp>
        <p:nvSpPr>
          <p:cNvPr id="3" name="2 Marcador de contenido"/>
          <p:cNvSpPr>
            <a:spLocks noGrp="1"/>
          </p:cNvSpPr>
          <p:nvPr>
            <p:ph sz="quarter" idx="1"/>
          </p:nvPr>
        </p:nvSpPr>
        <p:spPr/>
        <p:txBody>
          <a:bodyPr>
            <a:normAutofit lnSpcReduction="10000"/>
          </a:bodyPr>
          <a:lstStyle/>
          <a:p>
            <a:r>
              <a:rPr lang="es-ES" dirty="0"/>
              <a:t>La E. Mathias Jardín Botánico Mildred es un (2,8 ha) jardín botánico ubicado en la esquina sureste de la Universidad de California , Los Angeles ( UCLA ) campus, California , Estados Unidos . </a:t>
            </a:r>
          </a:p>
          <a:p>
            <a:r>
              <a:rPr lang="es-ES" dirty="0"/>
              <a:t>Lleva el nombre de la Dra. Mildred Esther Mathias Hassler (1906-1995), una americana conocida botánica . </a:t>
            </a:r>
          </a:p>
          <a:p>
            <a:r>
              <a:rPr lang="es-ES" dirty="0"/>
              <a:t>El director es Arthur C. Gibson.</a:t>
            </a:r>
          </a:p>
          <a:p>
            <a:r>
              <a:rPr lang="es-ES" dirty="0"/>
              <a:t>El jardín botánico de la UCLA se inició como un laboratorio académico poco después de la Westwood, Los Angeles campus abrió sus puertas en 1929, en siete acres conservados para tal fin cerca del arroyo en el lado este del campus. </a:t>
            </a:r>
          </a:p>
        </p:txBody>
      </p:sp>
    </p:spTree>
    <p:extLst>
      <p:ext uri="{BB962C8B-B14F-4D97-AF65-F5344CB8AC3E}">
        <p14:creationId xmlns:p14="http://schemas.microsoft.com/office/powerpoint/2010/main" val="30408574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 La investigación fue financiada en parte por la Administración de Ayuda del Estado de California , creado por el gobernador electo Frank Merriam en 1933 para proporcionar puestos de trabajo a través de proyectos de obras municipales.</a:t>
            </a:r>
          </a:p>
          <a:p>
            <a:r>
              <a:rPr lang="es-ES" dirty="0"/>
              <a:t> El primer gerente del jardín, George C. Groenewegen, comenzó con donaciones hortícolas de la Estados Unidos Departamento de Agricultura y los Jardines Botánicos de Huntington , entre otros. </a:t>
            </a:r>
          </a:p>
          <a:p>
            <a:r>
              <a:rPr lang="es-ES" dirty="0"/>
              <a:t>En 1947 el jardín acogió aproximadamente 1.500 especies y variedades de plantas diferentes. </a:t>
            </a:r>
          </a:p>
          <a:p>
            <a:r>
              <a:rPr lang="es-ES" dirty="0"/>
              <a:t> En la década de 1960, el director del jardín Mildred E. Mathias, quien supervisó el jardín 1956-74, ayudó a desarrollar en el "jardín de la universidad" y la abrió para visitas públicas. </a:t>
            </a:r>
          </a:p>
          <a:p>
            <a:r>
              <a:rPr lang="es-ES" dirty="0"/>
              <a:t> </a:t>
            </a:r>
          </a:p>
        </p:txBody>
      </p:sp>
    </p:spTree>
    <p:extLst>
      <p:ext uri="{BB962C8B-B14F-4D97-AF65-F5344CB8AC3E}">
        <p14:creationId xmlns:p14="http://schemas.microsoft.com/office/powerpoint/2010/main" val="23191977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El nido", un pequeño anfiteatro diseñado y construido por el personal del jardín y los voluntarios de cedro de incienso norte de California y los cantos rodados, enviados de Duarte, California , fue inaugurado en 1996. </a:t>
            </a:r>
          </a:p>
          <a:p>
            <a:r>
              <a:rPr lang="es-ES" dirty="0"/>
              <a:t>Debido a que el jardín es libre de heladas puede acomodar plantas tropicales y sub-tropicales, incluyendo las colecciones especiales de helechos, palmeras, eucaliptos y los Ficus. </a:t>
            </a:r>
          </a:p>
          <a:p>
            <a:r>
              <a:rPr lang="es-ES" dirty="0"/>
              <a:t>El eucalipto y los ficus fueron llevados al jardín durante sus primeros años, antes de que se generalizaran en la región de Los Ángeles. </a:t>
            </a:r>
          </a:p>
          <a:p>
            <a:endParaRPr lang="es-ES" dirty="0"/>
          </a:p>
        </p:txBody>
      </p:sp>
    </p:spTree>
    <p:extLst>
      <p:ext uri="{BB962C8B-B14F-4D97-AF65-F5344CB8AC3E}">
        <p14:creationId xmlns:p14="http://schemas.microsoft.com/office/powerpoint/2010/main" val="24078973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Las plantas se disponen por las necesidades geográficas, taxonómicas o culturales para demostrar a los estudiantes y visitantes cómo los especímenes están relacionados entre sí . </a:t>
            </a:r>
          </a:p>
          <a:p>
            <a:r>
              <a:rPr lang="es-ES" dirty="0"/>
              <a:t>Además, se agrupan por temas, incluyendo las plantas del desierto, plantas acuáticas, arbustos de clima mediterráneo, y plantas nativas de Hawai, entre otros. </a:t>
            </a:r>
          </a:p>
          <a:p>
            <a:endParaRPr lang="es-ES" dirty="0"/>
          </a:p>
          <a:p>
            <a:endParaRPr lang="es-ES" dirty="0"/>
          </a:p>
        </p:txBody>
      </p:sp>
    </p:spTree>
    <p:extLst>
      <p:ext uri="{BB962C8B-B14F-4D97-AF65-F5344CB8AC3E}">
        <p14:creationId xmlns:p14="http://schemas.microsoft.com/office/powerpoint/2010/main" val="446667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479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555490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3136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5008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0"/>
            <a:ext cx="4932040" cy="24928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211960" cy="249289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470321"/>
            <a:ext cx="9144000" cy="4387679"/>
          </a:xfrm>
          <a:prstGeom prst="rect">
            <a:avLst/>
          </a:prstGeom>
        </p:spPr>
      </p:pic>
    </p:spTree>
    <p:extLst>
      <p:ext uri="{BB962C8B-B14F-4D97-AF65-F5344CB8AC3E}">
        <p14:creationId xmlns:p14="http://schemas.microsoft.com/office/powerpoint/2010/main" val="1572879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592786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15878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1129467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41822324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51206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3360" y="53788"/>
            <a:ext cx="5120640" cy="6858000"/>
          </a:xfrm>
          <a:prstGeom prst="rect">
            <a:avLst/>
          </a:prstGeom>
        </p:spPr>
      </p:pic>
    </p:spTree>
    <p:extLst>
      <p:ext uri="{BB962C8B-B14F-4D97-AF65-F5344CB8AC3E}">
        <p14:creationId xmlns:p14="http://schemas.microsoft.com/office/powerpoint/2010/main" val="26090274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Mount Coot tha Botanic Garden.</a:t>
            </a:r>
            <a:endParaRPr lang="es-ES" dirty="0"/>
          </a:p>
        </p:txBody>
      </p:sp>
      <p:sp>
        <p:nvSpPr>
          <p:cNvPr id="3" name="2 Marcador de contenido"/>
          <p:cNvSpPr>
            <a:spLocks noGrp="1"/>
          </p:cNvSpPr>
          <p:nvPr>
            <p:ph sz="quarter" idx="1"/>
          </p:nvPr>
        </p:nvSpPr>
        <p:spPr/>
        <p:txBody>
          <a:bodyPr>
            <a:normAutofit/>
          </a:bodyPr>
          <a:lstStyle/>
          <a:p>
            <a:r>
              <a:rPr lang="es-ES" dirty="0"/>
              <a:t>Los Jardines Botánicos de Brisbane se encuentran a 7 km de la ciudad de Brisbane en Toowong , Queensland , Australia , a los pies de la montaña más alta de Brisbane, Mount Coot-tha .</a:t>
            </a:r>
          </a:p>
          <a:p>
            <a:r>
              <a:rPr lang="es-ES" dirty="0"/>
              <a:t>Los jardines, que en un principio se llamaban los Coot-tha Botanic Gardens  y que cubrian 52 hectáreas, fueron establecidos por el Ayuntamiento de Brisbane en 1970, y se inauguraron oficialmente en 1976. </a:t>
            </a:r>
          </a:p>
          <a:p>
            <a:r>
              <a:rPr lang="es-ES" dirty="0"/>
              <a:t> Los jardines son los segundos jardines botánicos establecidos en Brisbane. </a:t>
            </a:r>
          </a:p>
        </p:txBody>
      </p:sp>
    </p:spTree>
    <p:extLst>
      <p:ext uri="{BB962C8B-B14F-4D97-AF65-F5344CB8AC3E}">
        <p14:creationId xmlns:p14="http://schemas.microsoft.com/office/powerpoint/2010/main" val="32839879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Los jardines originales, ahora conocidos como los Jardines Botánicos de Brisbane City se encuentran en el distrito financiero de Brisbane en Jardines Point . </a:t>
            </a:r>
          </a:p>
          <a:p>
            <a:r>
              <a:rPr lang="es-ES" dirty="0"/>
              <a:t>Los nuevos jardines fueron desarrollados por el Ayuntamiento porque el sitio original de la ciudad no podría ampliarse y era propenso a las inundaciones.</a:t>
            </a:r>
          </a:p>
          <a:p>
            <a:r>
              <a:rPr lang="es-ES" dirty="0"/>
              <a:t>Características de los jardines botánicos de Brisbane incluyen:</a:t>
            </a:r>
          </a:p>
          <a:p>
            <a:r>
              <a:rPr lang="es-ES" dirty="0"/>
              <a:t>Pantalla Tropical Dome-abrió en diciembre de 1977, 28 m de diámetro y 9 m de altura [1]</a:t>
            </a:r>
          </a:p>
          <a:p>
            <a:r>
              <a:rPr lang="es-ES" dirty="0"/>
              <a:t>Jardín Japonés</a:t>
            </a:r>
          </a:p>
          <a:p>
            <a:r>
              <a:rPr lang="es-ES" dirty="0"/>
              <a:t>Casa de los bonsais</a:t>
            </a:r>
          </a:p>
          <a:p>
            <a:r>
              <a:rPr lang="es-ES" dirty="0"/>
              <a:t>Helecho Casa</a:t>
            </a:r>
          </a:p>
          <a:p>
            <a:endParaRPr lang="es-ES" dirty="0"/>
          </a:p>
        </p:txBody>
      </p:sp>
    </p:spTree>
    <p:extLst>
      <p:ext uri="{BB962C8B-B14F-4D97-AF65-F5344CB8AC3E}">
        <p14:creationId xmlns:p14="http://schemas.microsoft.com/office/powerpoint/2010/main" val="539481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Zonas Aridas y Cactus House</a:t>
            </a:r>
          </a:p>
          <a:p>
            <a:r>
              <a:rPr lang="es-ES" dirty="0"/>
              <a:t>Exótico Selva</a:t>
            </a:r>
          </a:p>
          <a:p>
            <a:r>
              <a:rPr lang="es-ES" dirty="0"/>
              <a:t>Selva tropical australiana</a:t>
            </a:r>
          </a:p>
          <a:p>
            <a:r>
              <a:rPr lang="es-ES" dirty="0"/>
              <a:t>Fragant Planta y jardín de hierbas</a:t>
            </a:r>
          </a:p>
          <a:p>
            <a:r>
              <a:rPr lang="es-ES" dirty="0"/>
              <a:t>Templado Jardín</a:t>
            </a:r>
          </a:p>
          <a:p>
            <a:r>
              <a:rPr lang="es-ES" dirty="0"/>
              <a:t>Laguna y Bamboo Grove</a:t>
            </a:r>
          </a:p>
          <a:p>
            <a:r>
              <a:rPr lang="es-ES" dirty="0"/>
              <a:t>Las comunidades de plantas australianas</a:t>
            </a:r>
          </a:p>
          <a:p>
            <a:r>
              <a:rPr lang="es-ES" dirty="0"/>
              <a:t>Muro Nacional de la Libertad</a:t>
            </a:r>
          </a:p>
          <a:p>
            <a:r>
              <a:rPr lang="es-ES" dirty="0"/>
              <a:t>Los jardines están abiertos todos los días del año de 8am a 5pm. La entrada a los jardines es gratuita.</a:t>
            </a:r>
          </a:p>
        </p:txBody>
      </p:sp>
    </p:spTree>
    <p:extLst>
      <p:ext uri="{BB962C8B-B14F-4D97-AF65-F5344CB8AC3E}">
        <p14:creationId xmlns:p14="http://schemas.microsoft.com/office/powerpoint/2010/main" val="18853233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Situado junto a la entrada de los jardines es el Sir Thomas Brisbane Planetario , que incorpora el Cosmic Skydome. Sir Thomas Brisbane, además de ser el gobernador de Nueva Gales del Sur después de que la ciudad de Brisbane fue nombrado, fue también un renombrado astrónomo quien catalogó los cielos del sur de Australia durante su mandato.</a:t>
            </a:r>
          </a:p>
          <a:p>
            <a:r>
              <a:rPr lang="es-ES" dirty="0"/>
              <a:t>Jardín Japonés </a:t>
            </a:r>
          </a:p>
          <a:p>
            <a:r>
              <a:rPr lang="es-ES" dirty="0"/>
              <a:t>Diseñado por uno de los defensores tradicionales líderes de Japón japonés jardín finales Kenzo Ogata (su último trabajo), el jardín es fiel a Jardín japonés conceptos de diseño, y utiliza los árboles australianos, arbustos y flores nativas.</a:t>
            </a:r>
          </a:p>
          <a:p>
            <a:endParaRPr lang="es-ES" dirty="0"/>
          </a:p>
        </p:txBody>
      </p:sp>
    </p:spTree>
    <p:extLst>
      <p:ext uri="{BB962C8B-B14F-4D97-AF65-F5344CB8AC3E}">
        <p14:creationId xmlns:p14="http://schemas.microsoft.com/office/powerpoint/2010/main" val="3014934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Japón estanque y el jardín se trasladasen de Pabellón de Gobierno japonés en Brisbane Expo Mundial '88 , y fue abierto después de la celebración de la Expo el 6 de febrero de 1989 a la labor de la Brisbane Lord Mayor Sallyanne Atkinson y Nichahiro Hanamura, la silla de la Asociación Japonesa para la Expo.</a:t>
            </a:r>
          </a:p>
          <a:p>
            <a:r>
              <a:rPr lang="es-ES" dirty="0"/>
              <a:t> Una placa conmemorativa de la dedicación Ayuntamiento de Brisbane y la Asociación Japonesa para la Exposición Ocio 1988 y una puerta de bienvenida con la caligrafía en una tablilla de dedicación por encima de la puerta por el entonces Primer Ministro de Japón Noboru Takeshita saluda a los visitantes del Jardín en la entrada al Jardín. </a:t>
            </a:r>
          </a:p>
        </p:txBody>
      </p:sp>
    </p:spTree>
    <p:extLst>
      <p:ext uri="{BB962C8B-B14F-4D97-AF65-F5344CB8AC3E}">
        <p14:creationId xmlns:p14="http://schemas.microsoft.com/office/powerpoint/2010/main" val="3243609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caligrafía japonesa está grabada en oro, dedicándole el nombre del jardín "yu-tsui-es '. Esto se traduce literalmente como "disfrutar, azul-verde, jardín 'y simplemente significa" Adelante a este jardín y disfrutar del azul del agua y el verde de los árboles'.</a:t>
            </a:r>
          </a:p>
          <a:p>
            <a:r>
              <a:rPr lang="es-ES" dirty="0"/>
              <a:t>El tema del jardín "tsuki-yama-chisen» o «mountain-estanque-stream 'se refleja en la fuente de agua del jardín.</a:t>
            </a:r>
          </a:p>
          <a:p>
            <a:r>
              <a:rPr lang="es-ES" dirty="0"/>
              <a:t> Otra de las características que no se debe olvidar es tan especial como la anterior, la piedra 'tsukabai' o un tazón de agua. </a:t>
            </a:r>
          </a:p>
          <a:p>
            <a:r>
              <a:rPr lang="es-ES" dirty="0"/>
              <a:t>Es más de 100 años de antigüedad y se usa para 'proporcionar agua corriente necesaria en el ritual de purificación que se produce antes de la ceremonia del té '. </a:t>
            </a:r>
          </a:p>
        </p:txBody>
      </p:sp>
    </p:spTree>
    <p:extLst>
      <p:ext uri="{BB962C8B-B14F-4D97-AF65-F5344CB8AC3E}">
        <p14:creationId xmlns:p14="http://schemas.microsoft.com/office/powerpoint/2010/main" val="4898749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característica más cautivadora del jardín es la piedra que crean la montaña. Estas piedras de la cascada sugieren 'la resistencia y el paso del tiempo eterno'.</a:t>
            </a:r>
          </a:p>
          <a:p>
            <a:r>
              <a:rPr lang="es-ES" dirty="0"/>
              <a:t>En 2005 un grupo de bambú floreció justo fuera de las puertas del Jardín Japonés. La floración de bambú es muy rara y muchos entusiastas de bambú ir toda su vida sin haber sido testigo de tal acontecimiento. Como suele ser el caso después de las flores de bambú, esta planta murió y fue sustituido por otro ejemplar.</a:t>
            </a:r>
          </a:p>
          <a:p>
            <a:r>
              <a:rPr lang="es-ES" dirty="0"/>
              <a:t>Un festival anual de Japón Cultural se celebró en el Garden en septiembre, con la ceremonia del té japonesa , caligrafía japonesa y ikebana arreglos florales.</a:t>
            </a:r>
          </a:p>
          <a:p>
            <a:endParaRPr lang="es-ES" dirty="0"/>
          </a:p>
        </p:txBody>
      </p:sp>
    </p:spTree>
    <p:extLst>
      <p:ext uri="{BB962C8B-B14F-4D97-AF65-F5344CB8AC3E}">
        <p14:creationId xmlns:p14="http://schemas.microsoft.com/office/powerpoint/2010/main" val="23872608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7642717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0937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9758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Dedication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0940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Japanese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5536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6962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946977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8227694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450" t="5098" r="2217" b="6665"/>
          <a:stretch/>
        </p:blipFill>
        <p:spPr>
          <a:xfrm>
            <a:off x="-180528" y="0"/>
            <a:ext cx="9324528" cy="6858000"/>
          </a:xfrm>
          <a:prstGeom prst="rect">
            <a:avLst/>
          </a:prstGeom>
        </p:spPr>
      </p:pic>
    </p:spTree>
    <p:extLst>
      <p:ext uri="{BB962C8B-B14F-4D97-AF65-F5344CB8AC3E}">
        <p14:creationId xmlns:p14="http://schemas.microsoft.com/office/powerpoint/2010/main" val="5439197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4575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9144000" cy="6831106"/>
          </a:xfrm>
          <a:prstGeom prst="rect">
            <a:avLst/>
          </a:prstGeom>
        </p:spPr>
      </p:pic>
    </p:spTree>
    <p:extLst>
      <p:ext uri="{BB962C8B-B14F-4D97-AF65-F5344CB8AC3E}">
        <p14:creationId xmlns:p14="http://schemas.microsoft.com/office/powerpoint/2010/main" val="19012639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42068381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74589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640"/>
            <a:ext cx="9144000" cy="6898640"/>
          </a:xfrm>
          <a:prstGeom prst="rect">
            <a:avLst/>
          </a:prstGeom>
        </p:spPr>
      </p:pic>
    </p:spTree>
    <p:extLst>
      <p:ext uri="{BB962C8B-B14F-4D97-AF65-F5344CB8AC3E}">
        <p14:creationId xmlns:p14="http://schemas.microsoft.com/office/powerpoint/2010/main" val="460212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8576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853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Bonsaih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568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Sir Thomas Brisbane Planetar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9955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9562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1289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882"/>
            <a:ext cx="9144000" cy="6927510"/>
          </a:xfrm>
          <a:prstGeom prst="rect">
            <a:avLst/>
          </a:prstGeom>
        </p:spPr>
      </p:pic>
    </p:spTree>
    <p:extLst>
      <p:ext uri="{BB962C8B-B14F-4D97-AF65-F5344CB8AC3E}">
        <p14:creationId xmlns:p14="http://schemas.microsoft.com/office/powerpoint/2010/main" val="25408557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9553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254681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5342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1610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603339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1" y="0"/>
            <a:ext cx="514349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000501" cy="337521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375212"/>
            <a:ext cx="4000501" cy="3482788"/>
          </a:xfrm>
          <a:prstGeom prst="rect">
            <a:avLst/>
          </a:prstGeom>
        </p:spPr>
      </p:pic>
    </p:spTree>
    <p:extLst>
      <p:ext uri="{BB962C8B-B14F-4D97-AF65-F5344CB8AC3E}">
        <p14:creationId xmlns:p14="http://schemas.microsoft.com/office/powerpoint/2010/main" val="36342472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73416"/>
          </a:xfrm>
          <a:prstGeom prst="rect">
            <a:avLst/>
          </a:prstGeom>
        </p:spPr>
      </p:pic>
    </p:spTree>
    <p:extLst>
      <p:ext uri="{BB962C8B-B14F-4D97-AF65-F5344CB8AC3E}">
        <p14:creationId xmlns:p14="http://schemas.microsoft.com/office/powerpoint/2010/main" val="3167203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68002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023940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65086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802602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00266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05793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100</TotalTime>
  <Words>2097</Words>
  <Application>Microsoft Office PowerPoint</Application>
  <PresentationFormat>Presentación en pantalla (4:3)</PresentationFormat>
  <Paragraphs>268</Paragraphs>
  <Slides>113</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Mirador</vt:lpstr>
      <vt:lpstr>ESTADOS UNIDOS.-LA VUELTA AL MUNDO EN 885 JARDINES .-Jardines Botánicos Mendocino Coast .-Miami Beach .-Mildred E. Mathias  y Mount Coot tha </vt:lpstr>
      <vt:lpstr>Mendocino Coast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Miami Beach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Mildred E. Mathias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Coot tha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14</cp:revision>
  <dcterms:created xsi:type="dcterms:W3CDTF">2014-03-13T15:56:55Z</dcterms:created>
  <dcterms:modified xsi:type="dcterms:W3CDTF">2018-03-05T07:27:20Z</dcterms:modified>
</cp:coreProperties>
</file>