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50" r:id="rId94"/>
    <p:sldId id="351" r:id="rId95"/>
    <p:sldId id="352" r:id="rId96"/>
    <p:sldId id="369"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11F8BB-C142-472E-AF6D-3C74F59E5FC8}"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3C4AE0-FB8E-4CB9-A28C-B1F3865ED42F}" type="slidenum">
              <a:rPr lang="es-ES" smtClean="0"/>
              <a:t>‹Nº›</a:t>
            </a:fld>
            <a:endParaRPr lang="es-ES" dirty="0"/>
          </a:p>
        </p:txBody>
      </p:sp>
    </p:spTree>
    <p:extLst>
      <p:ext uri="{BB962C8B-B14F-4D97-AF65-F5344CB8AC3E}">
        <p14:creationId xmlns:p14="http://schemas.microsoft.com/office/powerpoint/2010/main" val="613844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Pista de bolos.-1</a:t>
            </a:r>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3C5611C1-E935-4345-A834-5CD0DC550238}" type="slidenum">
              <a:rPr lang="es-ES" altLang="es-ES">
                <a:solidFill>
                  <a:prstClr val="black"/>
                </a:solidFill>
                <a:latin typeface="Calibri" pitchFamily="34" charset="0"/>
              </a:rPr>
              <a:pPr/>
              <a:t>28</a:t>
            </a:fld>
            <a:endParaRPr lang="es-ES" alt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Pista de bolos.-1</a:t>
            </a:r>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A529C52-D8CD-484A-9787-C6D7FA279C89}" type="slidenum">
              <a:rPr lang="es-ES" altLang="es-ES">
                <a:solidFill>
                  <a:prstClr val="black"/>
                </a:solidFill>
                <a:latin typeface="Calibri" pitchFamily="34" charset="0"/>
              </a:rPr>
              <a:pPr/>
              <a:t>29</a:t>
            </a:fld>
            <a:endParaRPr lang="es-ES" alt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Van Dusen Botanical Gardens</a:t>
            </a:r>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5A6A6CB7-F70F-48F9-A3F2-FA945016C995}" type="slidenum">
              <a:rPr lang="es-ES" altLang="es-ES">
                <a:solidFill>
                  <a:prstClr val="black"/>
                </a:solidFill>
                <a:latin typeface="Calibri" pitchFamily="34" charset="0"/>
              </a:rPr>
              <a:pPr/>
              <a:t>31</a:t>
            </a:fld>
            <a:endParaRPr lang="es-ES" alt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Van Dusen Botanical Garden</a:t>
            </a:r>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74ED98E-99B5-47E3-9509-3C05BD66F348}" type="slidenum">
              <a:rPr lang="es-ES" altLang="es-ES">
                <a:solidFill>
                  <a:prstClr val="black"/>
                </a:solidFill>
                <a:latin typeface="Calibri" pitchFamily="34" charset="0"/>
              </a:rPr>
              <a:pPr/>
              <a:t>52</a:t>
            </a:fld>
            <a:endParaRPr lang="es-ES" alt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Van Dusen Botanical Garden</a:t>
            </a:r>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BD554638-779B-408B-8597-39ADA32984F9}" type="slidenum">
              <a:rPr lang="es-ES" altLang="es-ES">
                <a:solidFill>
                  <a:prstClr val="black"/>
                </a:solidFill>
                <a:latin typeface="Calibri" pitchFamily="34" charset="0"/>
              </a:rPr>
              <a:pPr/>
              <a:t>65</a:t>
            </a:fld>
            <a:endParaRPr lang="es-ES" alt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Van Dusen Botanical Garden</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48D8C2D-937D-47A6-BBC7-4713ACF1A275}" type="slidenum">
              <a:rPr lang="es-ES" altLang="es-ES">
                <a:solidFill>
                  <a:prstClr val="black"/>
                </a:solidFill>
                <a:latin typeface="Calibri" pitchFamily="34" charset="0"/>
              </a:rPr>
              <a:pPr/>
              <a:t>76</a:t>
            </a:fld>
            <a:endParaRPr lang="es-ES" alt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Van Dusen Botanical Gardens</a:t>
            </a:r>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00D9A07-45EE-4022-9E01-8F210B171F34}" type="slidenum">
              <a:rPr lang="es-ES" altLang="es-ES">
                <a:solidFill>
                  <a:prstClr val="black"/>
                </a:solidFill>
                <a:latin typeface="Calibri" pitchFamily="34" charset="0"/>
              </a:rPr>
              <a:pPr/>
              <a:t>80</a:t>
            </a:fld>
            <a:endParaRPr lang="es-ES" alt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Van Dusen Botanical Gardens</a:t>
            </a:r>
          </a:p>
          <a:p>
            <a:pPr>
              <a:spcBef>
                <a:spcPct val="0"/>
              </a:spcBef>
            </a:pPr>
            <a:endParaRPr lang="es-ES" altLang="es-ES" dirty="0"/>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98EC3B47-4900-48E6-8498-067075C826F5}" type="slidenum">
              <a:rPr lang="es-ES" altLang="es-ES">
                <a:solidFill>
                  <a:prstClr val="black"/>
                </a:solidFill>
                <a:latin typeface="Calibri" pitchFamily="34" charset="0"/>
              </a:rPr>
              <a:pPr/>
              <a:t>81</a:t>
            </a:fld>
            <a:endParaRPr lang="es-ES" alt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Illinois Arboretum..-w</a:t>
            </a:r>
            <a:endParaRPr lang="es-ES" dirty="0"/>
          </a:p>
        </p:txBody>
      </p:sp>
      <p:sp>
        <p:nvSpPr>
          <p:cNvPr id="4" name="3 Marcador de número de diapositiva"/>
          <p:cNvSpPr>
            <a:spLocks noGrp="1"/>
          </p:cNvSpPr>
          <p:nvPr>
            <p:ph type="sldNum" sz="quarter" idx="10"/>
          </p:nvPr>
        </p:nvSpPr>
        <p:spPr/>
        <p:txBody>
          <a:bodyPr/>
          <a:lstStyle/>
          <a:p>
            <a:fld id="{303C4AE0-FB8E-4CB9-A28C-B1F3865ED42F}" type="slidenum">
              <a:rPr lang="es-ES" smtClean="0"/>
              <a:t>110</a:t>
            </a:fld>
            <a:endParaRPr lang="es-ES" dirty="0"/>
          </a:p>
        </p:txBody>
      </p:sp>
    </p:spTree>
    <p:extLst>
      <p:ext uri="{BB962C8B-B14F-4D97-AF65-F5344CB8AC3E}">
        <p14:creationId xmlns:p14="http://schemas.microsoft.com/office/powerpoint/2010/main" val="4023696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Illinois Arboretum..-w</a:t>
            </a:r>
            <a:endParaRPr lang="es-ES" dirty="0"/>
          </a:p>
        </p:txBody>
      </p:sp>
      <p:sp>
        <p:nvSpPr>
          <p:cNvPr id="4" name="3 Marcador de número de diapositiva"/>
          <p:cNvSpPr>
            <a:spLocks noGrp="1"/>
          </p:cNvSpPr>
          <p:nvPr>
            <p:ph type="sldNum" sz="quarter" idx="10"/>
          </p:nvPr>
        </p:nvSpPr>
        <p:spPr/>
        <p:txBody>
          <a:bodyPr/>
          <a:lstStyle/>
          <a:p>
            <a:fld id="{303C4AE0-FB8E-4CB9-A28C-B1F3865ED42F}" type="slidenum">
              <a:rPr lang="es-ES" smtClean="0"/>
              <a:t>111</a:t>
            </a:fld>
            <a:endParaRPr lang="es-ES" dirty="0"/>
          </a:p>
        </p:txBody>
      </p:sp>
    </p:spTree>
    <p:extLst>
      <p:ext uri="{BB962C8B-B14F-4D97-AF65-F5344CB8AC3E}">
        <p14:creationId xmlns:p14="http://schemas.microsoft.com/office/powerpoint/2010/main" val="3666894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ctrTitle"/>
          </p:nvPr>
        </p:nvSpPr>
        <p:spPr>
          <a:xfrm>
            <a:off x="2286000" y="1484784"/>
            <a:ext cx="6172200" cy="1800200"/>
          </a:xfrm>
        </p:spPr>
        <p:txBody>
          <a:bodyPr>
            <a:normAutofit fontScale="90000"/>
          </a:bodyPr>
          <a:lstStyle/>
          <a:p>
            <a:r>
              <a:rPr lang="es-ES" altLang="es-ES" dirty="0"/>
              <a:t>ESTADOS UNIDOS.-LA VUELTA AL MUNDO EN 885 JARDINES .-jardines botánicos -Van Dusen-California-Illinois</a:t>
            </a:r>
          </a:p>
        </p:txBody>
      </p:sp>
      <p:sp>
        <p:nvSpPr>
          <p:cNvPr id="6146" name="2 Subtítulo"/>
          <p:cNvSpPr>
            <a:spLocks noGrp="1"/>
          </p:cNvSpPr>
          <p:nvPr>
            <p:ph type="subTitle" idx="1"/>
          </p:nvPr>
        </p:nvSpPr>
        <p:spPr>
          <a:xfrm>
            <a:off x="2555776" y="5003322"/>
            <a:ext cx="4680520" cy="1371600"/>
          </a:xfrm>
        </p:spPr>
        <p:txBody>
          <a:bodyPr>
            <a:normAutofit/>
          </a:bodyPr>
          <a:lstStyle/>
          <a:p>
            <a:r>
              <a:rPr lang="es-ES" altLang="es-ES" dirty="0"/>
              <a:t>Selección de textos y fotografías por</a:t>
            </a:r>
          </a:p>
          <a:p>
            <a:r>
              <a:rPr lang="es-ES" altLang="es-ES" sz="2800" dirty="0"/>
              <a:t>JOSE ELIAS BONELLS</a:t>
            </a:r>
          </a:p>
          <a:p>
            <a:endParaRPr lang="es-ES" altLang="es-ES" dirty="0"/>
          </a:p>
        </p:txBody>
      </p:sp>
    </p:spTree>
    <p:extLst>
      <p:ext uri="{BB962C8B-B14F-4D97-AF65-F5344CB8AC3E}">
        <p14:creationId xmlns:p14="http://schemas.microsoft.com/office/powerpoint/2010/main" val="4234313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r>
              <a:rPr lang="es-ES" altLang="es-ES" dirty="0"/>
              <a:t>Van Dusen Botanical Garden</a:t>
            </a:r>
          </a:p>
        </p:txBody>
      </p:sp>
      <p:sp>
        <p:nvSpPr>
          <p:cNvPr id="7171" name="2 Marcador de contenido"/>
          <p:cNvSpPr>
            <a:spLocks noGrp="1"/>
          </p:cNvSpPr>
          <p:nvPr>
            <p:ph sz="quarter" idx="1"/>
          </p:nvPr>
        </p:nvSpPr>
        <p:spPr/>
        <p:txBody>
          <a:bodyPr>
            <a:normAutofit lnSpcReduction="10000"/>
          </a:bodyPr>
          <a:lstStyle/>
          <a:p>
            <a:r>
              <a:rPr lang="es-ES" altLang="es-ES" b="1" dirty="0"/>
              <a:t>VanDusen Jardín Botánico</a:t>
            </a:r>
            <a:r>
              <a:rPr lang="es-ES" altLang="es-ES" dirty="0"/>
              <a:t> se encuentra en Vancouver , British Columbia , Canadá .</a:t>
            </a:r>
          </a:p>
          <a:p>
            <a:r>
              <a:rPr lang="es-ES" altLang="es-ES" dirty="0"/>
              <a:t> Nombrado para maderero local y filántropo Julián VanDusen Whitford ,  ha sido un jardín público desde su apertura el 30 de agosto de 1975.</a:t>
            </a:r>
          </a:p>
          <a:p>
            <a:r>
              <a:rPr lang="es-ES" altLang="es-ES" dirty="0"/>
              <a:t> El jardín está gestionado por la Junta de Parques de Vancouver y está dirigido por un personal administrativo impulsado por aproximadamente 1600 voluntarios y 9 jardineros a tiempo completo con pasantes de temporada. </a:t>
            </a:r>
          </a:p>
          <a:p>
            <a:pPr>
              <a:buFont typeface="Wingdings 2" pitchFamily="18" charset="2"/>
              <a:buNone/>
            </a:pPr>
            <a:r>
              <a:rPr lang="es-ES" altLang="es-ES" dirty="0"/>
              <a:t>. </a:t>
            </a:r>
          </a:p>
        </p:txBody>
      </p:sp>
    </p:spTree>
    <p:extLst>
      <p:ext uri="{BB962C8B-B14F-4D97-AF65-F5344CB8AC3E}">
        <p14:creationId xmlns:p14="http://schemas.microsoft.com/office/powerpoint/2010/main" val="2107238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765175"/>
            <a:ext cx="7041976" cy="5254625"/>
          </a:xfrm>
        </p:spPr>
        <p:txBody>
          <a:bodyPr/>
          <a:lstStyle/>
          <a:p>
            <a:r>
              <a:rPr lang="es-ES" altLang="es-ES" dirty="0"/>
              <a:t>VanDusen Jardín Botánico está situado en el barrio de Shaughnessy en Vancouver, en la esquina noroeste de la calle 37 y Oak</a:t>
            </a:r>
          </a:p>
          <a:p>
            <a:r>
              <a:rPr lang="es-ES" altLang="es-ES" dirty="0"/>
              <a:t>El jardín está abierto al público todos los días del año excepto Navidad. </a:t>
            </a:r>
          </a:p>
          <a:p>
            <a:r>
              <a:rPr lang="es-ES" altLang="es-ES" dirty="0"/>
              <a:t>El jardín cubre 22 hectáreas  y muestra plantas de recolección de todo el mundo. </a:t>
            </a:r>
          </a:p>
          <a:p>
            <a:r>
              <a:rPr lang="es-ES" altLang="es-ES" dirty="0"/>
              <a:t>En 1970, la Fundación de Vancouver , el gobierno provincial y la ciudad de Vancouver, firmaron un acuerdo para desarrollar un parque público en una parte del campo de golf antiguo de Shaughnessy. </a:t>
            </a:r>
          </a:p>
          <a:p>
            <a:endParaRPr lang="es-ES" altLang="es-ES" dirty="0"/>
          </a:p>
        </p:txBody>
      </p:sp>
    </p:spTree>
    <p:extLst>
      <p:ext uri="{BB962C8B-B14F-4D97-AF65-F5344CB8AC3E}">
        <p14:creationId xmlns:p14="http://schemas.microsoft.com/office/powerpoint/2010/main" val="3749541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6825952" cy="5614987"/>
          </a:xfrm>
        </p:spPr>
        <p:txBody>
          <a:bodyPr>
            <a:normAutofit/>
          </a:bodyPr>
          <a:lstStyle/>
          <a:p>
            <a:r>
              <a:rPr lang="es-ES" altLang="es-ES" dirty="0"/>
              <a:t>Una decisión temprana de participar en la investigación científica permitió la canalización de fondos y energías en la construcción de jardines y lanzó el personal de la responsabilidad de crear colecciones de investigación o un herbario. </a:t>
            </a:r>
          </a:p>
          <a:p>
            <a:r>
              <a:rPr lang="es-ES" altLang="es-ES" dirty="0"/>
              <a:t>Sin embargo, existe una biblioteca de referencia especializada en el nuevo edificio (LEED de platino estándar  "edificio viviente" que se inauguró en noviembre de 2011).</a:t>
            </a:r>
          </a:p>
          <a:p>
            <a:r>
              <a:rPr lang="es-ES" altLang="es-ES" dirty="0"/>
              <a:t>El edificio cuenta con una tienda de regalos / jardín, un libro y biblioteca de semillas , un restaurante y una cafetería. </a:t>
            </a:r>
          </a:p>
          <a:p>
            <a:endParaRPr lang="es-ES" altLang="es-ES" dirty="0"/>
          </a:p>
          <a:p>
            <a:endParaRPr lang="es-ES" altLang="es-ES" dirty="0"/>
          </a:p>
        </p:txBody>
      </p:sp>
    </p:spTree>
    <p:extLst>
      <p:ext uri="{BB962C8B-B14F-4D97-AF65-F5344CB8AC3E}">
        <p14:creationId xmlns:p14="http://schemas.microsoft.com/office/powerpoint/2010/main" val="114578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1124744"/>
            <a:ext cx="6969968" cy="4895056"/>
          </a:xfrm>
        </p:spPr>
        <p:txBody>
          <a:bodyPr>
            <a:normAutofit/>
          </a:bodyPr>
          <a:lstStyle/>
          <a:p>
            <a:r>
              <a:rPr lang="es-ES" altLang="es-ES" dirty="0"/>
              <a:t>Características especiales en el jardín son tallaos tótems , esculturas de piedra grandes, y un pabellón coreano en el borde de la colección de plantas de Asia. </a:t>
            </a:r>
          </a:p>
          <a:p>
            <a:r>
              <a:rPr lang="es-ES" altLang="es-ES" dirty="0"/>
              <a:t>Los niños, en particular, disfrutar del laberinto situado junto a la huerta hortícola. </a:t>
            </a:r>
          </a:p>
          <a:p>
            <a:r>
              <a:rPr lang="es-ES" altLang="es-ES" dirty="0"/>
              <a:t>Los visitantes encuentran una gran colección de especies e híbridos de Rhododendron , cultivares de Fagus sylvatica , así como colecciones de Sorbus , Fraxinus y Magnolia.</a:t>
            </a:r>
          </a:p>
        </p:txBody>
      </p:sp>
    </p:spTree>
    <p:extLst>
      <p:ext uri="{BB962C8B-B14F-4D97-AF65-F5344CB8AC3E}">
        <p14:creationId xmlns:p14="http://schemas.microsoft.com/office/powerpoint/2010/main" val="4277306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981075"/>
            <a:ext cx="6825952" cy="5038725"/>
          </a:xfrm>
        </p:spPr>
        <p:txBody>
          <a:bodyPr>
            <a:normAutofit fontScale="92500"/>
          </a:bodyPr>
          <a:lstStyle/>
          <a:p>
            <a:r>
              <a:rPr lang="es-ES" altLang="es-ES" dirty="0"/>
              <a:t>Plantaciones especializadas incluyen un nicho el jardín Heather , un jardín "negro", una temporada "Walk Laburnum", una postura majestuosa de Sequoiadendron giganteum, un estanque de ciprés, un jardín perenne formal, un jardín de vegetales herencia (de temporada), un jardín de fragancia (de temporada ) y un gran jardín sino-Himalaya.</a:t>
            </a:r>
          </a:p>
          <a:p>
            <a:r>
              <a:rPr lang="es-ES" altLang="es-ES" dirty="0"/>
              <a:t>VanDusen Jardín Botánico es disfrutado por personas de todas las edades y procedencias.</a:t>
            </a:r>
          </a:p>
          <a:p>
            <a:r>
              <a:rPr lang="es-ES" altLang="es-ES" dirty="0"/>
              <a:t> Los visitantes sólo pueden disfrutar en la pantalla o luchar por una comprensión más profunda de las plantas y sus condiciones de crecimiento.</a:t>
            </a:r>
          </a:p>
          <a:p>
            <a:endParaRPr lang="es-ES" altLang="es-ES" dirty="0"/>
          </a:p>
        </p:txBody>
      </p:sp>
    </p:spTree>
    <p:extLst>
      <p:ext uri="{BB962C8B-B14F-4D97-AF65-F5344CB8AC3E}">
        <p14:creationId xmlns:p14="http://schemas.microsoft.com/office/powerpoint/2010/main" val="3771091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333375"/>
            <a:ext cx="6969968" cy="5686425"/>
          </a:xfrm>
        </p:spPr>
        <p:txBody>
          <a:bodyPr/>
          <a:lstStyle/>
          <a:p>
            <a:r>
              <a:rPr lang="es-ES" altLang="es-ES" dirty="0"/>
              <a:t>Muchas de las colecciones de plantas están etiquetados y dispuestos para demostrar las relaciones botánicas u orígenes geográficos. </a:t>
            </a:r>
          </a:p>
          <a:p>
            <a:r>
              <a:rPr lang="es-ES" altLang="es-ES" dirty="0"/>
              <a:t>Free Walking Tours y visitas guiadas compra se ofrecen diariamente a través de la primavera, el verano y el otoño. </a:t>
            </a:r>
          </a:p>
          <a:p>
            <a:r>
              <a:rPr lang="es-ES" altLang="es-ES" dirty="0"/>
              <a:t>Las oportunidades educativas incluyen una serie de conferencias y talleres, así como los programas escolares. </a:t>
            </a:r>
          </a:p>
          <a:p>
            <a:r>
              <a:rPr lang="es-ES" altLang="es-ES" dirty="0"/>
              <a:t>Algunas de las oportunidades de voluntariado incluyen guía, recolección de semillas, flores secas arreglos, mostrador de información y el etiquetado de las plantas.</a:t>
            </a:r>
          </a:p>
          <a:p>
            <a:endParaRPr lang="es-ES" altLang="es-ES" dirty="0"/>
          </a:p>
        </p:txBody>
      </p:sp>
    </p:spTree>
    <p:extLst>
      <p:ext uri="{BB962C8B-B14F-4D97-AF65-F5344CB8AC3E}">
        <p14:creationId xmlns:p14="http://schemas.microsoft.com/office/powerpoint/2010/main" val="594275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Van Dusen 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5 CuadroTexto"/>
          <p:cNvSpPr txBox="1">
            <a:spLocks noChangeArrowheads="1"/>
          </p:cNvSpPr>
          <p:nvPr/>
        </p:nvSpPr>
        <p:spPr bwMode="auto">
          <a:xfrm>
            <a:off x="6516688" y="6524625"/>
            <a:ext cx="28797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3254887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Van Dusen.-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69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Van Dus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561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Van Dusen Botanical.-Ro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6644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Van Dusen Botanical Garden.-Laberinto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385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Van Dusen Botanical Garden.-Late-Summer-Canadian-Heritage-Po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849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Van Dusen Botanical Garden.-ñ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3803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Van Dusen Botanical Garden.-x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751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Van Dusen Botanical Garden.-x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301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Van Dusen Botanical Garden.-x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406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Van Dusen Botanical Garden.-x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253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Van Dusen Botanical Garden.-x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616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Van Dusen Botanical Gardes.-roc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2 CuadroTexto"/>
          <p:cNvSpPr txBox="1">
            <a:spLocks noChangeArrowheads="1"/>
          </p:cNvSpPr>
          <p:nvPr/>
        </p:nvSpPr>
        <p:spPr bwMode="auto">
          <a:xfrm>
            <a:off x="6300788" y="6597650"/>
            <a:ext cx="2843212"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2916920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Van Dusen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40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Van Dusen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2 CuadroTexto"/>
          <p:cNvSpPr txBox="1">
            <a:spLocks noChangeArrowheads="1"/>
          </p:cNvSpPr>
          <p:nvPr/>
        </p:nvSpPr>
        <p:spPr bwMode="auto">
          <a:xfrm>
            <a:off x="6011863" y="6597650"/>
            <a:ext cx="3132137"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1149992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Van Dusen Gardens.-Azalea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2 CuadroTexto"/>
          <p:cNvSpPr txBox="1">
            <a:spLocks noChangeArrowheads="1"/>
          </p:cNvSpPr>
          <p:nvPr/>
        </p:nvSpPr>
        <p:spPr bwMode="auto">
          <a:xfrm>
            <a:off x="6011863" y="6453188"/>
            <a:ext cx="313213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3711369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Van Dusen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063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Van Dusen Gardens.-Vancouver.-Canad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0739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Van Dusen Gardens.-Vancouver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280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Van_Dusen_Botanical_Gardens_Vancouv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045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Vancouver.Pista de bol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325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Vancouver.-Pista de bolo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999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VanDus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903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Vandus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2 CuadroTexto"/>
          <p:cNvSpPr txBox="1">
            <a:spLocks noChangeArrowheads="1"/>
          </p:cNvSpPr>
          <p:nvPr/>
        </p:nvSpPr>
        <p:spPr bwMode="auto">
          <a:xfrm>
            <a:off x="6516688" y="6453188"/>
            <a:ext cx="262731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Gardens</a:t>
            </a:r>
          </a:p>
        </p:txBody>
      </p:sp>
    </p:spTree>
    <p:extLst>
      <p:ext uri="{BB962C8B-B14F-4D97-AF65-F5344CB8AC3E}">
        <p14:creationId xmlns:p14="http://schemas.microsoft.com/office/powerpoint/2010/main" val="89359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Vandusen.-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2 CuadroTexto"/>
          <p:cNvSpPr txBox="1">
            <a:spLocks noChangeArrowheads="1"/>
          </p:cNvSpPr>
          <p:nvPr/>
        </p:nvSpPr>
        <p:spPr bwMode="auto">
          <a:xfrm>
            <a:off x="6443663" y="6597650"/>
            <a:ext cx="2700337"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Gardens</a:t>
            </a:r>
          </a:p>
        </p:txBody>
      </p:sp>
    </p:spTree>
    <p:extLst>
      <p:ext uri="{BB962C8B-B14F-4D97-AF65-F5344CB8AC3E}">
        <p14:creationId xmlns:p14="http://schemas.microsoft.com/office/powerpoint/2010/main" val="3926858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Vandusen.-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158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Vandusen.-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2 CuadroTexto"/>
          <p:cNvSpPr txBox="1">
            <a:spLocks noChangeArrowheads="1"/>
          </p:cNvSpPr>
          <p:nvPr/>
        </p:nvSpPr>
        <p:spPr bwMode="auto">
          <a:xfrm>
            <a:off x="5940425" y="6453188"/>
            <a:ext cx="30241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Gardens</a:t>
            </a:r>
          </a:p>
        </p:txBody>
      </p:sp>
    </p:spTree>
    <p:extLst>
      <p:ext uri="{BB962C8B-B14F-4D97-AF65-F5344CB8AC3E}">
        <p14:creationId xmlns:p14="http://schemas.microsoft.com/office/powerpoint/2010/main" val="1397677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Vandusen.-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2 CuadroTexto"/>
          <p:cNvSpPr txBox="1">
            <a:spLocks noChangeArrowheads="1"/>
          </p:cNvSpPr>
          <p:nvPr/>
        </p:nvSpPr>
        <p:spPr bwMode="auto">
          <a:xfrm>
            <a:off x="6372225" y="6524625"/>
            <a:ext cx="277177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Gardens</a:t>
            </a:r>
          </a:p>
        </p:txBody>
      </p:sp>
    </p:spTree>
    <p:extLst>
      <p:ext uri="{BB962C8B-B14F-4D97-AF65-F5344CB8AC3E}">
        <p14:creationId xmlns:p14="http://schemas.microsoft.com/office/powerpoint/2010/main" val="4244065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Vandusen.-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929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Vandusen.-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876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Vandusen.-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30607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Vandusen Botanical.-Spring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381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Vandusen Botanical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1290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Vandusen Botanical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3126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Vandusen Botanical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449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4 Imagen" descr="VanDusen Botanical Garden.-ñ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800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VanDusen Botanical Garden.-ñ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607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VanDusen Botanical Garden.-ñ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1987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VanDusen Botanical Garden.-ñ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8574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2 Imagen" descr="VanDusen Botanical Garden.-Maz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245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VanDusen Botanical Garden.-ñ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2045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Vandusen Botanical Garden.-Vancouver.-Canad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7374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anDusen Botanical Garden.-z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8770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anDusen Botanical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98065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anDusen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4 CuadroTexto"/>
          <p:cNvSpPr txBox="1">
            <a:spLocks noChangeArrowheads="1"/>
          </p:cNvSpPr>
          <p:nvPr/>
        </p:nvSpPr>
        <p:spPr bwMode="auto">
          <a:xfrm>
            <a:off x="5867400" y="5732463"/>
            <a:ext cx="309721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3774142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andusen Botanical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1429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Vandusen Botanical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80040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VanDusen Botanical Gardens.-maze-in-summ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7356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anDusen Botanical Gardens.-ñ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6481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2 Imagen" descr="VanDusen Botanical Gardens.-x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999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Vandusen Botanical Gardens.-x8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7372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andusen Botanical Gardens.-x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3674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Vandusen Botanical Gardens.-x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1708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VanDusen Chines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0415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VanDusen Chine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0165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VanDusen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35360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VanDusen Garden.-Laberint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505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7010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3 Imagen" descr="VanDusen Garden.-Vancouver.-Canad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6 CuadroTexto"/>
          <p:cNvSpPr txBox="1">
            <a:spLocks noChangeArrowheads="1"/>
          </p:cNvSpPr>
          <p:nvPr/>
        </p:nvSpPr>
        <p:spPr bwMode="auto">
          <a:xfrm>
            <a:off x="6372225" y="6597650"/>
            <a:ext cx="2771775"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26949606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anDusen Garden.-Vanvouve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8084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VanDusen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1995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VanDusen Gardens.-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2 CuadroTexto"/>
          <p:cNvSpPr txBox="1">
            <a:spLocks noChangeArrowheads="1"/>
          </p:cNvSpPr>
          <p:nvPr/>
        </p:nvSpPr>
        <p:spPr bwMode="auto">
          <a:xfrm>
            <a:off x="6443663" y="6453188"/>
            <a:ext cx="270033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30590295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VanDusen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2 CuadroTexto"/>
          <p:cNvSpPr txBox="1">
            <a:spLocks noChangeArrowheads="1"/>
          </p:cNvSpPr>
          <p:nvPr/>
        </p:nvSpPr>
        <p:spPr bwMode="auto">
          <a:xfrm>
            <a:off x="6300788" y="6453188"/>
            <a:ext cx="284321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321872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VanDusen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8744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VanDusen Gardens.-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6849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2 Imagen" descr="VanDusen Gardens.-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1934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anDusen Gardens.-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5952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anDusen Gardens.-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9600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anDusen Gardens.-Autum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9112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anDusen Gardens.-Azale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4 CuadroTexto"/>
          <p:cNvSpPr txBox="1">
            <a:spLocks noChangeArrowheads="1"/>
          </p:cNvSpPr>
          <p:nvPr/>
        </p:nvSpPr>
        <p:spPr bwMode="auto">
          <a:xfrm>
            <a:off x="6227763" y="6453188"/>
            <a:ext cx="291623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a:t>
            </a:r>
          </a:p>
        </p:txBody>
      </p:sp>
    </p:spTree>
    <p:extLst>
      <p:ext uri="{BB962C8B-B14F-4D97-AF65-F5344CB8AC3E}">
        <p14:creationId xmlns:p14="http://schemas.microsoft.com/office/powerpoint/2010/main" val="33049549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anDusen Gardens.-Fuent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5241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VanDusen Gardens.-La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1725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2 Imagen" descr="VanDusen Gardens.Z.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6715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VanDusen Gardens .-Canad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4 CuadroTexto"/>
          <p:cNvSpPr txBox="1">
            <a:spLocks noChangeArrowheads="1"/>
          </p:cNvSpPr>
          <p:nvPr/>
        </p:nvSpPr>
        <p:spPr bwMode="auto">
          <a:xfrm>
            <a:off x="5724525" y="6524625"/>
            <a:ext cx="341947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Gardens</a:t>
            </a:r>
          </a:p>
        </p:txBody>
      </p:sp>
    </p:spTree>
    <p:extLst>
      <p:ext uri="{BB962C8B-B14F-4D97-AF65-F5344CB8AC3E}">
        <p14:creationId xmlns:p14="http://schemas.microsoft.com/office/powerpoint/2010/main" val="15872611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VanDusen Gardens Vancouver.-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2 CuadroTexto"/>
          <p:cNvSpPr txBox="1">
            <a:spLocks noChangeArrowheads="1"/>
          </p:cNvSpPr>
          <p:nvPr/>
        </p:nvSpPr>
        <p:spPr bwMode="auto">
          <a:xfrm>
            <a:off x="6516688" y="6453188"/>
            <a:ext cx="262731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fontAlgn="base">
              <a:spcBef>
                <a:spcPct val="0"/>
              </a:spcBef>
              <a:spcAft>
                <a:spcPct val="0"/>
              </a:spcAft>
            </a:pPr>
            <a:r>
              <a:rPr lang="es-ES" altLang="es-ES" dirty="0">
                <a:solidFill>
                  <a:prstClr val="white"/>
                </a:solidFill>
                <a:cs typeface="Arial" charset="0"/>
              </a:rPr>
              <a:t>Van Dusen Botanical Gardens</a:t>
            </a:r>
          </a:p>
        </p:txBody>
      </p:sp>
    </p:spTree>
    <p:extLst>
      <p:ext uri="{BB962C8B-B14F-4D97-AF65-F5344CB8AC3E}">
        <p14:creationId xmlns:p14="http://schemas.microsoft.com/office/powerpoint/2010/main" val="21359889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VanDusen_Botanical_Garden.-m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7427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anDusen_Botanical_Garden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9375"/>
            <a:ext cx="9144000" cy="669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1590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anDusen_Botanical_Garden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9668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anDusen_Botanical_Garden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0240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anDusen_Botanical_Garden_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8" y="0"/>
            <a:ext cx="9102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3204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anDusen_Botanical_Garden_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4205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anDusen_Botanical_Garden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5677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anDusen_Botanical_Garden_maz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9554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VanDusen_Botanical_Garden_rock_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5674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VanDusenGardens_CentralVancouv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3103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2 Imagen" descr="VanDusen-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0810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fontAlgn="auto">
              <a:spcAft>
                <a:spcPts val="0"/>
              </a:spcAft>
              <a:defRPr/>
            </a:pPr>
            <a:r>
              <a:rPr lang="es-ES" b="1" dirty="0"/>
              <a:t>University of California.-Botanical Garden</a:t>
            </a:r>
          </a:p>
        </p:txBody>
      </p:sp>
      <p:sp>
        <p:nvSpPr>
          <p:cNvPr id="3" name="2 Marcador de contenido"/>
          <p:cNvSpPr>
            <a:spLocks noGrp="1"/>
          </p:cNvSpPr>
          <p:nvPr>
            <p:ph sz="quarter" idx="1"/>
          </p:nvPr>
        </p:nvSpPr>
        <p:spPr/>
        <p:txBody>
          <a:bodyPr>
            <a:normAutofit fontScale="92500"/>
          </a:bodyPr>
          <a:lstStyle/>
          <a:p>
            <a:pPr marL="274320" indent="-274320" fontAlgn="auto">
              <a:spcBef>
                <a:spcPts val="580"/>
              </a:spcBef>
              <a:spcAft>
                <a:spcPts val="0"/>
              </a:spcAft>
              <a:buFont typeface="Wingdings 2"/>
              <a:buChar char=""/>
              <a:defRPr/>
            </a:pPr>
            <a:r>
              <a:rPr lang="es-ES" dirty="0"/>
              <a:t>La </a:t>
            </a:r>
            <a:r>
              <a:rPr lang="es-ES" b="1" dirty="0"/>
              <a:t>Universidad de California Botanical Garden</a:t>
            </a:r>
            <a:r>
              <a:rPr lang="es-ES" dirty="0"/>
              <a:t> es de  (13,7 ha) jardín botánico ubicado en la Universidad de California, Berkeley campus. </a:t>
            </a:r>
          </a:p>
          <a:p>
            <a:pPr marL="274320" indent="-274320" fontAlgn="auto">
              <a:spcBef>
                <a:spcPts val="580"/>
              </a:spcBef>
              <a:spcAft>
                <a:spcPts val="0"/>
              </a:spcAft>
              <a:buFont typeface="Wingdings 2"/>
              <a:buChar char=""/>
              <a:defRPr/>
            </a:pPr>
            <a:r>
              <a:rPr lang="es-ES" dirty="0"/>
              <a:t>El jardín se encuentra en el campus de Strawberry Canyon con vistas a la bahía de San Francisco .</a:t>
            </a:r>
          </a:p>
          <a:p>
            <a:pPr marL="274320" indent="-274320" fontAlgn="auto">
              <a:spcBef>
                <a:spcPts val="580"/>
              </a:spcBef>
              <a:spcAft>
                <a:spcPts val="0"/>
              </a:spcAft>
              <a:buFont typeface="Wingdings 2"/>
              <a:buChar char=""/>
              <a:defRPr/>
            </a:pPr>
            <a:r>
              <a:rPr lang="es-ES" dirty="0"/>
              <a:t>Es una de las colecciones de plantas más diversas en los Estados Unidos, y es famosa por su gran número de especies raras y en peligro de extinción. </a:t>
            </a:r>
          </a:p>
          <a:p>
            <a:pPr marL="274320" indent="-274320" fontAlgn="auto">
              <a:spcBef>
                <a:spcPts val="580"/>
              </a:spcBef>
              <a:spcAft>
                <a:spcPts val="0"/>
              </a:spcAft>
              <a:buFont typeface="Wingdings 2"/>
              <a:buChar char=""/>
              <a:defRPr/>
            </a:pPr>
            <a:r>
              <a:rPr lang="es-ES" dirty="0"/>
              <a:t> El jardín fue creado en 1890 en el campus central de la universidad y se trasladó a su actual ubicación en las colinas de la escuela bajo la dirección de Thomas Harper Goodspeed.</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714037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914400" y="404813"/>
            <a:ext cx="6969968" cy="5614987"/>
          </a:xfrm>
        </p:spPr>
        <p:txBody>
          <a:bodyPr>
            <a:normAutofit lnSpcReduction="10000"/>
          </a:bodyPr>
          <a:lstStyle/>
          <a:p>
            <a:r>
              <a:rPr lang="es-ES" altLang="es-ES" dirty="0"/>
              <a:t>Su distribución en el Cañón fue diseñado por Goodspeed y su compañero profesor de Berkeley y arquitecto paisajista , John William Gregg .</a:t>
            </a:r>
          </a:p>
          <a:p>
            <a:r>
              <a:rPr lang="es-ES" altLang="es-ES" dirty="0"/>
              <a:t>El jardín contiene ahora más de 20.000 adhesiones, en representación de 324 familias de plantas, 12.000 diferentes especies y subespecies , y 2.885 géneros .</a:t>
            </a:r>
          </a:p>
          <a:p>
            <a:r>
              <a:rPr lang="es-ES" altLang="es-ES" dirty="0"/>
              <a:t> Colecciones al aire libre están en adaptadas generales geográficamente, y casi todas las muestras han sido recolectadas en el medio silvestre. </a:t>
            </a:r>
          </a:p>
          <a:p>
            <a:r>
              <a:rPr lang="es-ES" altLang="es-ES" dirty="0"/>
              <a:t>Las colecciones familiares importantes son: Cactus (2.669 plantas), Lily (1.193 plantas), girasol (1.151 plantas), Heath (897 plantas), y Orchid (950).</a:t>
            </a:r>
          </a:p>
        </p:txBody>
      </p:sp>
    </p:spTree>
    <p:extLst>
      <p:ext uri="{BB962C8B-B14F-4D97-AF65-F5344CB8AC3E}">
        <p14:creationId xmlns:p14="http://schemas.microsoft.com/office/powerpoint/2010/main" val="21271093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0" y="836712"/>
            <a:ext cx="6969968" cy="5472608"/>
          </a:xfrm>
        </p:spPr>
        <p:txBody>
          <a:bodyPr>
            <a:normAutofit/>
          </a:bodyPr>
          <a:lstStyle/>
          <a:p>
            <a:r>
              <a:rPr lang="es-ES" altLang="es-ES" dirty="0"/>
              <a:t>Otras familias bien representadas incluyen cerca de 500 tipos de helechos y aliados de helechos, hierbas medicinales chinas  plantas de importancia económica, rosas antiguas cultivares y plantas nativas de California. </a:t>
            </a:r>
          </a:p>
          <a:p>
            <a:r>
              <a:rPr lang="es-ES" altLang="es-ES" dirty="0"/>
              <a:t>Un conjunto de invernaderos contienen suculentas , epifitas , helechos , plantas carnívoras , y tropicales.</a:t>
            </a:r>
          </a:p>
          <a:p>
            <a:r>
              <a:rPr lang="es-ES" altLang="es-ES" dirty="0"/>
              <a:t>Secciones organizadas geográficamente The Garden incluyen: </a:t>
            </a:r>
          </a:p>
          <a:p>
            <a:r>
              <a:rPr lang="es-ES" altLang="es-ES" dirty="0"/>
              <a:t>África - con South African plantas incluyendo lirios, Proteas  , Aloes , y </a:t>
            </a:r>
            <a:r>
              <a:rPr lang="es-ES" altLang="es-ES" i="1" dirty="0"/>
              <a:t>Encephalartos</a:t>
            </a:r>
            <a:r>
              <a:rPr lang="es-ES" altLang="es-ES" dirty="0"/>
              <a:t> . </a:t>
            </a:r>
          </a:p>
          <a:p>
            <a:r>
              <a:rPr lang="es-ES" altLang="es-ES" dirty="0"/>
              <a:t> </a:t>
            </a:r>
          </a:p>
        </p:txBody>
      </p:sp>
    </p:spTree>
    <p:extLst>
      <p:ext uri="{BB962C8B-B14F-4D97-AF65-F5344CB8AC3E}">
        <p14:creationId xmlns:p14="http://schemas.microsoft.com/office/powerpoint/2010/main" val="26398292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Asia - tiene una excelente colección de Rhododendron (259 taxones, 397 accesiones) incluyendo muchos árboles maduros Rododendros demasiado sensibles para la mayoría de los climas de América del Norte.</a:t>
            </a:r>
          </a:p>
          <a:p>
            <a:r>
              <a:rPr lang="es-ES" dirty="0"/>
              <a:t>También están presentes muchos miembros de la familia secoya, incluyendo los bosques de secuoyas amanecer originales ( Metasequoia), y docenas de arbustos, enredaderas, inusuales y especies herbáceas recién obtenidos de China . </a:t>
            </a:r>
          </a:p>
          <a:p>
            <a:r>
              <a:rPr lang="es-ES" dirty="0"/>
              <a:t>Australasian - incluye las plantas de Australia y Nueva Zelanda con el sur de hayas , banksias , arrayanes , tales como Eucalyptus , cícadas y Phormiums . </a:t>
            </a:r>
          </a:p>
          <a:p>
            <a:endParaRPr lang="es-ES" dirty="0"/>
          </a:p>
          <a:p>
            <a:endParaRPr lang="es-ES" dirty="0"/>
          </a:p>
        </p:txBody>
      </p:sp>
    </p:spTree>
    <p:extLst>
      <p:ext uri="{BB962C8B-B14F-4D97-AF65-F5344CB8AC3E}">
        <p14:creationId xmlns:p14="http://schemas.microsoft.com/office/powerpoint/2010/main" val="30847157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University_of_California_Botanical_Garden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6185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University_of_California_Botanical_Garden_-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4872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University_of_California_Botanical_Garden_-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556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University_of_California_Botanical_Garden_-5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61580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University_of_California_Botanical_Garden_-9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7654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University_of_California_Botanical_Garden_-9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5912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University_of_California_Botanical_Garden_-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6135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Título"/>
          <p:cNvSpPr>
            <a:spLocks noGrp="1"/>
          </p:cNvSpPr>
          <p:nvPr>
            <p:ph type="title"/>
          </p:nvPr>
        </p:nvSpPr>
        <p:spPr/>
        <p:txBody>
          <a:bodyPr/>
          <a:lstStyle/>
          <a:p>
            <a:r>
              <a:rPr lang="es-ES" altLang="es-ES" dirty="0"/>
              <a:t>University of Illinois Arboretum</a:t>
            </a:r>
          </a:p>
        </p:txBody>
      </p:sp>
      <p:sp>
        <p:nvSpPr>
          <p:cNvPr id="3" name="2 Marcador de contenido"/>
          <p:cNvSpPr>
            <a:spLocks noGrp="1"/>
          </p:cNvSpPr>
          <p:nvPr>
            <p:ph sz="quarter" idx="1"/>
          </p:nvPr>
        </p:nvSpPr>
        <p:spPr/>
        <p:txBody>
          <a:bodyPr>
            <a:normAutofit lnSpcReduction="10000"/>
          </a:bodyPr>
          <a:lstStyle/>
          <a:p>
            <a:pPr marL="274320" indent="-274320" fontAlgn="auto">
              <a:spcBef>
                <a:spcPts val="580"/>
              </a:spcBef>
              <a:spcAft>
                <a:spcPts val="0"/>
              </a:spcAft>
              <a:buFont typeface="Wingdings 2"/>
              <a:buChar char=""/>
              <a:defRPr/>
            </a:pPr>
            <a:r>
              <a:rPr lang="es-ES" dirty="0"/>
              <a:t>La </a:t>
            </a:r>
            <a:r>
              <a:rPr lang="es-ES" b="1" dirty="0"/>
              <a:t>Universidad de Illinois Arboretum</a:t>
            </a:r>
            <a:r>
              <a:rPr lang="es-ES" dirty="0"/>
              <a:t> (160 acres) es un nuevo jardín botánico , con jardines, actualmente en construcción en la Universidad de Illinois en Urbana-Champaign campus.</a:t>
            </a:r>
          </a:p>
          <a:p>
            <a:pPr marL="274320" indent="-274320" fontAlgn="auto">
              <a:spcBef>
                <a:spcPts val="580"/>
              </a:spcBef>
              <a:spcAft>
                <a:spcPts val="0"/>
              </a:spcAft>
              <a:buFont typeface="Wingdings 2"/>
              <a:buChar char=""/>
              <a:defRPr/>
            </a:pPr>
            <a:r>
              <a:rPr lang="es-ES" dirty="0"/>
              <a:t> Se encuentra ubicado en la intersección de Florida y Lincoln Avenue, Urbana, Illinois , y abre todos los días de forma gratuita. </a:t>
            </a:r>
          </a:p>
          <a:p>
            <a:pPr marL="274320" indent="-274320" fontAlgn="auto">
              <a:spcBef>
                <a:spcPts val="580"/>
              </a:spcBef>
              <a:spcAft>
                <a:spcPts val="0"/>
              </a:spcAft>
              <a:buFont typeface="Wingdings 2"/>
              <a:buChar char=""/>
              <a:defRPr/>
            </a:pPr>
            <a:r>
              <a:rPr lang="es-ES" dirty="0"/>
              <a:t>El arboreto se está construyendo en las tierras agrícolas del sur del campus de la universidad.</a:t>
            </a:r>
          </a:p>
          <a:p>
            <a:pPr marL="274320" indent="-274320" fontAlgn="auto">
              <a:spcBef>
                <a:spcPts val="580"/>
              </a:spcBef>
              <a:spcAft>
                <a:spcPts val="0"/>
              </a:spcAft>
              <a:buFont typeface="Wingdings 2"/>
              <a:buChar char=""/>
              <a:defRPr/>
            </a:pPr>
            <a:r>
              <a:rPr lang="es-ES" dirty="0"/>
              <a:t> A partir de 2005, las secciones desarrolladas son las siguientes: </a:t>
            </a:r>
          </a:p>
          <a:p>
            <a:pPr marL="274320" indent="-274320" fontAlgn="auto">
              <a:spcBef>
                <a:spcPts val="580"/>
              </a:spcBef>
              <a:spcAft>
                <a:spcPts val="0"/>
              </a:spcAft>
              <a:buFont typeface="Wingdings 2"/>
              <a:buChar char=""/>
              <a:defRPr/>
            </a:pPr>
            <a:r>
              <a:rPr lang="es-ES" dirty="0"/>
              <a:t>Jardin de Bienvenida - un lugar de entrada y reunión. </a:t>
            </a:r>
          </a:p>
          <a:p>
            <a:pPr marL="274320" indent="-274320" fontAlgn="auto">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5203062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2 Marcador de contenido"/>
          <p:cNvSpPr>
            <a:spLocks noGrp="1"/>
          </p:cNvSpPr>
          <p:nvPr>
            <p:ph sz="quarter" idx="1"/>
          </p:nvPr>
        </p:nvSpPr>
        <p:spPr>
          <a:xfrm>
            <a:off x="914400" y="476250"/>
            <a:ext cx="6897960" cy="5543550"/>
          </a:xfrm>
        </p:spPr>
        <p:txBody>
          <a:bodyPr/>
          <a:lstStyle/>
          <a:p>
            <a:r>
              <a:rPr lang="es-ES" altLang="es-ES" dirty="0"/>
              <a:t>Japan House - jardín de té (2002), en seco o jardín Zen (2003</a:t>
            </a:r>
          </a:p>
          <a:p>
            <a:r>
              <a:rPr lang="es-ES" altLang="es-ES" dirty="0"/>
              <a:t>La casa consta de tres salones de té, y de otro modo utilizado para las clases y reuniones, no es generalmente abierto al público. </a:t>
            </a:r>
          </a:p>
          <a:p>
            <a:r>
              <a:rPr lang="es-ES" altLang="es-ES" dirty="0"/>
              <a:t>Hartley Jardín (1994) - (12.000 m </a:t>
            </a:r>
            <a:r>
              <a:rPr lang="es-ES" altLang="es-ES" baseline="30000" dirty="0"/>
              <a:t>2)</a:t>
            </a:r>
            <a:r>
              <a:rPr lang="es-ES" altLang="es-ES" dirty="0"/>
              <a:t> jardín hundido con todo terreno .</a:t>
            </a:r>
          </a:p>
          <a:p>
            <a:r>
              <a:rPr lang="es-ES" altLang="es-ES" dirty="0"/>
              <a:t>Selecciones Latina de plantas anuales y perennes. </a:t>
            </a:r>
          </a:p>
          <a:p>
            <a:r>
              <a:rPr lang="es-ES" altLang="es-ES" dirty="0"/>
              <a:t>Idea Garden - seis áreas, incluyendo las fronteras, plantas ornamentales, hortalizas y Proyectos Especiales.</a:t>
            </a:r>
          </a:p>
          <a:p>
            <a:endParaRPr lang="es-ES" altLang="es-ES" dirty="0"/>
          </a:p>
        </p:txBody>
      </p:sp>
    </p:spTree>
    <p:extLst>
      <p:ext uri="{BB962C8B-B14F-4D97-AF65-F5344CB8AC3E}">
        <p14:creationId xmlns:p14="http://schemas.microsoft.com/office/powerpoint/2010/main" val="20509662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University_of_Illinois_Arboretum_-7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3584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University_of_Illinois_Arboretum_-8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8777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University_of_Illinois_Arboretum_-8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0092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University_of_Illinois_Arboretum_-_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4974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7285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560"/>
            <a:ext cx="9144000" cy="6822440"/>
          </a:xfrm>
          <a:prstGeom prst="rect">
            <a:avLst/>
          </a:prstGeom>
        </p:spPr>
      </p:pic>
    </p:spTree>
    <p:extLst>
      <p:ext uri="{BB962C8B-B14F-4D97-AF65-F5344CB8AC3E}">
        <p14:creationId xmlns:p14="http://schemas.microsoft.com/office/powerpoint/2010/main" val="16908233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TotalTime>
  <Words>1234</Words>
  <Application>Microsoft Office PowerPoint</Application>
  <PresentationFormat>Presentación en pantalla (4:3)</PresentationFormat>
  <Paragraphs>88</Paragraphs>
  <Slides>111</Slides>
  <Notes>10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111</vt:i4>
      </vt:variant>
    </vt:vector>
  </HeadingPairs>
  <TitlesOfParts>
    <vt:vector size="118" baseType="lpstr">
      <vt:lpstr>Arial</vt:lpstr>
      <vt:lpstr>Calibri</vt:lpstr>
      <vt:lpstr>Century Schoolbook</vt:lpstr>
      <vt:lpstr>Perpetua</vt:lpstr>
      <vt:lpstr>Wingdings</vt:lpstr>
      <vt:lpstr>Wingdings 2</vt:lpstr>
      <vt:lpstr>Default Theme</vt:lpstr>
      <vt:lpstr>ESTADOS UNIDOS.-LA VUELTA AL MUNDO EN 885 JARDINES .-jardines botánicos -Van Dusen-California-Illinois</vt:lpstr>
      <vt:lpstr>Van Dusen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University of California.-Botanical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University of Illinois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-Van Dusen-California-Illinois</dc:title>
  <dc:creator>Josep</dc:creator>
  <cp:lastModifiedBy>Usuario</cp:lastModifiedBy>
  <cp:revision>6</cp:revision>
  <dcterms:created xsi:type="dcterms:W3CDTF">2014-02-10T12:00:02Z</dcterms:created>
  <dcterms:modified xsi:type="dcterms:W3CDTF">2018-03-05T07:32:16Z</dcterms:modified>
</cp:coreProperties>
</file>