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6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 id="392" r:id="rId138"/>
    <p:sldId id="393" r:id="rId139"/>
    <p:sldId id="394" r:id="rId140"/>
    <p:sldId id="395" r:id="rId141"/>
    <p:sldId id="396" r:id="rId142"/>
    <p:sldId id="397" r:id="rId143"/>
    <p:sldId id="398" r:id="rId144"/>
    <p:sldId id="399" r:id="rId145"/>
    <p:sldId id="400" r:id="rId146"/>
    <p:sldId id="401" r:id="rId147"/>
    <p:sldId id="402" r:id="rId148"/>
    <p:sldId id="403" r:id="rId149"/>
    <p:sldId id="404" r:id="rId150"/>
    <p:sldId id="405" r:id="rId151"/>
    <p:sldId id="406" r:id="rId152"/>
    <p:sldId id="407" r:id="rId153"/>
    <p:sldId id="408" r:id="rId154"/>
    <p:sldId id="409" r:id="rId155"/>
    <p:sldId id="410" r:id="rId156"/>
    <p:sldId id="411" r:id="rId157"/>
    <p:sldId id="412" r:id="rId158"/>
    <p:sldId id="413" r:id="rId159"/>
    <p:sldId id="414" r:id="rId160"/>
    <p:sldId id="415" r:id="rId161"/>
    <p:sldId id="416" r:id="rId162"/>
    <p:sldId id="417" r:id="rId16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49908"/>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presProps" Target="presProp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0D02A19-56AE-4DA8-BC9D-459277D9F33E}" type="datetimeFigureOut">
              <a:rPr lang="es-ES" smtClean="0"/>
              <a:t>05/03/2018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5638E9D-0FC3-4CD2-941F-8D67DE872F2B}" type="slidenum">
              <a:rPr lang="es-ES" smtClean="0"/>
              <a:t>‹Nº›</a:t>
            </a:fld>
            <a:endParaRPr lang="es-ES" dirty="0"/>
          </a:p>
        </p:txBody>
      </p:sp>
    </p:spTree>
    <p:extLst>
      <p:ext uri="{BB962C8B-B14F-4D97-AF65-F5344CB8AC3E}">
        <p14:creationId xmlns:p14="http://schemas.microsoft.com/office/powerpoint/2010/main" val="21545716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Centro de recepcion</a:t>
            </a:r>
          </a:p>
        </p:txBody>
      </p:sp>
      <p:sp>
        <p:nvSpPr>
          <p:cNvPr id="4" name="3 Marcador de número de diapositiva"/>
          <p:cNvSpPr>
            <a:spLocks noGrp="1"/>
          </p:cNvSpPr>
          <p:nvPr>
            <p:ph type="sldNum" sz="quarter" idx="5"/>
          </p:nvPr>
        </p:nvSpPr>
        <p:spPr/>
        <p:txBody>
          <a:bodyPr/>
          <a:lstStyle/>
          <a:p>
            <a:pPr>
              <a:defRPr/>
            </a:pPr>
            <a:fld id="{16003B0B-D1B3-4239-8AE6-A387476B95D6}"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Estanque de los Sauces</a:t>
            </a:r>
          </a:p>
        </p:txBody>
      </p:sp>
      <p:sp>
        <p:nvSpPr>
          <p:cNvPr id="4" name="3 Marcador de número de diapositiva"/>
          <p:cNvSpPr>
            <a:spLocks noGrp="1"/>
          </p:cNvSpPr>
          <p:nvPr>
            <p:ph type="sldNum" sz="quarter" idx="5"/>
          </p:nvPr>
        </p:nvSpPr>
        <p:spPr/>
        <p:txBody>
          <a:bodyPr/>
          <a:lstStyle/>
          <a:p>
            <a:pPr>
              <a:defRPr/>
            </a:pPr>
            <a:fld id="{E1AC55A7-09DC-4DEE-90D1-E0270A05F05C}"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Plantas del Nuevo Mundo</a:t>
            </a:r>
          </a:p>
        </p:txBody>
      </p:sp>
      <p:sp>
        <p:nvSpPr>
          <p:cNvPr id="4" name="3 Marcador de número de diapositiva"/>
          <p:cNvSpPr>
            <a:spLocks noGrp="1"/>
          </p:cNvSpPr>
          <p:nvPr>
            <p:ph type="sldNum" sz="quarter" idx="5"/>
          </p:nvPr>
        </p:nvSpPr>
        <p:spPr/>
        <p:txBody>
          <a:bodyPr/>
          <a:lstStyle/>
          <a:p>
            <a:pPr>
              <a:defRPr/>
            </a:pPr>
            <a:fld id="{96A489B6-6E2E-4DD7-A07D-AA5290A2EDEB}"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Jardin de efecto invernadero</a:t>
            </a:r>
          </a:p>
        </p:txBody>
      </p:sp>
      <p:sp>
        <p:nvSpPr>
          <p:cNvPr id="4" name="3 Marcador de número de diapositiva"/>
          <p:cNvSpPr>
            <a:spLocks noGrp="1"/>
          </p:cNvSpPr>
          <p:nvPr>
            <p:ph type="sldNum" sz="quarter" idx="5"/>
          </p:nvPr>
        </p:nvSpPr>
        <p:spPr/>
        <p:txBody>
          <a:bodyPr/>
          <a:lstStyle/>
          <a:p>
            <a:pPr>
              <a:defRPr/>
            </a:pPr>
            <a:fld id="{0BC4B436-A575-447F-A64A-596C81A86E1D}"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Jardin de setos</a:t>
            </a:r>
          </a:p>
        </p:txBody>
      </p:sp>
      <p:sp>
        <p:nvSpPr>
          <p:cNvPr id="4" name="3 Marcador de número de diapositiva"/>
          <p:cNvSpPr>
            <a:spLocks noGrp="1"/>
          </p:cNvSpPr>
          <p:nvPr>
            <p:ph type="sldNum" sz="quarter" idx="5"/>
          </p:nvPr>
        </p:nvSpPr>
        <p:spPr/>
        <p:txBody>
          <a:bodyPr/>
          <a:lstStyle/>
          <a:p>
            <a:pPr>
              <a:defRPr/>
            </a:pPr>
            <a:fld id="{9D0C03C8-BEF2-43FA-9A4B-B92239CE34E2}"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Jardin Garfield de niños</a:t>
            </a:r>
          </a:p>
        </p:txBody>
      </p:sp>
      <p:sp>
        <p:nvSpPr>
          <p:cNvPr id="4" name="3 Marcador de número de diapositiva"/>
          <p:cNvSpPr>
            <a:spLocks noGrp="1"/>
          </p:cNvSpPr>
          <p:nvPr>
            <p:ph type="sldNum" sz="quarter" idx="5"/>
          </p:nvPr>
        </p:nvSpPr>
        <p:spPr/>
        <p:txBody>
          <a:bodyPr/>
          <a:lstStyle/>
          <a:p>
            <a:pPr>
              <a:defRPr/>
            </a:pPr>
            <a:fld id="{6CFD9556-62C6-4F61-8B69-54F77964A3BC}"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Laberinto Wayfinder</a:t>
            </a:r>
          </a:p>
        </p:txBody>
      </p:sp>
      <p:sp>
        <p:nvSpPr>
          <p:cNvPr id="4" name="3 Marcador de número de diapositiva"/>
          <p:cNvSpPr>
            <a:spLocks noGrp="1"/>
          </p:cNvSpPr>
          <p:nvPr>
            <p:ph type="sldNum" sz="quarter" idx="5"/>
          </p:nvPr>
        </p:nvSpPr>
        <p:spPr/>
        <p:txBody>
          <a:bodyPr/>
          <a:lstStyle/>
          <a:p>
            <a:pPr>
              <a:defRPr/>
            </a:pPr>
            <a:fld id="{DCEC86D0-E81A-4C44-8AFE-06CA25E6EF48}"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Stony Dream</a:t>
            </a:r>
          </a:p>
        </p:txBody>
      </p:sp>
      <p:sp>
        <p:nvSpPr>
          <p:cNvPr id="4" name="3 Marcador de número de diapositiva"/>
          <p:cNvSpPr>
            <a:spLocks noGrp="1"/>
          </p:cNvSpPr>
          <p:nvPr>
            <p:ph type="sldNum" sz="quarter" idx="5"/>
          </p:nvPr>
        </p:nvSpPr>
        <p:spPr/>
        <p:txBody>
          <a:bodyPr/>
          <a:lstStyle/>
          <a:p>
            <a:pPr>
              <a:defRPr/>
            </a:pPr>
            <a:fld id="{4BE58E92-DAD9-4BE0-BFBA-17D4E0A2DDE9}"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Anfiteatro</a:t>
            </a:r>
          </a:p>
        </p:txBody>
      </p:sp>
      <p:sp>
        <p:nvSpPr>
          <p:cNvPr id="4" name="3 Marcador de número de diapositiva"/>
          <p:cNvSpPr>
            <a:spLocks noGrp="1"/>
          </p:cNvSpPr>
          <p:nvPr>
            <p:ph type="sldNum" sz="quarter" idx="5"/>
          </p:nvPr>
        </p:nvSpPr>
        <p:spPr/>
        <p:txBody>
          <a:bodyPr/>
          <a:lstStyle/>
          <a:p>
            <a:pPr>
              <a:defRPr/>
            </a:pPr>
            <a:fld id="{0F85EAC2-2EBE-4555-B15D-2684ED899084}"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Hadas y Tronk Knoll</a:t>
            </a:r>
          </a:p>
        </p:txBody>
      </p:sp>
      <p:sp>
        <p:nvSpPr>
          <p:cNvPr id="4" name="3 Marcador de número de diapositiva"/>
          <p:cNvSpPr>
            <a:spLocks noGrp="1"/>
          </p:cNvSpPr>
          <p:nvPr>
            <p:ph type="sldNum" sz="quarter" idx="5"/>
          </p:nvPr>
        </p:nvSpPr>
        <p:spPr/>
        <p:txBody>
          <a:bodyPr/>
          <a:lstStyle/>
          <a:p>
            <a:pPr>
              <a:defRPr/>
            </a:pPr>
            <a:fld id="{09A75629-7CFF-4562-87F9-36A72C977053}"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Gazebo en Humedales</a:t>
            </a:r>
          </a:p>
        </p:txBody>
      </p:sp>
      <p:sp>
        <p:nvSpPr>
          <p:cNvPr id="4" name="3 Marcador de número de diapositiva"/>
          <p:cNvSpPr>
            <a:spLocks noGrp="1"/>
          </p:cNvSpPr>
          <p:nvPr>
            <p:ph type="sldNum" sz="quarter" idx="5"/>
          </p:nvPr>
        </p:nvSpPr>
        <p:spPr/>
        <p:txBody>
          <a:bodyPr/>
          <a:lstStyle/>
          <a:p>
            <a:pPr>
              <a:defRPr/>
            </a:pPr>
            <a:fld id="{E3AFE73F-B26A-40CD-B06A-6E028BB726AE}"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126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8965FB6-8755-4E53-A988-14AE9E1050F7}"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136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5B4F4A4-E84A-4961-B5F9-58A735153591}"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146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AD5B23D-BC45-4807-A87F-E0BA81961CB3}"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177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D59AC2D-F0E7-407D-A036-2A40A57B698A}"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187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050BBEB-FA11-41BF-93B9-5CC9FA25AD7B}"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198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26C50E8-E464-47D5-829B-9ED29C158F32}"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18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E16DEBC-500E-4E9C-8B8B-6E07EE26F233}"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28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9882C19-4613-4B7F-BBA7-02F7A8265C3E}"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dirty="0"/>
          </a:p>
        </p:txBody>
      </p:sp>
      <p:sp>
        <p:nvSpPr>
          <p:cNvPr id="4" name="3 Marcador de número de diapositiva"/>
          <p:cNvSpPr>
            <a:spLocks noGrp="1"/>
          </p:cNvSpPr>
          <p:nvPr>
            <p:ph type="sldNum" sz="quarter" idx="5"/>
          </p:nvPr>
        </p:nvSpPr>
        <p:spPr/>
        <p:txBody>
          <a:bodyPr/>
          <a:lstStyle/>
          <a:p>
            <a:pPr>
              <a:defRPr/>
            </a:pPr>
            <a:fld id="{02CEE52E-D9C0-4A6C-A8C4-BDA1BE199465}"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39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B5F7DDF-EC7D-4A3F-A68E-652CCA9D0C4F}"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49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442F836-05C1-49F8-A2B4-E2282033F504}"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59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62A2DF7-AD1D-43A4-B43C-C912B7642080}"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69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C8DC2F3-B309-4163-BD35-3F8B64D0F481}"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8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4BB0261-37BB-4B77-8134-F44BB2AAB969}"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9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825BF73-0079-4B49-9BB4-B65212C395DD}"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Pocket Garden</a:t>
            </a:r>
          </a:p>
        </p:txBody>
      </p:sp>
      <p:sp>
        <p:nvSpPr>
          <p:cNvPr id="130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18A2669-63A9-40AB-8D97-2DF9D6A75F11}"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10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5003C40-3D1B-432E-931B-61D2C480BC8C}"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2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1969E34-CB09-4969-AD29-29D1C32145B6}"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3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DF758B6-2F43-4D75-B79D-95E46E011409}"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4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C1857CD-61E5-4E7D-9F58-20F23FE6B086}"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5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1168199-2C48-4A11-AB0C-35BDBCDF8F73}"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4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D39874C-4793-4EBF-BE6D-ED31CAA974C3}"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0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7209D4B-B7F4-4F38-9639-5A10A2D5B110}"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6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2D99745-B7CE-43A2-A252-F87076ADB230}"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7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448869D-A547-4F7E-A273-E0710C0A82D8}"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8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4942D7B-A4ED-4199-AEBE-7407264DE66E}"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9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4BCAA11-C1AE-48F6-AFF5-3AB299F7A663}"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1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127724F-5035-420B-A44C-9F9B9E24C828}"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2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680910B-E80A-4E31-9AA3-83A9ED313EF4}"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3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0009C1C-CB13-4B22-9296-3C9757B860E3}"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FBA2B23-24A9-4BEC-A9A8-8FD7A5E693AA}"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7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8D37594-8376-432B-AC93-7F7D241FECB8}"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9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511175A-0F9F-414F-A0E9-FAD46AFAE5F4}"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44D21B2-9AA6-4F6E-985C-C87D996AB2F2}"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68114E5-AC32-4E04-B207-AC492ECE65DD}"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8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3C4C36F-07C0-4FF1-A5DB-C9D0D3DE3DA9}"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0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0A9D14B-7F30-44FD-BAB3-75866576EFD0}"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1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96D971E-33A0-4886-A4EA-42DFD1CF1305}"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2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EEC6E86-8857-4229-A6C3-55F4BB21FFF1}"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6ED4031-F13D-48EF-9348-083E9D2D2E04}"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5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AFC4438-EAAC-492E-AEE5-CC7A414895B1}"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6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187728B-AD5F-4FB5-BBA5-823A19BA7110}"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6729900-F06C-42DE-8715-98DDF9D2ECA7}"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91AF3E8-AF40-40AF-8D0D-DE1A2896C112}"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9C118F1-FB36-4C85-BC3C-B423BF436FCF}"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D2C94DF7-0B20-4F7A-AB44-A165A02FBE82}"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449647D6-C596-46BF-9445-C08CE8E97D04}"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95D8F45-1DB0-47A9-8943-848D6C544866}"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7185FA5-5B70-4585-A835-12ABF4FD7579}"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559C81E9-D661-4396-9E32-52B6A3EA358C}"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E8D5376-CDDD-40A5-94A4-8A55F4582A6C}"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81C74AB-C9A8-40E7-A317-E2376A09A939}"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86C234A-4875-4515-B4B7-F3F666315218}"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A419869-DEEB-49EA-8EF8-D7F1E47AEF5E}"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9300800-B129-47ED-9634-44AF9C4D8349}"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FEC77F05-51A2-481C-94B6-4AB79334B83D}"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DC4ED2E-7352-433A-B4B4-EAFFCE65ADBD}"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C1D17C7B-9956-4B63-B8B4-AD6DFD946C44}"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509677AE-3B6F-4470-90AE-0D8F84DFFBE2}" type="slidenum">
              <a:rPr lang="es-ES">
                <a:solidFill>
                  <a:prstClr val="black"/>
                </a:solidFill>
              </a:rPr>
              <a:pPr>
                <a:defRPr/>
              </a:pPr>
              <a:t>120</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Seiwa-es</a:t>
            </a:r>
          </a:p>
        </p:txBody>
      </p:sp>
      <p:sp>
        <p:nvSpPr>
          <p:cNvPr id="4" name="3 Marcador de número de diapositiva"/>
          <p:cNvSpPr>
            <a:spLocks noGrp="1"/>
          </p:cNvSpPr>
          <p:nvPr>
            <p:ph type="sldNum" sz="quarter" idx="5"/>
          </p:nvPr>
        </p:nvSpPr>
        <p:spPr/>
        <p:txBody>
          <a:bodyPr/>
          <a:lstStyle/>
          <a:p>
            <a:pPr>
              <a:defRPr/>
            </a:pPr>
            <a:fld id="{5E9F24E6-B6E5-41C1-AC1E-5093954FDA98}" type="slidenum">
              <a:rPr lang="es-ES">
                <a:solidFill>
                  <a:prstClr val="black"/>
                </a:solidFill>
              </a:rPr>
              <a:pPr>
                <a:defRPr/>
              </a:pPr>
              <a:t>121</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Estatua de Juno</a:t>
            </a:r>
          </a:p>
        </p:txBody>
      </p:sp>
      <p:sp>
        <p:nvSpPr>
          <p:cNvPr id="4" name="3 Marcador de número de diapositiva"/>
          <p:cNvSpPr>
            <a:spLocks noGrp="1"/>
          </p:cNvSpPr>
          <p:nvPr>
            <p:ph type="sldNum" sz="quarter" idx="5"/>
          </p:nvPr>
        </p:nvSpPr>
        <p:spPr/>
        <p:txBody>
          <a:bodyPr/>
          <a:lstStyle/>
          <a:p>
            <a:pPr>
              <a:defRPr/>
            </a:pPr>
            <a:fld id="{19CFF399-2B22-482B-8E19-C1B355D2A6B0}" type="slidenum">
              <a:rPr lang="es-ES">
                <a:solidFill>
                  <a:prstClr val="black"/>
                </a:solidFill>
              </a:rPr>
              <a:pPr>
                <a:defRPr/>
              </a:pPr>
              <a:t>122</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Torre Grove House</a:t>
            </a:r>
          </a:p>
        </p:txBody>
      </p:sp>
      <p:sp>
        <p:nvSpPr>
          <p:cNvPr id="4" name="3 Marcador de número de diapositiva"/>
          <p:cNvSpPr>
            <a:spLocks noGrp="1"/>
          </p:cNvSpPr>
          <p:nvPr>
            <p:ph type="sldNum" sz="quarter" idx="5"/>
          </p:nvPr>
        </p:nvSpPr>
        <p:spPr/>
        <p:txBody>
          <a:bodyPr/>
          <a:lstStyle/>
          <a:p>
            <a:pPr>
              <a:defRPr/>
            </a:pPr>
            <a:fld id="{43226F09-140E-4A5B-860D-147DA9E08AEE}" type="slidenum">
              <a:rPr lang="es-ES">
                <a:solidFill>
                  <a:prstClr val="black"/>
                </a:solidFill>
              </a:rPr>
              <a:pPr>
                <a:defRPr/>
              </a:pPr>
              <a:t>123</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8BFC330-43A1-48BB-A312-7D516EB9E814}" type="slidenum">
              <a:rPr lang="es-ES">
                <a:solidFill>
                  <a:prstClr val="black"/>
                </a:solidFill>
              </a:rPr>
              <a:pPr>
                <a:defRPr/>
              </a:pPr>
              <a:t>124</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8816061-095A-488B-AB78-5E0625604B1D}" type="slidenum">
              <a:rPr lang="es-ES">
                <a:solidFill>
                  <a:prstClr val="black"/>
                </a:solidFill>
              </a:rPr>
              <a:pPr>
                <a:defRPr/>
              </a:pPr>
              <a:t>125</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8009C9C-40C4-4795-ABF1-179951C469AC}" type="slidenum">
              <a:rPr lang="es-ES">
                <a:solidFill>
                  <a:prstClr val="black"/>
                </a:solidFill>
              </a:rPr>
              <a:pPr>
                <a:defRPr/>
              </a:pPr>
              <a:t>126</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C2F1186-B397-428C-B539-527AE84792DC}" type="slidenum">
              <a:rPr lang="es-ES">
                <a:solidFill>
                  <a:prstClr val="black"/>
                </a:solidFill>
              </a:rPr>
              <a:pPr>
                <a:defRPr/>
              </a:pPr>
              <a:t>127</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D853431-D15D-42F3-801B-6105113AE79D}" type="slidenum">
              <a:rPr lang="es-ES">
                <a:solidFill>
                  <a:prstClr val="black"/>
                </a:solidFill>
              </a:rPr>
              <a:pPr>
                <a:defRPr/>
              </a:pPr>
              <a:t>128</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1CFD18C-9719-407F-A280-0E09AB18FF66}" type="slidenum">
              <a:rPr lang="es-ES">
                <a:solidFill>
                  <a:prstClr val="black"/>
                </a:solidFill>
              </a:rPr>
              <a:pPr>
                <a:defRPr/>
              </a:pPr>
              <a:t>129</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1F98FCB-D366-42D0-AE3C-8F77DD1EBDD3}" type="slidenum">
              <a:rPr lang="es-ES">
                <a:solidFill>
                  <a:prstClr val="black"/>
                </a:solidFill>
              </a:rPr>
              <a:pPr>
                <a:defRPr/>
              </a:pPr>
              <a:t>130</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0115800-58DD-433F-9672-2FD15C7EDF39}" type="slidenum">
              <a:rPr lang="es-ES">
                <a:solidFill>
                  <a:prstClr val="black"/>
                </a:solidFill>
              </a:rPr>
              <a:pPr>
                <a:defRPr/>
              </a:pPr>
              <a:t>131</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F126CF0-876A-4CCA-9C0D-E44D0CC14CC2}" type="slidenum">
              <a:rPr lang="es-ES">
                <a:solidFill>
                  <a:prstClr val="black"/>
                </a:solidFill>
              </a:rPr>
              <a:pPr>
                <a:defRPr/>
              </a:pPr>
              <a:t>132</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8F4EAAF-D208-4E80-B167-FDD742D4D257}" type="slidenum">
              <a:rPr lang="es-ES">
                <a:solidFill>
                  <a:prstClr val="black"/>
                </a:solidFill>
              </a:rPr>
              <a:pPr>
                <a:defRPr/>
              </a:pPr>
              <a:t>133</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5CDD65B-ED35-4BB5-A9E5-666A6CCE7F0B}" type="slidenum">
              <a:rPr lang="es-ES">
                <a:solidFill>
                  <a:prstClr val="black"/>
                </a:solidFill>
              </a:rPr>
              <a:pPr>
                <a:defRPr/>
              </a:pPr>
              <a:t>134</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4F9B7C2-EE18-4B3F-ACD1-E579CF7D531E}" type="slidenum">
              <a:rPr lang="es-ES">
                <a:solidFill>
                  <a:prstClr val="black"/>
                </a:solidFill>
              </a:rPr>
              <a:pPr>
                <a:defRPr/>
              </a:pPr>
              <a:t>135</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69C6DAA-F8BE-4F7D-BF41-01749F9D4514}" type="slidenum">
              <a:rPr lang="es-ES">
                <a:solidFill>
                  <a:prstClr val="black"/>
                </a:solidFill>
              </a:rPr>
              <a:pPr>
                <a:defRPr/>
              </a:pPr>
              <a:t>136</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1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EF15DCB-E68A-4455-A9EC-46D0F87A3EFB}" type="slidenum">
              <a:rPr lang="es-ES">
                <a:solidFill>
                  <a:prstClr val="black"/>
                </a:solidFill>
              </a:rPr>
              <a:pPr>
                <a:defRPr/>
              </a:pPr>
              <a:t>137</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D66AF3D-3D93-4EF9-84F1-B9A8204844C7}" type="slidenum">
              <a:rPr lang="es-ES">
                <a:solidFill>
                  <a:prstClr val="black"/>
                </a:solidFill>
              </a:rPr>
              <a:pPr>
                <a:defRPr/>
              </a:pPr>
              <a:t>138</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3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26F2513-498A-4BF1-B8BB-FBE0BE02EED4}" type="slidenum">
              <a:rPr lang="es-ES">
                <a:solidFill>
                  <a:prstClr val="black"/>
                </a:solidFill>
              </a:rPr>
              <a:pPr>
                <a:defRPr/>
              </a:pPr>
              <a:t>139</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2AAD390-C8E0-4C9E-AA1E-24B56F8D6A63}" type="slidenum">
              <a:rPr lang="es-ES">
                <a:solidFill>
                  <a:prstClr val="black"/>
                </a:solidFill>
              </a:rPr>
              <a:pPr>
                <a:defRPr/>
              </a:pPr>
              <a:t>140</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5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4640174-ACA5-4312-89AC-B0AE96C0CE99}" type="slidenum">
              <a:rPr lang="es-ES">
                <a:solidFill>
                  <a:prstClr val="black"/>
                </a:solidFill>
              </a:rPr>
              <a:pPr>
                <a:defRPr/>
              </a:pPr>
              <a:t>141</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C97E044-9BD3-4099-ABB3-3C929ACD3FE8}" type="slidenum">
              <a:rPr lang="es-ES">
                <a:solidFill>
                  <a:prstClr val="black"/>
                </a:solidFill>
              </a:rPr>
              <a:pPr>
                <a:defRPr/>
              </a:pPr>
              <a:t>143</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7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B9BFC43-7537-482C-93A9-7386139DF1F5}" type="slidenum">
              <a:rPr lang="es-ES">
                <a:solidFill>
                  <a:prstClr val="black"/>
                </a:solidFill>
              </a:rPr>
              <a:pPr>
                <a:defRPr/>
              </a:pPr>
              <a:t>144</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8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22C2DA0-9D7A-425B-8830-4D01C81A2C6A}" type="slidenum">
              <a:rPr lang="es-ES">
                <a:solidFill>
                  <a:prstClr val="black"/>
                </a:solidFill>
              </a:rPr>
              <a:pPr>
                <a:defRPr/>
              </a:pPr>
              <a:t>145</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9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8554AE5-C519-4E53-B6C3-D3298F2A860D}" type="slidenum">
              <a:rPr lang="es-ES">
                <a:solidFill>
                  <a:prstClr val="black"/>
                </a:solidFill>
              </a:rPr>
              <a:pPr>
                <a:defRPr/>
              </a:pPr>
              <a:t>146</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0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60919EA-47C6-4910-8215-FB75381DC5BC}" type="slidenum">
              <a:rPr lang="es-ES">
                <a:solidFill>
                  <a:prstClr val="black"/>
                </a:solidFill>
              </a:rPr>
              <a:pPr>
                <a:defRPr/>
              </a:pPr>
              <a:t>147</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1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1ADBFC9-0A31-44AF-A061-0161F3760D97}" type="slidenum">
              <a:rPr lang="es-ES">
                <a:solidFill>
                  <a:prstClr val="black"/>
                </a:solidFill>
              </a:rPr>
              <a:pPr>
                <a:defRPr/>
              </a:pPr>
              <a:t>148</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2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5C1311F-480D-4192-B88A-1697B8AF9BE7}" type="slidenum">
              <a:rPr lang="es-ES">
                <a:solidFill>
                  <a:prstClr val="black"/>
                </a:solidFill>
              </a:rPr>
              <a:pPr>
                <a:defRPr/>
              </a:pPr>
              <a:t>149</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3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FD90100-D886-49A0-AAF0-F42C75624A4A}" type="slidenum">
              <a:rPr lang="es-ES">
                <a:solidFill>
                  <a:prstClr val="black"/>
                </a:solidFill>
              </a:rPr>
              <a:pPr>
                <a:defRPr/>
              </a:pPr>
              <a:t>150</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4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0E52DF8-8C49-49AF-B5B5-3E87847F0FD8}" type="slidenum">
              <a:rPr lang="es-ES">
                <a:solidFill>
                  <a:prstClr val="black"/>
                </a:solidFill>
              </a:rPr>
              <a:pPr>
                <a:defRPr/>
              </a:pPr>
              <a:t>151</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5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3C70BBB0-EF90-4C67-AF3B-6C3B226340F7}" type="slidenum">
              <a:rPr lang="es-ES">
                <a:solidFill>
                  <a:prstClr val="black"/>
                </a:solidFill>
              </a:rPr>
              <a:pPr>
                <a:defRPr/>
              </a:pPr>
              <a:t>152</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336E0DB9-F8C7-4101-B06A-AEB185B9C2B3}" type="slidenum">
              <a:rPr lang="es-ES">
                <a:solidFill>
                  <a:prstClr val="black"/>
                </a:solidFill>
              </a:rPr>
              <a:pPr>
                <a:defRPr/>
              </a:pPr>
              <a:t>153</a:t>
            </a:fld>
            <a:endParaRPr lang="es-ES"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7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9F6E49F7-0BDB-49D0-A696-988DC0C6108D}" type="slidenum">
              <a:rPr lang="es-ES">
                <a:solidFill>
                  <a:prstClr val="black"/>
                </a:solidFill>
              </a:rPr>
              <a:pPr>
                <a:defRPr/>
              </a:pPr>
              <a:t>154</a:t>
            </a:fld>
            <a:endParaRPr lang="es-ES" dirty="0">
              <a:solidFill>
                <a:prstClr val="black"/>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8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3EBDAD5A-45FE-474A-B38D-8D64353670C9}" type="slidenum">
              <a:rPr lang="es-ES">
                <a:solidFill>
                  <a:prstClr val="black"/>
                </a:solidFill>
              </a:rPr>
              <a:pPr>
                <a:defRPr/>
              </a:pPr>
              <a:t>155</a:t>
            </a:fld>
            <a:endParaRPr lang="es-ES" dirty="0">
              <a:solidFill>
                <a:prstClr val="black"/>
              </a:solidFil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9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D65E2E08-BD4F-43F6-B2E0-04BF48D8DB5F}" type="slidenum">
              <a:rPr lang="es-ES">
                <a:solidFill>
                  <a:prstClr val="black"/>
                </a:solidFill>
              </a:rPr>
              <a:pPr>
                <a:defRPr/>
              </a:pPr>
              <a:t>156</a:t>
            </a:fld>
            <a:endParaRPr lang="es-ES" dirty="0">
              <a:solidFill>
                <a:prstClr val="black"/>
              </a:solidFil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0DB82939-D0EC-4DD7-92D7-264FEAFA2E6D}" type="slidenum">
              <a:rPr lang="es-ES">
                <a:solidFill>
                  <a:prstClr val="black"/>
                </a:solidFill>
              </a:rPr>
              <a:pPr>
                <a:defRPr/>
              </a:pPr>
              <a:t>157</a:t>
            </a:fld>
            <a:endParaRPr lang="es-ES" dirty="0">
              <a:solidFill>
                <a:prstClr val="black"/>
              </a:solidFil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1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F6D90DA0-D9EA-4EA7-B6F1-6025C3A2CBC7}" type="slidenum">
              <a:rPr lang="es-ES">
                <a:solidFill>
                  <a:prstClr val="black"/>
                </a:solidFill>
              </a:rPr>
              <a:pPr>
                <a:defRPr/>
              </a:pPr>
              <a:t>158</a:t>
            </a:fld>
            <a:endParaRPr lang="es-ES" dirty="0">
              <a:solidFill>
                <a:prstClr val="black"/>
              </a:solidFil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2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E5227A0F-750D-4833-9F20-9DD0D14B3FA1}" type="slidenum">
              <a:rPr lang="es-ES">
                <a:solidFill>
                  <a:prstClr val="black"/>
                </a:solidFill>
              </a:rPr>
              <a:pPr>
                <a:defRPr/>
              </a:pPr>
              <a:t>159</a:t>
            </a:fld>
            <a:endParaRPr lang="es-ES" dirty="0">
              <a:solidFill>
                <a:prstClr val="black"/>
              </a:solidFil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3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142BF544-4E8F-48EE-9571-739CC3E09321}" type="slidenum">
              <a:rPr lang="es-ES">
                <a:solidFill>
                  <a:prstClr val="black"/>
                </a:solidFill>
              </a:rPr>
              <a:pPr>
                <a:defRPr/>
              </a:pPr>
              <a:t>160</a:t>
            </a:fld>
            <a:endParaRPr lang="es-ES" dirty="0">
              <a:solidFill>
                <a:prstClr val="black"/>
              </a:solidFill>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4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649A10A9-519A-46E3-A651-BF6D53DC144D}" type="slidenum">
              <a:rPr lang="es-ES">
                <a:solidFill>
                  <a:prstClr val="black"/>
                </a:solidFill>
              </a:rPr>
              <a:pPr>
                <a:defRPr/>
              </a:pPr>
              <a:t>161</a:t>
            </a:fld>
            <a:endParaRPr lang="es-ES" dirty="0">
              <a:solidFill>
                <a:prstClr val="black"/>
              </a:solidFill>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5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B49945E7-FE36-4723-997B-B05BF2F2C079}" type="slidenum">
              <a:rPr lang="es-ES">
                <a:solidFill>
                  <a:prstClr val="black"/>
                </a:solidFill>
              </a:rPr>
              <a:pPr>
                <a:defRPr/>
              </a:pPr>
              <a:t>162</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3/5/2018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upload.wikimedia.org/wikipedia/commons/1/1e/Matthaei_Botanical_Gardens_Visitor_Center.JPG"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16.xml.rels><?xml version="1.0" encoding="UTF-8" standalone="yes"?>
<Relationships xmlns="http://schemas.openxmlformats.org/package/2006/relationships"><Relationship Id="rId3" Type="http://schemas.openxmlformats.org/officeDocument/2006/relationships/hyperlink" Target="http://upload.wikimedia.org/wikipedia/commons/8/84/Matthaei_Botanical_Gardens_Willow_Pond.JPG"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7.xml.rels><?xml version="1.0" encoding="UTF-8" standalone="yes"?>
<Relationships xmlns="http://schemas.openxmlformats.org/package/2006/relationships"><Relationship Id="rId3" Type="http://schemas.openxmlformats.org/officeDocument/2006/relationships/hyperlink" Target="http://upload.wikimedia.org/wikipedia/commons/9/94/Matthaei_Botanical_Gardens_Gateway_Garden_of_New_World_Plants.JPG"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18.xml.rels><?xml version="1.0" encoding="UTF-8" standalone="yes"?>
<Relationships xmlns="http://schemas.openxmlformats.org/package/2006/relationships"><Relationship Id="rId3" Type="http://schemas.openxmlformats.org/officeDocument/2006/relationships/hyperlink" Target="http://upload.wikimedia.org/wikipedia/commons/d/da/Matthaei_Botanical_Gardens_Greenhouse_and_Spring-Back_Gateway.JPG"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19.xml.rels><?xml version="1.0" encoding="UTF-8" standalone="yes"?>
<Relationships xmlns="http://schemas.openxmlformats.org/package/2006/relationships"><Relationship Id="rId3" Type="http://schemas.openxmlformats.org/officeDocument/2006/relationships/hyperlink" Target="http://upload.wikimedia.org/wikipedia/commons/9/92/Matthaei_Botanical_Gardens_Herb_Knot_Garden.JPG"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20.xml.rels><?xml version="1.0" encoding="UTF-8" standalone="yes"?>
<Relationships xmlns="http://schemas.openxmlformats.org/package/2006/relationships"><Relationship Id="rId3" Type="http://schemas.openxmlformats.org/officeDocument/2006/relationships/hyperlink" Target="http://upload.wikimedia.org/wikipedia/commons/0/03/Matthaei_Botanical_Gardens_Gaffield_Children's_Garden.JPG"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21.xml.rels><?xml version="1.0" encoding="UTF-8" standalone="yes"?>
<Relationships xmlns="http://schemas.openxmlformats.org/package/2006/relationships"><Relationship Id="rId3" Type="http://schemas.openxmlformats.org/officeDocument/2006/relationships/hyperlink" Target="http://upload.wikimedia.org/wikipedia/commons/d/d0/Matthaei_Botanical_Gardens_Wayfinder's_Maze.JPG"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22.xml.rels><?xml version="1.0" encoding="UTF-8" standalone="yes"?>
<Relationships xmlns="http://schemas.openxmlformats.org/package/2006/relationships"><Relationship Id="rId3" Type="http://schemas.openxmlformats.org/officeDocument/2006/relationships/hyperlink" Target="http://upload.wikimedia.org/wikipedia/commons/3/35/Matthaei_Botanical_Gardens_Stony_Stream.JPG"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23.xml.rels><?xml version="1.0" encoding="UTF-8" standalone="yes"?>
<Relationships xmlns="http://schemas.openxmlformats.org/package/2006/relationships"><Relationship Id="rId3" Type="http://schemas.openxmlformats.org/officeDocument/2006/relationships/hyperlink" Target="http://upload.wikimedia.org/wikipedia/commons/3/3d/Matthaei_Botanical_Gardens_Amphitheater.JPG" TargetMode="External"/><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24.xml.rels><?xml version="1.0" encoding="UTF-8" standalone="yes"?>
<Relationships xmlns="http://schemas.openxmlformats.org/package/2006/relationships"><Relationship Id="rId3" Type="http://schemas.openxmlformats.org/officeDocument/2006/relationships/hyperlink" Target="http://upload.wikimedia.org/wikipedia/commons/8/8f/Matthaei_Botanical_Gardens_Fairy_&amp;_Troll_Knoll.JPG"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25.xml.rels><?xml version="1.0" encoding="UTF-8" standalone="yes"?>
<Relationships xmlns="http://schemas.openxmlformats.org/package/2006/relationships"><Relationship Id="rId3" Type="http://schemas.openxmlformats.org/officeDocument/2006/relationships/hyperlink" Target="http://upload.wikimedia.org/wikipedia/commons/1/10/Matthaei_Botanical_Gardens_Wetland_Kiosk.JPG" TargetMode="External"/><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hyperlink" Target="http://upload.wikimedia.org/wikipedia/commons/b/bd/Comoplant.jpg" TargetMode="External"/><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4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hyperlink" Target="http://upload.wikimedia.org/wikipedia/en/7/75/Comoplant2.jpg" TargetMode="Externa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hyperlink" Target="http://translate.googleusercontent.com/translate_c?hl=es&amp;prev=/search?q%3DMissouri%2BBotanical%2B%2BGardens%2Bwikipedia%26hl%3Des%26sa%3DG%26prmd%3Dimvns&amp;rurl=translate.google.es&amp;sl=en&amp;u=http://www.stlccd.org/&amp;usg=ALkJrhj6pTscFPSQ3z2pX620ZKg8dee7Iw" TargetMode="Externa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hyperlink" Target="http://upload.wikimedia.org/wikipedia/commons/2/29/Missouri_Botanical_Garden_-_Seiwa-en.JPG" TargetMode="External"/><Relationship Id="rId2" Type="http://schemas.openxmlformats.org/officeDocument/2006/relationships/notesSlide" Target="../notesSlides/notesSlide71.xml"/><Relationship Id="rId1" Type="http://schemas.openxmlformats.org/officeDocument/2006/relationships/slideLayout" Target="../slideLayouts/slideLayout7.xml"/><Relationship Id="rId4" Type="http://schemas.openxmlformats.org/officeDocument/2006/relationships/image" Target="../media/image82.jpeg"/></Relationships>
</file>

<file path=ppt/slides/_rels/slide122.xml.rels><?xml version="1.0" encoding="UTF-8" standalone="yes"?>
<Relationships xmlns="http://schemas.openxmlformats.org/package/2006/relationships"><Relationship Id="rId3" Type="http://schemas.openxmlformats.org/officeDocument/2006/relationships/hyperlink" Target="http://upload.wikimedia.org/wikipedia/commons/8/80/Missouribotanicalgarden.jpg" TargetMode="External"/><Relationship Id="rId2" Type="http://schemas.openxmlformats.org/officeDocument/2006/relationships/notesSlide" Target="../notesSlides/notesSlide72.xml"/><Relationship Id="rId1" Type="http://schemas.openxmlformats.org/officeDocument/2006/relationships/slideLayout" Target="../slideLayouts/slideLayout7.xml"/><Relationship Id="rId4" Type="http://schemas.openxmlformats.org/officeDocument/2006/relationships/image" Target="../media/image83.jpeg"/></Relationships>
</file>

<file path=ppt/slides/_rels/slide123.xml.rels><?xml version="1.0" encoding="UTF-8" standalone="yes"?>
<Relationships xmlns="http://schemas.openxmlformats.org/package/2006/relationships"><Relationship Id="rId3" Type="http://schemas.openxmlformats.org/officeDocument/2006/relationships/hyperlink" Target="http://upload.wikimedia.org/wikipedia/commons/f/ff/Missouri_Botanical_Garden.jpg" TargetMode="External"/><Relationship Id="rId2" Type="http://schemas.openxmlformats.org/officeDocument/2006/relationships/notesSlide" Target="../notesSlides/notesSlide73.xml"/><Relationship Id="rId1" Type="http://schemas.openxmlformats.org/officeDocument/2006/relationships/slideLayout" Target="../slideLayouts/slideLayout7.xml"/><Relationship Id="rId4" Type="http://schemas.openxmlformats.org/officeDocument/2006/relationships/image" Target="../media/image84.jpeg"/></Relationships>
</file>

<file path=ppt/slides/_rels/slide124.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268760"/>
            <a:ext cx="6172200" cy="3024336"/>
          </a:xfrm>
        </p:spPr>
        <p:txBody>
          <a:bodyPr>
            <a:noAutofit/>
          </a:bodyPr>
          <a:lstStyle/>
          <a:p>
            <a:r>
              <a:rPr lang="es-ES" sz="3200" dirty="0"/>
              <a:t>ESTADOS UNIDOS.-LA VUELTA AL MUNDO EN 885 JARDINES.-.-</a:t>
            </a:r>
            <a:r>
              <a:rPr lang="es-ES" sz="2800" dirty="0"/>
              <a:t>Mathaei Park.-Como Park.-Landscape Arboretum.-Mynelle Gardens.-Powell Garden.-Missouri Botanical.-</a:t>
            </a:r>
          </a:p>
        </p:txBody>
      </p:sp>
      <p:sp>
        <p:nvSpPr>
          <p:cNvPr id="3" name="2 Subtítulo"/>
          <p:cNvSpPr>
            <a:spLocks noGrp="1"/>
          </p:cNvSpPr>
          <p:nvPr>
            <p:ph type="subTitle" idx="1"/>
          </p:nvPr>
        </p:nvSpPr>
        <p:spPr>
          <a:xfrm>
            <a:off x="2627784" y="4869879"/>
            <a:ext cx="4320480" cy="1371600"/>
          </a:xfrm>
        </p:spPr>
        <p:txBody>
          <a:bodyPr>
            <a:normAutofit fontScale="92500"/>
          </a:bodyPr>
          <a:lstStyle/>
          <a:p>
            <a:r>
              <a:rPr lang="es-ES" dirty="0"/>
              <a:t>Selección de textos y fotografías por</a:t>
            </a:r>
          </a:p>
          <a:p>
            <a:r>
              <a:rPr lang="es-ES" sz="2800" dirty="0"/>
              <a:t>JOSE ELIAS BONELLS </a:t>
            </a:r>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altLang="es-ES" dirty="0"/>
              <a:t>MICHIGAN.-Mathaei Park</a:t>
            </a:r>
          </a:p>
        </p:txBody>
      </p:sp>
      <p:sp>
        <p:nvSpPr>
          <p:cNvPr id="7171" name="4 Marcador de contenido"/>
          <p:cNvSpPr>
            <a:spLocks noGrp="1"/>
          </p:cNvSpPr>
          <p:nvPr>
            <p:ph sz="quarter" idx="1"/>
          </p:nvPr>
        </p:nvSpPr>
        <p:spPr>
          <a:xfrm>
            <a:off x="914400" y="2133600"/>
            <a:ext cx="7041976" cy="4319588"/>
          </a:xfrm>
        </p:spPr>
        <p:txBody>
          <a:bodyPr/>
          <a:lstStyle/>
          <a:p>
            <a:r>
              <a:rPr lang="es-ES" altLang="es-ES" dirty="0"/>
              <a:t>La </a:t>
            </a:r>
            <a:r>
              <a:rPr lang="es-ES" altLang="es-ES" b="1" dirty="0"/>
              <a:t>Universidad de Michigan Matthaei Jardín Botánico</a:t>
            </a:r>
            <a:r>
              <a:rPr lang="es-ES" altLang="es-ES" dirty="0"/>
              <a:t> (300 hectáreas , 121 hectáreas ) son  jardines botánicos con un conservatorio operado por la Universidad de Michigan . </a:t>
            </a:r>
          </a:p>
          <a:p>
            <a:r>
              <a:rPr lang="es-ES" altLang="es-ES" dirty="0"/>
              <a:t>Se encuentran en 1800 North Road Dixboro en Ann Arbor Michigan .</a:t>
            </a:r>
          </a:p>
          <a:p>
            <a:r>
              <a:rPr lang="es-ES" altLang="es-ES" dirty="0"/>
              <a:t>Los jardines están abiertos todos los días sin cargos, mientras que el Conservatorio requiere una cuota de admisión. </a:t>
            </a:r>
          </a:p>
        </p:txBody>
      </p:sp>
    </p:spTree>
    <p:extLst>
      <p:ext uri="{BB962C8B-B14F-4D97-AF65-F5344CB8AC3E}">
        <p14:creationId xmlns:p14="http://schemas.microsoft.com/office/powerpoint/2010/main" val="32204798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404813"/>
            <a:ext cx="6897960" cy="5832475"/>
          </a:xfrm>
        </p:spPr>
        <p:txBody>
          <a:bodyPr/>
          <a:lstStyle/>
          <a:p>
            <a:r>
              <a:rPr lang="es-ES" altLang="es-ES" dirty="0"/>
              <a:t>El Jardín Botánico  incluye  Jardín de los Niños Gaffield, un 10.000 metros cuadrados de invernadero, y los espacios naturales con senderos para caminar.</a:t>
            </a:r>
          </a:p>
          <a:p>
            <a:r>
              <a:rPr lang="es-ES" altLang="es-ES" dirty="0"/>
              <a:t>Los jardines llevan el nombre del antiguo regente de  Michigan  Frederick C. Matthaei, Sr. y su esposa Mildred, que donó 0,81 km </a:t>
            </a:r>
            <a:r>
              <a:rPr lang="es-ES" altLang="es-ES" baseline="30000" dirty="0"/>
              <a:t>2</a:t>
            </a:r>
            <a:r>
              <a:rPr lang="es-ES" altLang="es-ES" dirty="0"/>
              <a:t> de la tierra que ocupa. </a:t>
            </a:r>
          </a:p>
          <a:p>
            <a:r>
              <a:rPr lang="es-ES" altLang="es-ES" dirty="0"/>
              <a:t>El Jardin Botánico Matthaei   ofrece actividades y recursos para todos los visitantes, desde familias a entusiastas de la jardinería a los excursionistas, observadores de aves, científicos, voluntarios, y la Universidad de Michigan facultad, personal y estudiantes. </a:t>
            </a:r>
          </a:p>
        </p:txBody>
      </p:sp>
    </p:spTree>
    <p:extLst>
      <p:ext uri="{BB962C8B-B14F-4D97-AF65-F5344CB8AC3E}">
        <p14:creationId xmlns:p14="http://schemas.microsoft.com/office/powerpoint/2010/main" val="35754844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539750" y="476250"/>
            <a:ext cx="7344618" cy="5761038"/>
          </a:xfrm>
        </p:spPr>
        <p:txBody>
          <a:bodyPr/>
          <a:lstStyle/>
          <a:p>
            <a:r>
              <a:rPr lang="es-ES" altLang="es-ES" dirty="0"/>
              <a:t>Los Jardines se dedican a la gestión ambiental y para enriquecer la comprensión y el disfrute de la naturaleza mediante la investigación, las obras de creación, difusión pública, y programas educativos y talleres para adultos y niños. </a:t>
            </a:r>
          </a:p>
          <a:p>
            <a:r>
              <a:rPr lang="es-ES" altLang="es-ES" dirty="0"/>
              <a:t>Los jardines y las colecciones se componen de varias muestras formales y plantaciones al aire libre: Alexandra Hicks Jardín de setos - versión moderna de un período de los jardines Tudor , con setos de tejo ( Taxus 'Hicksii' x media) y el boj ( Buxus sempervirens 'gema verde'), así como la lavanda ( Lavandula angustifolia 'Hidcote') arrastran, tomillo ( Timo serpyllum), y el invierno sabrosos ( Satureja montana). </a:t>
            </a:r>
          </a:p>
          <a:p>
            <a:endParaRPr lang="es-ES" altLang="es-ES" dirty="0"/>
          </a:p>
          <a:p>
            <a:endParaRPr lang="es-ES" altLang="es-ES" dirty="0"/>
          </a:p>
          <a:p>
            <a:endParaRPr lang="es-ES" altLang="es-ES" dirty="0"/>
          </a:p>
        </p:txBody>
      </p:sp>
    </p:spTree>
    <p:extLst>
      <p:ext uri="{BB962C8B-B14F-4D97-AF65-F5344CB8AC3E}">
        <p14:creationId xmlns:p14="http://schemas.microsoft.com/office/powerpoint/2010/main" val="25202326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914400" y="333375"/>
            <a:ext cx="6897960" cy="5832475"/>
          </a:xfrm>
        </p:spPr>
        <p:txBody>
          <a:bodyPr/>
          <a:lstStyle/>
          <a:p>
            <a:r>
              <a:rPr lang="es-ES" altLang="es-ES" dirty="0"/>
              <a:t>El jardín de setos en honor  de"Sandy" Hicks (1934-1991) por su interés en hierbas y plantas culinarias jardinería y sanidad y por su entusiasmo en compartir estos intereses con los demás. </a:t>
            </a:r>
          </a:p>
          <a:p>
            <a:r>
              <a:rPr lang="es-ES" altLang="es-ES" dirty="0"/>
              <a:t>Demostración Prairie - la recuperación de un pradera , a partir de la restauración en 1967, en tierras que anteriormente eran agrícolas. </a:t>
            </a:r>
          </a:p>
          <a:p>
            <a:r>
              <a:rPr lang="es-ES" altLang="es-ES" dirty="0"/>
              <a:t>Demostración Prairie - un lugar para la exploración y la diversión en un entorno natural especialmente diseñado desde una visión kids' de ojos. </a:t>
            </a:r>
          </a:p>
          <a:p>
            <a:r>
              <a:rPr lang="es-ES" altLang="es-ES" dirty="0"/>
              <a:t>El jardín incluye varias zonas de juego y estaciones interactivas. </a:t>
            </a:r>
          </a:p>
          <a:p>
            <a:endParaRPr lang="es-ES" altLang="es-ES" dirty="0"/>
          </a:p>
        </p:txBody>
      </p:sp>
    </p:spTree>
    <p:extLst>
      <p:ext uri="{BB962C8B-B14F-4D97-AF65-F5344CB8AC3E}">
        <p14:creationId xmlns:p14="http://schemas.microsoft.com/office/powerpoint/2010/main" val="16494898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2 Marcador de contenido"/>
          <p:cNvSpPr>
            <a:spLocks noGrp="1"/>
          </p:cNvSpPr>
          <p:nvPr>
            <p:ph sz="quarter" idx="1"/>
          </p:nvPr>
        </p:nvSpPr>
        <p:spPr>
          <a:xfrm>
            <a:off x="914400" y="476250"/>
            <a:ext cx="6969968" cy="5543550"/>
          </a:xfrm>
        </p:spPr>
        <p:txBody>
          <a:bodyPr>
            <a:normAutofit lnSpcReduction="10000"/>
          </a:bodyPr>
          <a:lstStyle/>
          <a:p>
            <a:r>
              <a:rPr lang="es-ES" altLang="es-ES" b="1" dirty="0"/>
              <a:t>Jardín para niños Gaffield  - </a:t>
            </a:r>
            <a:r>
              <a:rPr lang="es-ES" altLang="es-ES" dirty="0"/>
              <a:t>un lugar para la exploración y la diversión en un entorno natural especialmente diseñado desde la perspectiva de un niño</a:t>
            </a:r>
            <a:r>
              <a:rPr lang="es-ES" altLang="es-ES" b="1" dirty="0"/>
              <a:t>. </a:t>
            </a:r>
          </a:p>
          <a:p>
            <a:r>
              <a:rPr lang="es-ES" altLang="es-ES" b="1" dirty="0"/>
              <a:t>Puerta de entrada Jardín de plantas del Nuevo Mundo</a:t>
            </a:r>
            <a:r>
              <a:rPr lang="es-ES" altLang="es-ES" dirty="0"/>
              <a:t> - plantas ornamentales nativas de las Américas, incluyendo coreopsis , cosmos , caléndulas , ornamentales pimientos , petunias , Phlox , girasoles , tropical salvias, y verbenas . </a:t>
            </a:r>
          </a:p>
          <a:p>
            <a:r>
              <a:rPr lang="es-ES" altLang="es-ES" b="1" dirty="0"/>
              <a:t>Woodland Wildflower Garden</a:t>
            </a:r>
            <a:r>
              <a:rPr lang="es-ES" altLang="es-ES" dirty="0"/>
              <a:t> - más de 100 especies nativas de flores silvestres , las plantas leñosas, y los helechos de la región sur de los Grandes Lagos. </a:t>
            </a:r>
          </a:p>
          <a:p>
            <a:r>
              <a:rPr lang="es-ES" altLang="es-ES" dirty="0"/>
              <a:t>. </a:t>
            </a:r>
          </a:p>
        </p:txBody>
      </p:sp>
    </p:spTree>
    <p:extLst>
      <p:ext uri="{BB962C8B-B14F-4D97-AF65-F5344CB8AC3E}">
        <p14:creationId xmlns:p14="http://schemas.microsoft.com/office/powerpoint/2010/main" val="11772005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2 Marcador de contenido"/>
          <p:cNvSpPr>
            <a:spLocks noGrp="1"/>
          </p:cNvSpPr>
          <p:nvPr>
            <p:ph sz="quarter" idx="1"/>
          </p:nvPr>
        </p:nvSpPr>
        <p:spPr>
          <a:xfrm>
            <a:off x="914400" y="692150"/>
            <a:ext cx="6969968" cy="5327650"/>
          </a:xfrm>
        </p:spPr>
        <p:txBody>
          <a:bodyPr/>
          <a:lstStyle/>
          <a:p>
            <a:r>
              <a:rPr lang="es-ES" altLang="es-ES" b="1" dirty="0"/>
              <a:t>Laberinto </a:t>
            </a:r>
            <a:r>
              <a:rPr lang="es-ES" altLang="es-ES" dirty="0"/>
              <a:t>- situado en una zona tranquila, el laberinto ofrece la oportunidad de caminar, la meditación, la contemplación y la tranquilidad .</a:t>
            </a:r>
          </a:p>
          <a:p>
            <a:r>
              <a:rPr lang="es-ES" altLang="es-ES" b="1" dirty="0"/>
              <a:t>Azary Rock Garden </a:t>
            </a:r>
            <a:r>
              <a:rPr lang="es-ES" altLang="es-ES" dirty="0"/>
              <a:t>- un jardín de rocalla . </a:t>
            </a:r>
          </a:p>
          <a:p>
            <a:r>
              <a:rPr lang="es-ES" altLang="es-ES" b="1" dirty="0"/>
              <a:t>Matteson granja y graneros Históricos </a:t>
            </a:r>
            <a:r>
              <a:rPr lang="es-ES" altLang="es-ES" dirty="0"/>
              <a:t>- la casa Matteson de la década de 1860. </a:t>
            </a:r>
          </a:p>
          <a:p>
            <a:r>
              <a:rPr lang="es-ES" altLang="es-ES" dirty="0"/>
              <a:t>El establo más pequeño fue construido alrededor del año 1845-1865, mientras que el más grande, con techo abuhardillado granero es de cerca 1875-1900. </a:t>
            </a:r>
          </a:p>
          <a:p>
            <a:r>
              <a:rPr lang="es-ES" altLang="es-ES" dirty="0"/>
              <a:t>La granja y graneros normalmente cerrados al público (agosto 2011).</a:t>
            </a:r>
          </a:p>
          <a:p>
            <a:endParaRPr lang="es-ES" altLang="es-ES" dirty="0"/>
          </a:p>
          <a:p>
            <a:endParaRPr lang="es-ES" altLang="es-ES" dirty="0"/>
          </a:p>
        </p:txBody>
      </p:sp>
    </p:spTree>
    <p:extLst>
      <p:ext uri="{BB962C8B-B14F-4D97-AF65-F5344CB8AC3E}">
        <p14:creationId xmlns:p14="http://schemas.microsoft.com/office/powerpoint/2010/main" val="38192548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2 Marcador de contenido"/>
          <p:cNvSpPr>
            <a:spLocks noGrp="1"/>
          </p:cNvSpPr>
          <p:nvPr>
            <p:ph sz="quarter" idx="1"/>
          </p:nvPr>
        </p:nvSpPr>
        <p:spPr>
          <a:xfrm>
            <a:off x="684213" y="333375"/>
            <a:ext cx="7344171" cy="6524625"/>
          </a:xfrm>
        </p:spPr>
        <p:txBody>
          <a:bodyPr/>
          <a:lstStyle/>
          <a:p>
            <a:r>
              <a:rPr lang="es-ES" altLang="es-ES" b="1" dirty="0"/>
              <a:t>Norman Memorial Garden</a:t>
            </a:r>
            <a:r>
              <a:rPr lang="es-ES" altLang="es-ES" dirty="0"/>
              <a:t> - El Norman Memorial Grove es un popular lugar de reunión cerca de la entrada oeste a la ruta Sue Reichert Discovery. El Grove se ha ampliado con nuevas plantaciones de especies nativas de roble, arce, nogal, y sasafrás. </a:t>
            </a:r>
          </a:p>
          <a:p>
            <a:r>
              <a:rPr lang="es-ES" altLang="es-ES" b="1" dirty="0"/>
              <a:t>Perennes Jardín</a:t>
            </a:r>
            <a:r>
              <a:rPr lang="es-ES" altLang="es-ES" dirty="0"/>
              <a:t> - flor de primavera y verano y un lugar popular para  las bodas.</a:t>
            </a:r>
          </a:p>
          <a:p>
            <a:r>
              <a:rPr lang="es-ES" altLang="es-ES" b="1" dirty="0"/>
              <a:t>Sam Graham Árboles </a:t>
            </a:r>
            <a:r>
              <a:rPr lang="es-ES" altLang="es-ES" dirty="0"/>
              <a:t>- Una colección especial de los árboles nativos importantes para el estado de Michigan. </a:t>
            </a:r>
          </a:p>
          <a:p>
            <a:r>
              <a:rPr lang="es-ES" altLang="es-ES" b="1" dirty="0"/>
              <a:t>Transiciones</a:t>
            </a:r>
            <a:r>
              <a:rPr lang="es-ES" altLang="es-ES" dirty="0"/>
              <a:t> - puerta de entrada a los senderos y los humedales. </a:t>
            </a:r>
          </a:p>
          <a:p>
            <a:endParaRPr lang="es-ES" altLang="es-ES" dirty="0"/>
          </a:p>
          <a:p>
            <a:endParaRPr lang="es-ES" altLang="es-ES" dirty="0"/>
          </a:p>
          <a:p>
            <a:endParaRPr lang="es-ES" altLang="es-ES" dirty="0"/>
          </a:p>
          <a:p>
            <a:endParaRPr lang="es-ES" altLang="es-ES" dirty="0"/>
          </a:p>
        </p:txBody>
      </p:sp>
    </p:spTree>
    <p:extLst>
      <p:ext uri="{BB962C8B-B14F-4D97-AF65-F5344CB8AC3E}">
        <p14:creationId xmlns:p14="http://schemas.microsoft.com/office/powerpoint/2010/main" val="7737035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2 Marcador de contenido"/>
          <p:cNvSpPr>
            <a:spLocks noGrp="1"/>
          </p:cNvSpPr>
          <p:nvPr>
            <p:ph sz="quarter" idx="1"/>
          </p:nvPr>
        </p:nvSpPr>
        <p:spPr>
          <a:xfrm>
            <a:off x="914400" y="549275"/>
            <a:ext cx="6969968" cy="5470525"/>
          </a:xfrm>
        </p:spPr>
        <p:txBody>
          <a:bodyPr/>
          <a:lstStyle/>
          <a:p>
            <a:r>
              <a:rPr lang="es-ES" altLang="es-ES" b="1" dirty="0"/>
              <a:t>Jardin de bolsillo urbano</a:t>
            </a:r>
            <a:r>
              <a:rPr lang="es-ES" altLang="es-ES" dirty="0"/>
              <a:t> - Europa carpe ( </a:t>
            </a:r>
            <a:r>
              <a:rPr lang="es-ES" altLang="es-ES" i="1" dirty="0"/>
              <a:t>Carpinus betulus),</a:t>
            </a:r>
            <a:r>
              <a:rPr lang="es-ES" altLang="es-ES" dirty="0"/>
              <a:t> al este de pinos blancos ( </a:t>
            </a:r>
            <a:r>
              <a:rPr lang="es-ES" altLang="es-ES" i="1" dirty="0"/>
              <a:t>Pinus strobus),</a:t>
            </a:r>
            <a:r>
              <a:rPr lang="es-ES" altLang="es-ES" dirty="0"/>
              <a:t> y Kentucky coffeetree ( </a:t>
            </a:r>
            <a:r>
              <a:rPr lang="es-ES" altLang="es-ES" i="1" dirty="0"/>
              <a:t>Gymnocladus dioicus).</a:t>
            </a:r>
          </a:p>
          <a:p>
            <a:r>
              <a:rPr lang="es-ES" altLang="es-ES" dirty="0"/>
              <a:t>Los 10.000 metros cuadrados + conservatorio fue diseñado por el arquitecto Alden Dow , y se terminó en 1964.</a:t>
            </a:r>
          </a:p>
          <a:p>
            <a:r>
              <a:rPr lang="es-ES" altLang="es-ES" dirty="0"/>
              <a:t>  Se cree que es el más grande de la universidad que funciona como efecto invernadero que se muestra en los Estados Unidos.</a:t>
            </a:r>
          </a:p>
          <a:p>
            <a:r>
              <a:rPr lang="es-ES" altLang="es-ES" dirty="0"/>
              <a:t>El conservatorio contiene tres áreas distintas:</a:t>
            </a:r>
          </a:p>
          <a:p>
            <a:endParaRPr lang="es-ES" altLang="es-ES" dirty="0"/>
          </a:p>
        </p:txBody>
      </p:sp>
    </p:spTree>
    <p:extLst>
      <p:ext uri="{BB962C8B-B14F-4D97-AF65-F5344CB8AC3E}">
        <p14:creationId xmlns:p14="http://schemas.microsoft.com/office/powerpoint/2010/main" val="8193778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3 Marcador de contenido"/>
          <p:cNvSpPr>
            <a:spLocks noGrp="1"/>
          </p:cNvSpPr>
          <p:nvPr>
            <p:ph sz="quarter" idx="1"/>
          </p:nvPr>
        </p:nvSpPr>
        <p:spPr>
          <a:xfrm>
            <a:off x="914400" y="260350"/>
            <a:ext cx="6969968" cy="6481763"/>
          </a:xfrm>
        </p:spPr>
        <p:txBody>
          <a:bodyPr/>
          <a:lstStyle/>
          <a:p>
            <a:r>
              <a:rPr lang="es-ES" altLang="es-ES" b="1" dirty="0"/>
              <a:t>Tropical</a:t>
            </a:r>
            <a:r>
              <a:rPr lang="es-ES" altLang="es-ES" dirty="0"/>
              <a:t> - Colecciones un </a:t>
            </a:r>
            <a:r>
              <a:rPr lang="es-ES" altLang="es-ES" i="1" dirty="0"/>
              <a:t>Dioon spinulosum</a:t>
            </a:r>
            <a:r>
              <a:rPr lang="es-ES" altLang="es-ES" dirty="0"/>
              <a:t> dada por el Smith College en la década de 1920), </a:t>
            </a:r>
            <a:r>
              <a:rPr lang="es-ES" altLang="es-ES" i="1" dirty="0"/>
              <a:t>Heliconia vellerigera, Kigelia pinnata, Musa</a:t>
            </a:r>
            <a:r>
              <a:rPr lang="es-ES" altLang="es-ES" dirty="0"/>
              <a:t> , orquídeas , </a:t>
            </a:r>
            <a:r>
              <a:rPr lang="es-ES" altLang="es-ES" i="1" dirty="0"/>
              <a:t>Oryza sativa, Piper nigrum, Rhizophora mangle,</a:t>
            </a:r>
            <a:r>
              <a:rPr lang="es-ES" altLang="es-ES" dirty="0"/>
              <a:t> y </a:t>
            </a:r>
            <a:r>
              <a:rPr lang="es-ES" altLang="es-ES" i="1" dirty="0"/>
              <a:t>Theobroma cacao.</a:t>
            </a:r>
            <a:r>
              <a:rPr lang="es-ES" altLang="es-ES" dirty="0"/>
              <a:t> </a:t>
            </a:r>
          </a:p>
          <a:p>
            <a:r>
              <a:rPr lang="es-ES" altLang="es-ES" b="1" dirty="0"/>
              <a:t>Templado</a:t>
            </a:r>
            <a:r>
              <a:rPr lang="es-ES" altLang="es-ES" dirty="0"/>
              <a:t> -  que representa el Mediterráneo y la región templado-cálidas de Asia . Las colecciones incluyen bonsái (más de 40 ejemplares) y una oriental pantalla de  camelia y el </a:t>
            </a:r>
            <a:r>
              <a:rPr lang="es-ES" altLang="es-ES" i="1" dirty="0"/>
              <a:t>Quercus suber</a:t>
            </a:r>
            <a:r>
              <a:rPr lang="es-ES" altLang="es-ES" dirty="0"/>
              <a:t> </a:t>
            </a:r>
            <a:r>
              <a:rPr lang="es-ES" altLang="es-ES" i="1" dirty="0"/>
              <a:t>.</a:t>
            </a:r>
            <a:r>
              <a:rPr lang="es-ES" altLang="es-ES" dirty="0"/>
              <a:t> </a:t>
            </a:r>
          </a:p>
          <a:p>
            <a:r>
              <a:rPr lang="es-ES" altLang="es-ES" b="1" dirty="0"/>
              <a:t>Árido</a:t>
            </a:r>
            <a:r>
              <a:rPr lang="es-ES" altLang="es-ES" dirty="0"/>
              <a:t> - que representan a los desiertos cálidos del mundo. Las colecciones incluyen cactus , suculentas , Euphorbia , y lithops , así como </a:t>
            </a:r>
            <a:r>
              <a:rPr lang="es-ES" altLang="es-ES" i="1" dirty="0"/>
              <a:t>Agave americana, Aloe marlothii, Bowiea volubilis, Cyphostemma juttae</a:t>
            </a:r>
            <a:r>
              <a:rPr lang="es-ES" altLang="es-ES" dirty="0"/>
              <a:t> y </a:t>
            </a:r>
            <a:r>
              <a:rPr lang="es-ES" altLang="es-ES" i="1" dirty="0"/>
              <a:t>Euphorbia milii.</a:t>
            </a:r>
            <a:r>
              <a:rPr lang="es-ES" altLang="es-ES" dirty="0"/>
              <a:t> .</a:t>
            </a:r>
          </a:p>
          <a:p>
            <a:endParaRPr lang="es-ES" altLang="es-ES" b="1" dirty="0"/>
          </a:p>
        </p:txBody>
      </p:sp>
    </p:spTree>
    <p:extLst>
      <p:ext uri="{BB962C8B-B14F-4D97-AF65-F5344CB8AC3E}">
        <p14:creationId xmlns:p14="http://schemas.microsoft.com/office/powerpoint/2010/main" val="27640457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2 Marcador de contenido"/>
          <p:cNvSpPr>
            <a:spLocks noGrp="1"/>
          </p:cNvSpPr>
          <p:nvPr>
            <p:ph sz="quarter" idx="1"/>
          </p:nvPr>
        </p:nvSpPr>
        <p:spPr>
          <a:xfrm>
            <a:off x="914400" y="908719"/>
            <a:ext cx="6825952" cy="5400005"/>
          </a:xfrm>
        </p:spPr>
        <p:txBody>
          <a:bodyPr>
            <a:normAutofit/>
          </a:bodyPr>
          <a:lstStyle/>
          <a:p>
            <a:r>
              <a:rPr lang="es-ES" altLang="es-ES" b="1" dirty="0"/>
              <a:t>Colección de Bonsais</a:t>
            </a:r>
            <a:r>
              <a:rPr lang="es-ES" altLang="es-ES" dirty="0"/>
              <a:t> - Arboles bonsai y plantas siempre están en exhibición en la casa templada del Conservatorio. </a:t>
            </a:r>
          </a:p>
          <a:p>
            <a:r>
              <a:rPr lang="es-ES" altLang="es-ES" dirty="0"/>
              <a:t>Se están desarrollando planes para un jardín de bonsáis de visualización y estudio en las afueras del Conservatorio, donde el Jardín Botánico será capaz de poner a disposición del público más de su colección de bonsáis. </a:t>
            </a:r>
          </a:p>
          <a:p>
            <a:r>
              <a:rPr lang="es-ES" altLang="es-ES" dirty="0"/>
              <a:t>Las áreas naturales incluyen bosques maduros, humedales, lagunas de varios, y una pradera construido hierba alta, con cuatro senderos naturales. </a:t>
            </a:r>
          </a:p>
        </p:txBody>
      </p:sp>
    </p:spTree>
    <p:extLst>
      <p:ext uri="{BB962C8B-B14F-4D97-AF65-F5344CB8AC3E}">
        <p14:creationId xmlns:p14="http://schemas.microsoft.com/office/powerpoint/2010/main" val="39803770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2 Marcador de contenido"/>
          <p:cNvSpPr>
            <a:spLocks noGrp="1"/>
          </p:cNvSpPr>
          <p:nvPr>
            <p:ph sz="quarter" idx="1"/>
          </p:nvPr>
        </p:nvSpPr>
        <p:spPr>
          <a:xfrm>
            <a:off x="914400" y="620713"/>
            <a:ext cx="6969968" cy="5399087"/>
          </a:xfrm>
        </p:spPr>
        <p:txBody>
          <a:bodyPr>
            <a:normAutofit lnSpcReduction="10000"/>
          </a:bodyPr>
          <a:lstStyle/>
          <a:p>
            <a:r>
              <a:rPr lang="es-ES" altLang="es-ES" b="1" dirty="0"/>
              <a:t>Dix Camino Pond - </a:t>
            </a:r>
            <a:r>
              <a:rPr lang="es-ES" altLang="es-ES" dirty="0"/>
              <a:t>Naturaleza recupera antiguos pastizales, arboledas plantadas y largo graveras abandonadas. </a:t>
            </a:r>
          </a:p>
          <a:p>
            <a:r>
              <a:rPr lang="es-ES" altLang="es-ES" b="1" dirty="0"/>
              <a:t>Marilyn Bland Prairie</a:t>
            </a:r>
            <a:r>
              <a:rPr lang="es-ES" altLang="es-ES" dirty="0"/>
              <a:t> - un espacio rico de la vida de la fauna silvestre en las praderas, campos de edad, las aberturas de madera de roble, y los humedales que están cerca de la histórica finca Matteson y los graneros. </a:t>
            </a:r>
          </a:p>
          <a:p>
            <a:r>
              <a:rPr lang="es-ES" altLang="es-ES" b="1" dirty="0"/>
              <a:t>Sam árboles Graham Trail</a:t>
            </a:r>
            <a:r>
              <a:rPr lang="es-ES" altLang="es-ES" dirty="0"/>
              <a:t> - Buscar  los importantes árboles de Michigan desde los humedales a los bosques de tierras altas y en los hábitats de la sabana a lo largo de este camino . </a:t>
            </a:r>
          </a:p>
          <a:p>
            <a:r>
              <a:rPr lang="es-ES" altLang="es-ES" dirty="0"/>
              <a:t> </a:t>
            </a:r>
          </a:p>
        </p:txBody>
      </p:sp>
    </p:spTree>
    <p:extLst>
      <p:ext uri="{BB962C8B-B14F-4D97-AF65-F5344CB8AC3E}">
        <p14:creationId xmlns:p14="http://schemas.microsoft.com/office/powerpoint/2010/main" val="5281823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2 Marcador de contenido"/>
          <p:cNvSpPr>
            <a:spLocks noGrp="1"/>
          </p:cNvSpPr>
          <p:nvPr>
            <p:ph sz="quarter" idx="1"/>
          </p:nvPr>
        </p:nvSpPr>
        <p:spPr>
          <a:xfrm>
            <a:off x="914400" y="692150"/>
            <a:ext cx="7041976" cy="5327650"/>
          </a:xfrm>
        </p:spPr>
        <p:txBody>
          <a:bodyPr/>
          <a:lstStyle/>
          <a:p>
            <a:r>
              <a:rPr lang="es-ES" altLang="es-ES" b="1" dirty="0"/>
              <a:t>Fleming Creek Trail - </a:t>
            </a:r>
            <a:r>
              <a:rPr lang="es-ES" altLang="es-ES" dirty="0"/>
              <a:t>abundante diversidad de hábitats a lo largo de la vida silvestre más pequeñas que se pueden ver y oír a veces en el camino. </a:t>
            </a:r>
          </a:p>
          <a:p>
            <a:r>
              <a:rPr lang="es-ES" altLang="es-ES" dirty="0"/>
              <a:t>Sue Reichert </a:t>
            </a:r>
          </a:p>
          <a:p>
            <a:r>
              <a:rPr lang="es-ES" altLang="es-ES" b="1" dirty="0"/>
              <a:t>Camino del Descubrimiento </a:t>
            </a:r>
            <a:r>
              <a:rPr lang="es-ES" altLang="es-ES" dirty="0"/>
              <a:t>- orientados a los niños los signos y un montón de actividades hacen de este un camino para los niños de todas las edades. Descubrir las huellas de animales o explorar una casa de campo de sauce. </a:t>
            </a:r>
          </a:p>
          <a:p>
            <a:endParaRPr lang="es-ES" altLang="es-ES" dirty="0"/>
          </a:p>
          <a:p>
            <a:endParaRPr lang="es-ES" altLang="es-ES" dirty="0"/>
          </a:p>
          <a:p>
            <a:endParaRPr lang="es-ES" altLang="es-ES" dirty="0"/>
          </a:p>
        </p:txBody>
      </p:sp>
    </p:spTree>
    <p:extLst>
      <p:ext uri="{BB962C8B-B14F-4D97-AF65-F5344CB8AC3E}">
        <p14:creationId xmlns:p14="http://schemas.microsoft.com/office/powerpoint/2010/main" val="36313405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7 Imagen" descr="Michigan.-Matthaei-botanical-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15433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Archivo: Jardín Botánico Matthaei visitantes Center.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95989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Archivo: Jardín Botánico Matthaei Willow Pond.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9872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Archivo: Matthaei Jardín Botánico Jardín Puerta del Nuevo Mundo Plants.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70335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Archivo: Matthaei Jardín Botánico de efecto invernadero y Gateway.JPG primavera-Back">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95453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Archivo: Jardín Botánico Matthaei hierba nudo Garden.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38553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Archivo: Garden.JPG Matthaei Jardín Botánico Gaffield niños">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40570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Archivo: Maze.JPG Matthaei Jardín Botánico de Wayfinder">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13296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Archivo: Jardín Botánico Matthaei Stony Stream.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39311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Archivo: Matthaei Botanical Gardens Amphitheater.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89080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Archivo: Matthaei Jardín Botánico de hadas y Knoll.JPG Troll">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65492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Archivo: Matthaei Jardín Botánico de Humedales Kiosk.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24109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3 Imagen" descr="Michigan.-Mathaei Botanical-Gardens-and-the-Arb-0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03780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3 Imagen" descr="Michigan.-Matthaei Botanical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69157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3 Imagen" descr="Michigan.-Matthaei Gardens.-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53200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Michigan.-Matthaei_Botanical_Gardens_Rustic_Habitat_Trai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64142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Michigan.-Matthaei_Botanical_Gardens_Stony_Strea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56081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MIchigan.-Matthaei_Botanical_Gardens_Wayfinder's_Maz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86315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Michigan.-Matthaei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50442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Michigan.-Matthaei_garden_benc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47571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1 Título"/>
          <p:cNvSpPr>
            <a:spLocks noGrp="1"/>
          </p:cNvSpPr>
          <p:nvPr>
            <p:ph type="title"/>
          </p:nvPr>
        </p:nvSpPr>
        <p:spPr/>
        <p:txBody>
          <a:bodyPr/>
          <a:lstStyle/>
          <a:p>
            <a:pPr eaLnBrk="1" hangingPunct="1"/>
            <a:r>
              <a:rPr lang="es-ES" altLang="es-ES" sz="3600" dirty="0"/>
              <a:t>MINESSOTA</a:t>
            </a:r>
            <a:r>
              <a:rPr lang="es-ES" altLang="es-ES" dirty="0"/>
              <a:t>.-Como Park</a:t>
            </a:r>
          </a:p>
        </p:txBody>
      </p:sp>
      <p:sp>
        <p:nvSpPr>
          <p:cNvPr id="39939" name="2 Marcador de contenido"/>
          <p:cNvSpPr>
            <a:spLocks noGrp="1"/>
          </p:cNvSpPr>
          <p:nvPr>
            <p:ph sz="quarter" idx="1"/>
          </p:nvPr>
        </p:nvSpPr>
        <p:spPr>
          <a:xfrm>
            <a:off x="914400" y="2276475"/>
            <a:ext cx="6969968" cy="3743325"/>
          </a:xfrm>
        </p:spPr>
        <p:txBody>
          <a:bodyPr/>
          <a:lstStyle/>
          <a:p>
            <a:pPr eaLnBrk="1" hangingPunct="1"/>
            <a:r>
              <a:rPr lang="es-ES" altLang="es-ES" b="1" dirty="0"/>
              <a:t>Como</a:t>
            </a:r>
            <a:r>
              <a:rPr lang="es-ES" altLang="es-ES" dirty="0"/>
              <a:t> el </a:t>
            </a:r>
            <a:r>
              <a:rPr lang="es-ES" altLang="es-ES" b="1" dirty="0"/>
              <a:t>Parque Zoológico y Marjorie McNeely Conservatorio</a:t>
            </a:r>
            <a:r>
              <a:rPr lang="es-ES" altLang="es-ES" dirty="0"/>
              <a:t> (o simplemente </a:t>
            </a:r>
            <a:r>
              <a:rPr lang="es-ES" altLang="es-ES" b="1" dirty="0"/>
              <a:t>Como Zoo y Conservatorio)</a:t>
            </a:r>
            <a:r>
              <a:rPr lang="es-ES" altLang="es-ES" dirty="0"/>
              <a:t> se encuentran en el Parque Como en 1225 Estabrook Drive, San Pablo , Minnesota . </a:t>
            </a:r>
          </a:p>
          <a:p>
            <a:pPr eaLnBrk="1" hangingPunct="1"/>
            <a:r>
              <a:rPr lang="es-ES" altLang="es-ES" dirty="0"/>
              <a:t>El parque, zoológico y jardín de invierno son propiedad de la Ciudad de San Pablo y es una división de San Pablo de Parques y Recreación.</a:t>
            </a:r>
          </a:p>
          <a:p>
            <a:pPr eaLnBrk="1" hangingPunct="1"/>
            <a:endParaRPr lang="es-ES" altLang="es-ES" dirty="0"/>
          </a:p>
        </p:txBody>
      </p:sp>
    </p:spTree>
    <p:extLst>
      <p:ext uri="{BB962C8B-B14F-4D97-AF65-F5344CB8AC3E}">
        <p14:creationId xmlns:p14="http://schemas.microsoft.com/office/powerpoint/2010/main" val="19153214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2 Marcador de contenido"/>
          <p:cNvSpPr>
            <a:spLocks noGrp="1"/>
          </p:cNvSpPr>
          <p:nvPr>
            <p:ph sz="quarter" idx="1"/>
          </p:nvPr>
        </p:nvSpPr>
        <p:spPr>
          <a:xfrm>
            <a:off x="914400" y="981075"/>
            <a:ext cx="7113984" cy="5038725"/>
          </a:xfrm>
        </p:spPr>
        <p:txBody>
          <a:bodyPr/>
          <a:lstStyle/>
          <a:p>
            <a:r>
              <a:rPr lang="es-ES" altLang="es-ES" dirty="0"/>
              <a:t>Las atracciones situadas allí incluyen el zoológico , el jardín de invierno , un parque de atracciones , un carrusel , Lago de Como , un campo de golf, una piscina y mucho más. </a:t>
            </a:r>
          </a:p>
          <a:p>
            <a:r>
              <a:rPr lang="es-ES" altLang="es-ES" dirty="0"/>
              <a:t>El parque recibe más de 1,9 millones de visitantes al año  . </a:t>
            </a:r>
          </a:p>
          <a:p>
            <a:r>
              <a:rPr lang="es-ES" altLang="es-ES" dirty="0"/>
              <a:t>Como Park es un parque libre, mientras que la entrada es gratuita se cobra por el zoológico o jardín de invierno, las donaciones voluntarias de $ 2 por adulto y el niño un dólar se sugieren.</a:t>
            </a:r>
          </a:p>
          <a:p>
            <a:endParaRPr lang="es-ES" altLang="es-ES" dirty="0"/>
          </a:p>
          <a:p>
            <a:endParaRPr lang="es-ES" altLang="es-ES" dirty="0"/>
          </a:p>
        </p:txBody>
      </p:sp>
    </p:spTree>
    <p:extLst>
      <p:ext uri="{BB962C8B-B14F-4D97-AF65-F5344CB8AC3E}">
        <p14:creationId xmlns:p14="http://schemas.microsoft.com/office/powerpoint/2010/main" val="15705769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2 Marcador de contenido"/>
          <p:cNvSpPr>
            <a:spLocks noGrp="1"/>
          </p:cNvSpPr>
          <p:nvPr>
            <p:ph sz="quarter" idx="1"/>
          </p:nvPr>
        </p:nvSpPr>
        <p:spPr>
          <a:xfrm>
            <a:off x="914400" y="836613"/>
            <a:ext cx="6969968" cy="5688012"/>
          </a:xfrm>
        </p:spPr>
        <p:txBody>
          <a:bodyPr/>
          <a:lstStyle/>
          <a:p>
            <a:r>
              <a:rPr lang="es-ES" altLang="es-ES" dirty="0"/>
              <a:t>El Conservatorio Marjorie McNeely  fue inaugurado en 1915, y está abierto todos los días del año.</a:t>
            </a:r>
          </a:p>
          <a:p>
            <a:r>
              <a:rPr lang="es-ES" altLang="es-ES" dirty="0"/>
              <a:t>Incluye los jardines y galerías siguientes: </a:t>
            </a:r>
          </a:p>
          <a:p>
            <a:r>
              <a:rPr lang="es-ES" altLang="es-ES" dirty="0"/>
              <a:t> Bonsai Galería </a:t>
            </a:r>
          </a:p>
          <a:p>
            <a:r>
              <a:rPr lang="es-ES" altLang="es-ES" dirty="0"/>
              <a:t>Enchanted Garden – un jardín de mariposas . </a:t>
            </a:r>
          </a:p>
          <a:p>
            <a:r>
              <a:rPr lang="es-ES" altLang="es-ES" dirty="0"/>
              <a:t> Habitación de los helechos </a:t>
            </a:r>
          </a:p>
          <a:p>
            <a:r>
              <a:rPr lang="es-ES" altLang="es-ES" dirty="0"/>
              <a:t>Jardín Japonés .-estilo sansui , paisaje de montaña y el agua, como un signo de amistad con la ciudad hermana de San Pablo de Nagasaki , Japón . </a:t>
            </a:r>
          </a:p>
          <a:p>
            <a:endParaRPr lang="es-ES" altLang="es-ES" dirty="0"/>
          </a:p>
          <a:p>
            <a:endParaRPr lang="es-ES" altLang="es-ES" dirty="0"/>
          </a:p>
        </p:txBody>
      </p:sp>
    </p:spTree>
    <p:extLst>
      <p:ext uri="{BB962C8B-B14F-4D97-AF65-F5344CB8AC3E}">
        <p14:creationId xmlns:p14="http://schemas.microsoft.com/office/powerpoint/2010/main" val="19065249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2 Marcador de contenido"/>
          <p:cNvSpPr>
            <a:spLocks noGrp="1"/>
          </p:cNvSpPr>
          <p:nvPr>
            <p:ph sz="quarter" idx="1"/>
          </p:nvPr>
        </p:nvSpPr>
        <p:spPr>
          <a:xfrm>
            <a:off x="914400" y="333375"/>
            <a:ext cx="6969968" cy="5686425"/>
          </a:xfrm>
        </p:spPr>
        <p:txBody>
          <a:bodyPr/>
          <a:lstStyle/>
          <a:p>
            <a:r>
              <a:rPr lang="es-ES" altLang="es-ES" dirty="0"/>
              <a:t>North Garden - plantas útiles, tales como aloe , bambú , banano , cacao , café , higos , macadamia , caoba , manila cáñamo , yuca , papaya , etc </a:t>
            </a:r>
          </a:p>
          <a:p>
            <a:r>
              <a:rPr lang="es-ES" altLang="es-ES" dirty="0"/>
              <a:t> Casa e las Orquideas</a:t>
            </a:r>
          </a:p>
          <a:p>
            <a:r>
              <a:rPr lang="es-ES" altLang="es-ES" dirty="0"/>
              <a:t>Cúpula de palma (64 'de alto y 100 pies de diámetro) - más de 150 palmeras de especies, así como orquídeas y bromelias.  </a:t>
            </a:r>
          </a:p>
          <a:p>
            <a:r>
              <a:rPr lang="es-ES" altLang="es-ES" dirty="0"/>
              <a:t>Sunken Garden - Jardín - muestra flores de temporada. </a:t>
            </a:r>
          </a:p>
          <a:p>
            <a:r>
              <a:rPr lang="es-ES" altLang="es-ES" dirty="0"/>
              <a:t> Encuentros Tropical - Una nueva exposición (abierta el otoño de 2006) con los animales y las plantas de los trópicos. </a:t>
            </a:r>
          </a:p>
        </p:txBody>
      </p:sp>
    </p:spTree>
    <p:extLst>
      <p:ext uri="{BB962C8B-B14F-4D97-AF65-F5344CB8AC3E}">
        <p14:creationId xmlns:p14="http://schemas.microsoft.com/office/powerpoint/2010/main" val="37899264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2 Marcador de contenido"/>
          <p:cNvSpPr>
            <a:spLocks noGrp="1"/>
          </p:cNvSpPr>
          <p:nvPr>
            <p:ph sz="quarter" idx="1"/>
          </p:nvPr>
        </p:nvSpPr>
        <p:spPr>
          <a:xfrm>
            <a:off x="914400" y="620713"/>
            <a:ext cx="6969968" cy="5399087"/>
          </a:xfrm>
        </p:spPr>
        <p:txBody>
          <a:bodyPr/>
          <a:lstStyle/>
          <a:p>
            <a:r>
              <a:rPr lang="es-ES" altLang="es-ES" dirty="0"/>
              <a:t>El conservatorio se añadió a la Registro Nacional de Lugares Históricos en 1974. </a:t>
            </a:r>
          </a:p>
          <a:p>
            <a:endParaRPr lang="es-ES" altLang="es-ES" dirty="0"/>
          </a:p>
        </p:txBody>
      </p:sp>
    </p:spTree>
    <p:extLst>
      <p:ext uri="{BB962C8B-B14F-4D97-AF65-F5344CB8AC3E}">
        <p14:creationId xmlns:p14="http://schemas.microsoft.com/office/powerpoint/2010/main" val="11085296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2 Imagen" descr="Minessota.- Como Park Conservatory.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77788"/>
            <a:ext cx="9144000" cy="670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07922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Archivo: Comoplant.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74531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Minessota.- Como Park Sunken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1750"/>
            <a:ext cx="9144000" cy="679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32151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Archivo: Comoplant2.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7698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Minnesota.-Como 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81577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Minessota.-Como Park &amp; Zoo Conservator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7308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Minessota.-Como Park Japanese Garden 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64599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1 Título"/>
          <p:cNvSpPr>
            <a:spLocks noGrp="1"/>
          </p:cNvSpPr>
          <p:nvPr>
            <p:ph type="title"/>
          </p:nvPr>
        </p:nvSpPr>
        <p:spPr/>
        <p:txBody>
          <a:bodyPr/>
          <a:lstStyle/>
          <a:p>
            <a:pPr eaLnBrk="1" hangingPunct="1"/>
            <a:r>
              <a:rPr lang="es-ES" altLang="es-ES" sz="3600" dirty="0"/>
              <a:t>MINESSOTA</a:t>
            </a:r>
            <a:r>
              <a:rPr lang="es-ES" altLang="es-ES" dirty="0"/>
              <a:t>.-Landscape Arboretum</a:t>
            </a:r>
          </a:p>
        </p:txBody>
      </p:sp>
      <p:sp>
        <p:nvSpPr>
          <p:cNvPr id="52227" name="2 Marcador de contenido"/>
          <p:cNvSpPr>
            <a:spLocks noGrp="1"/>
          </p:cNvSpPr>
          <p:nvPr>
            <p:ph sz="quarter" idx="1"/>
          </p:nvPr>
        </p:nvSpPr>
        <p:spPr/>
        <p:txBody>
          <a:bodyPr/>
          <a:lstStyle/>
          <a:p>
            <a:pPr eaLnBrk="1" hangingPunct="1"/>
            <a:r>
              <a:rPr lang="es-ES" altLang="es-ES" dirty="0"/>
              <a:t>Landscape</a:t>
            </a:r>
            <a:r>
              <a:rPr lang="es-ES" altLang="es-ES" b="1" dirty="0"/>
              <a:t> Arboretum</a:t>
            </a:r>
            <a:r>
              <a:rPr lang="es-ES" altLang="es-ES" dirty="0"/>
              <a:t> tiene 4,60 km </a:t>
            </a:r>
            <a:r>
              <a:rPr lang="es-ES" altLang="es-ES" baseline="30000" dirty="0"/>
              <a:t>2</a:t>
            </a:r>
            <a:r>
              <a:rPr lang="es-ES" altLang="es-ES" dirty="0"/>
              <a:t> de  jardín y jardín botánico situado a unos 4 kilómetros (6,4 km) al oeste de Chanhassen, Minnesota en 3675 Arboretum Drive, Chaska , Minnesota . </a:t>
            </a:r>
          </a:p>
          <a:p>
            <a:pPr eaLnBrk="1" hangingPunct="1"/>
            <a:r>
              <a:rPr lang="es-ES" altLang="es-ES" dirty="0"/>
              <a:t>Forma parte del Departamento de Ciencias Hortícolas de la Facultad de Alimentos, Ciencias de los Recursos Agrícolas y Naturales de la Universidad de Minnesota , y está abierto al público todos los días del año excepto el de Acción de Gracias y Navidad . Una cuota de admisión es cargada.</a:t>
            </a:r>
          </a:p>
          <a:p>
            <a:pPr eaLnBrk="1" hangingPunct="1"/>
            <a:r>
              <a:rPr lang="es-ES" altLang="es-ES" dirty="0"/>
              <a:t>.</a:t>
            </a:r>
          </a:p>
        </p:txBody>
      </p:sp>
    </p:spTree>
    <p:extLst>
      <p:ext uri="{BB962C8B-B14F-4D97-AF65-F5344CB8AC3E}">
        <p14:creationId xmlns:p14="http://schemas.microsoft.com/office/powerpoint/2010/main" val="140456223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2 Marcador de contenido"/>
          <p:cNvSpPr>
            <a:spLocks noGrp="1"/>
          </p:cNvSpPr>
          <p:nvPr>
            <p:ph sz="quarter" idx="1"/>
          </p:nvPr>
        </p:nvSpPr>
        <p:spPr>
          <a:xfrm>
            <a:off x="914400" y="333375"/>
            <a:ext cx="6969968" cy="5903913"/>
          </a:xfrm>
        </p:spPr>
        <p:txBody>
          <a:bodyPr/>
          <a:lstStyle/>
          <a:p>
            <a:r>
              <a:rPr lang="es-ES" altLang="es-ES" dirty="0"/>
              <a:t> Es el Upper Midwest  el jardín público más grande.</a:t>
            </a:r>
          </a:p>
          <a:p>
            <a:r>
              <a:rPr lang="es-ES" altLang="es-ES" dirty="0"/>
              <a:t>Primera zona del arboreto fue creado en 1907 como el Centro de Investigación de Horticultura, que se desarrollaron los cultivos resistentes al frío, como el Honeycrisp (variedad de manzana) y Northern Lights azaleas </a:t>
            </a:r>
          </a:p>
          <a:p>
            <a:r>
              <a:rPr lang="es-ES" altLang="es-ES" dirty="0"/>
              <a:t> En 1958 el propio jardín botánico se inició en  (0,65 km </a:t>
            </a:r>
            <a:r>
              <a:rPr lang="es-ES" altLang="es-ES" baseline="30000" dirty="0"/>
              <a:t>2),</a:t>
            </a:r>
            <a:r>
              <a:rPr lang="es-ES" altLang="es-ES" dirty="0"/>
              <a:t> fundada por Leon C. Snyder .</a:t>
            </a:r>
          </a:p>
          <a:p>
            <a:r>
              <a:rPr lang="es-ES" altLang="es-ES" dirty="0"/>
              <a:t>Por ahora, el arboreto es el más grande, más diverso, y la más completo en Minnesota , con más de 5000 variedades de plantas, y acercándose a su objetivo de proteger la cuenca entera (1200 acres). </a:t>
            </a:r>
          </a:p>
        </p:txBody>
      </p:sp>
    </p:spTree>
    <p:extLst>
      <p:ext uri="{BB962C8B-B14F-4D97-AF65-F5344CB8AC3E}">
        <p14:creationId xmlns:p14="http://schemas.microsoft.com/office/powerpoint/2010/main" val="39113848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2 Marcador de contenido"/>
          <p:cNvSpPr>
            <a:spLocks noGrp="1"/>
          </p:cNvSpPr>
          <p:nvPr>
            <p:ph sz="quarter" idx="1"/>
          </p:nvPr>
        </p:nvSpPr>
        <p:spPr>
          <a:xfrm>
            <a:off x="914400" y="836613"/>
            <a:ext cx="6825952" cy="5183187"/>
          </a:xfrm>
        </p:spPr>
        <p:txBody>
          <a:bodyPr/>
          <a:lstStyle/>
          <a:p>
            <a:r>
              <a:rPr lang="es-ES" altLang="es-ES" dirty="0"/>
              <a:t>El arboreto cuenta con jardines de plantas anuales y perennes, para los climas del norte, jardines de demostración, un jardín japonés , y las áreas naturales, incluyendo bosques, praderas y pantanos.</a:t>
            </a:r>
          </a:p>
          <a:p>
            <a:r>
              <a:rPr lang="es-ES" altLang="es-ES" dirty="0"/>
              <a:t>Sus colecciones incluyen clematis , dalias , gramineas ornamentales , liliáceas , iris , flores silvestres y arbustos cultivados y resistentes rosas . </a:t>
            </a:r>
          </a:p>
          <a:p>
            <a:r>
              <a:rPr lang="es-ES" altLang="es-ES" dirty="0"/>
              <a:t>El arboretum también incluye una biblioteca y el conservatorio, así como kilómetros de senderismo. </a:t>
            </a:r>
          </a:p>
          <a:p>
            <a:endParaRPr lang="es-ES" altLang="es-ES" dirty="0"/>
          </a:p>
          <a:p>
            <a:endParaRPr lang="es-ES" altLang="es-ES" dirty="0"/>
          </a:p>
        </p:txBody>
      </p:sp>
    </p:spTree>
    <p:extLst>
      <p:ext uri="{BB962C8B-B14F-4D97-AF65-F5344CB8AC3E}">
        <p14:creationId xmlns:p14="http://schemas.microsoft.com/office/powerpoint/2010/main" val="7497733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2 Marcador de contenido"/>
          <p:cNvSpPr>
            <a:spLocks noGrp="1"/>
          </p:cNvSpPr>
          <p:nvPr>
            <p:ph sz="quarter" idx="1"/>
          </p:nvPr>
        </p:nvSpPr>
        <p:spPr>
          <a:xfrm>
            <a:off x="914400" y="549275"/>
            <a:ext cx="7772400" cy="5470525"/>
          </a:xfrm>
        </p:spPr>
        <p:txBody>
          <a:bodyPr/>
          <a:lstStyle/>
          <a:p>
            <a:r>
              <a:rPr lang="es-ES" altLang="es-ES" dirty="0"/>
              <a:t>El Conservatorio de Meyers-Deats con  características de bromelias , orquídeas y cactus colecciones y tropicales plantas de interior . </a:t>
            </a:r>
          </a:p>
          <a:p>
            <a:r>
              <a:rPr lang="es-ES" altLang="es-ES" dirty="0"/>
              <a:t>La biblioteca alberga Andersen Horticultura 15.000 libros sobre la botánica, la horticultura, la historia natural, la literatura infantil, los materiales de investigación, y catálogos de viveros. </a:t>
            </a:r>
          </a:p>
          <a:p>
            <a:endParaRPr lang="es-ES" altLang="es-ES" dirty="0"/>
          </a:p>
        </p:txBody>
      </p:sp>
    </p:spTree>
    <p:extLst>
      <p:ext uri="{BB962C8B-B14F-4D97-AF65-F5344CB8AC3E}">
        <p14:creationId xmlns:p14="http://schemas.microsoft.com/office/powerpoint/2010/main" val="196811422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Minnesota.-Landscape Arboretum.-wat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693464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Minnesota Landscape Arboretum.- corrected-larg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007600" cy="750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261790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Minnesota Landscape Arboretum.-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649425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Minessota.-Pocket Garden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842355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Minnesota Landscape Arboretum.-w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954135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Minnesota landscape arboretum bench and lamp.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6880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Minnesota_landscape_arboretu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567988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Minnesota_landscape_arboretum_w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716137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1 Título"/>
          <p:cNvSpPr>
            <a:spLocks noGrp="1"/>
          </p:cNvSpPr>
          <p:nvPr>
            <p:ph type="title"/>
          </p:nvPr>
        </p:nvSpPr>
        <p:spPr/>
        <p:txBody>
          <a:bodyPr/>
          <a:lstStyle/>
          <a:p>
            <a:pPr eaLnBrk="1" hangingPunct="1"/>
            <a:r>
              <a:rPr lang="es-ES" altLang="es-ES" sz="3600" dirty="0"/>
              <a:t>MISSISSIPPI.</a:t>
            </a:r>
            <a:r>
              <a:rPr lang="es-ES" altLang="es-ES" dirty="0"/>
              <a:t>-Mynelle Gardens</a:t>
            </a:r>
          </a:p>
        </p:txBody>
      </p:sp>
      <p:sp>
        <p:nvSpPr>
          <p:cNvPr id="64515" name="2 Marcador de contenido"/>
          <p:cNvSpPr>
            <a:spLocks noGrp="1"/>
          </p:cNvSpPr>
          <p:nvPr>
            <p:ph sz="quarter" idx="1"/>
          </p:nvPr>
        </p:nvSpPr>
        <p:spPr>
          <a:xfrm>
            <a:off x="914400" y="1447800"/>
            <a:ext cx="7113984" cy="4933950"/>
          </a:xfrm>
        </p:spPr>
        <p:txBody>
          <a:bodyPr/>
          <a:lstStyle/>
          <a:p>
            <a:pPr eaLnBrk="1" hangingPunct="1"/>
            <a:r>
              <a:rPr lang="es-ES" altLang="es-ES" dirty="0"/>
              <a:t>Jardines Mynelle es el jardín público más grande de Jackson.. Originalmente diseñado en 1920 por Mynelle Westbrook Hayward, que abarca siete hectáreas de Clinton Boulevard. Con plantaciones de azalea grande, es especialmente hermoso en la primavera, pero las pistas (algunas de ellas adaptadas para personas minusválidas) que serpentean entre las distintas áreas, estanques y pequeñas cascadas, y más de una serie de puentes distintivos, hacer un viaje a este jardín es un placer en cualquier época del año.</a:t>
            </a:r>
          </a:p>
        </p:txBody>
      </p:sp>
    </p:spTree>
    <p:extLst>
      <p:ext uri="{BB962C8B-B14F-4D97-AF65-F5344CB8AC3E}">
        <p14:creationId xmlns:p14="http://schemas.microsoft.com/office/powerpoint/2010/main" val="65322905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2 Marcador de contenido"/>
          <p:cNvSpPr>
            <a:spLocks noGrp="1"/>
          </p:cNvSpPr>
          <p:nvPr>
            <p:ph sz="quarter" idx="1"/>
          </p:nvPr>
        </p:nvSpPr>
        <p:spPr>
          <a:xfrm>
            <a:off x="755650" y="549275"/>
            <a:ext cx="7128718" cy="5832475"/>
          </a:xfrm>
        </p:spPr>
        <p:txBody>
          <a:bodyPr/>
          <a:lstStyle/>
          <a:p>
            <a:r>
              <a:rPr lang="es-ES" altLang="es-ES" dirty="0"/>
              <a:t>Como un visitante  describe, los jardines de Mynelle tiene una colección de favoritos Mississippi plantados en una serie de ajustes exuberantes y pintorescos.</a:t>
            </a:r>
          </a:p>
          <a:p>
            <a:r>
              <a:rPr lang="es-ES" altLang="es-ES" dirty="0"/>
              <a:t>Entre ellos se encuentran un jardín ingles  del pantano , un jardín de plantas medicinales, un jardín rústico, un jardín a la antigua, y  un jardín japonés. </a:t>
            </a:r>
          </a:p>
          <a:p>
            <a:r>
              <a:rPr lang="es-ES" altLang="es-ES" dirty="0"/>
              <a:t>Las plantas van desde amarilis, azucenas, gardenias, rosas, camelias y, a rosas y magnolias asiáticas; a un número de ejemplares raros y antiguos algunos datan del siglo XVII.</a:t>
            </a:r>
          </a:p>
        </p:txBody>
      </p:sp>
    </p:spTree>
    <p:extLst>
      <p:ext uri="{BB962C8B-B14F-4D97-AF65-F5344CB8AC3E}">
        <p14:creationId xmlns:p14="http://schemas.microsoft.com/office/powerpoint/2010/main" val="225411845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Mississippi.-Mynelle-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664507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Mynell Gardens.-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115550" cy="758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333005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Mynell Gardens.-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79189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Mississippi.-Mynelle Gardens.-Girl and Dov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379993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Mississippi.-Mynelle_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417291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Mybell Gardens.-1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285757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Mynell Gardens.-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354245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Mynell Gardens.-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035314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Mynell Gardens.-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926861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Mynell Gardens.-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140526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Mynell Gardens.-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668839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Mynell Gardens.-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044113" cy="753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267435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2 Imagen" descr="Mynell Gardens.-Missisippi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837958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1 Título"/>
          <p:cNvSpPr>
            <a:spLocks noGrp="1"/>
          </p:cNvSpPr>
          <p:nvPr>
            <p:ph type="title"/>
          </p:nvPr>
        </p:nvSpPr>
        <p:spPr/>
        <p:txBody>
          <a:bodyPr/>
          <a:lstStyle/>
          <a:p>
            <a:pPr eaLnBrk="1" hangingPunct="1"/>
            <a:r>
              <a:rPr lang="es-ES" altLang="es-ES" sz="3600" dirty="0"/>
              <a:t>MISSOURI</a:t>
            </a:r>
            <a:r>
              <a:rPr lang="es-ES" altLang="es-ES" dirty="0"/>
              <a:t>.-Powell Garden</a:t>
            </a:r>
          </a:p>
        </p:txBody>
      </p:sp>
      <p:sp>
        <p:nvSpPr>
          <p:cNvPr id="79875" name="2 Marcador de contenido"/>
          <p:cNvSpPr>
            <a:spLocks noGrp="1"/>
          </p:cNvSpPr>
          <p:nvPr>
            <p:ph sz="quarter" idx="1"/>
          </p:nvPr>
        </p:nvSpPr>
        <p:spPr/>
        <p:txBody>
          <a:bodyPr/>
          <a:lstStyle/>
          <a:p>
            <a:r>
              <a:rPr lang="es-ES" altLang="es-ES" b="1" dirty="0"/>
              <a:t>Powell Gardens</a:t>
            </a:r>
            <a:r>
              <a:rPr lang="es-ES" altLang="es-ES" dirty="0"/>
              <a:t> tiene 3,70 km </a:t>
            </a:r>
            <a:r>
              <a:rPr lang="es-ES" altLang="es-ES" baseline="30000" dirty="0"/>
              <a:t>2</a:t>
            </a:r>
            <a:r>
              <a:rPr lang="es-ES" altLang="es-ES" dirty="0"/>
              <a:t> de jardín botánico en Kingsville, Missouri, EE.UU. , 48 kilómetros al este de Kansas City . </a:t>
            </a:r>
          </a:p>
          <a:p>
            <a:r>
              <a:rPr lang="es-ES" altLang="es-ES" dirty="0"/>
              <a:t>Cuenta con 6.000 variedades de plantas, con 225 mil plantas en los arriates de temporada, y está abierto al público, por una cuota, durante el día. </a:t>
            </a:r>
          </a:p>
          <a:p>
            <a:r>
              <a:rPr lang="es-ES" altLang="es-ES" dirty="0"/>
              <a:t>El jardín se remonta a 1948, cuando la tierra fue comprada por George E. Powell, Sr. Desde entonces, el sitio ha sido una granja, un campamento de Boy Scouts, un centro de recursos agrícolas y naturales, y desde 1988, un jardín botánico con las siguientes áreas:</a:t>
            </a:r>
          </a:p>
          <a:p>
            <a:pPr eaLnBrk="1" hangingPunct="1"/>
            <a:endParaRPr lang="es-ES" altLang="es-ES" dirty="0"/>
          </a:p>
        </p:txBody>
      </p:sp>
    </p:spTree>
    <p:extLst>
      <p:ext uri="{BB962C8B-B14F-4D97-AF65-F5344CB8AC3E}">
        <p14:creationId xmlns:p14="http://schemas.microsoft.com/office/powerpoint/2010/main" val="261897184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2 Marcador de contenido"/>
          <p:cNvSpPr>
            <a:spLocks noGrp="1"/>
          </p:cNvSpPr>
          <p:nvPr>
            <p:ph sz="quarter" idx="1"/>
          </p:nvPr>
        </p:nvSpPr>
        <p:spPr>
          <a:xfrm>
            <a:off x="914400" y="1124744"/>
            <a:ext cx="7113984" cy="4895056"/>
          </a:xfrm>
        </p:spPr>
        <p:txBody>
          <a:bodyPr>
            <a:normAutofit lnSpcReduction="10000"/>
          </a:bodyPr>
          <a:lstStyle/>
          <a:p>
            <a:r>
              <a:rPr lang="es-ES" altLang="es-ES" b="1" dirty="0"/>
              <a:t>Unidad de entrada</a:t>
            </a:r>
            <a:r>
              <a:rPr lang="es-ES" altLang="es-ES" dirty="0"/>
              <a:t> - anuales de temporada, de hoja perenne llanto pinos blancos , nativos de roble bosques, praderas y bosques naturales de flores silvestres praderas nativas y pastos silvestres. </a:t>
            </a:r>
          </a:p>
          <a:p>
            <a:r>
              <a:rPr lang="es-ES" altLang="es-ES" b="1" dirty="0"/>
              <a:t>Gatehouse Jardín</a:t>
            </a:r>
            <a:r>
              <a:rPr lang="es-ES" altLang="es-ES" dirty="0"/>
              <a:t> -. Sequía plantas ornamentales tolerantes (principalmente indígenas) Dogwood , Redbuds , y el rojo el zumaque , ornamental gramíneas y anuales. </a:t>
            </a:r>
          </a:p>
          <a:p>
            <a:r>
              <a:rPr lang="es-ES" altLang="es-ES" b="1" dirty="0"/>
              <a:t>Estacionamiento</a:t>
            </a:r>
            <a:r>
              <a:rPr lang="es-ES" altLang="es-ES" dirty="0"/>
              <a:t> - arboreto de todos los arbustos y árboles nativos de Kansas y Missouri , con pastos naturales, arbustos y árboles. </a:t>
            </a:r>
          </a:p>
        </p:txBody>
      </p:sp>
    </p:spTree>
    <p:extLst>
      <p:ext uri="{BB962C8B-B14F-4D97-AF65-F5344CB8AC3E}">
        <p14:creationId xmlns:p14="http://schemas.microsoft.com/office/powerpoint/2010/main" val="116579737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2 Marcador de contenido"/>
          <p:cNvSpPr>
            <a:spLocks noGrp="1"/>
          </p:cNvSpPr>
          <p:nvPr>
            <p:ph sz="quarter" idx="1"/>
          </p:nvPr>
        </p:nvSpPr>
        <p:spPr>
          <a:xfrm>
            <a:off x="914400" y="1125538"/>
            <a:ext cx="7113984" cy="4894262"/>
          </a:xfrm>
        </p:spPr>
        <p:txBody>
          <a:bodyPr/>
          <a:lstStyle/>
          <a:p>
            <a:r>
              <a:rPr lang="es-ES" altLang="es-ES" b="1" dirty="0"/>
              <a:t>Conservatorio</a:t>
            </a:r>
            <a:r>
              <a:rPr lang="es-ES" altLang="es-ES" dirty="0"/>
              <a:t> - uno de 15 por 15 m casa de cristal con la temporada de orquídeas , plantas tropicales, crisantemos y flores de pascua . </a:t>
            </a:r>
          </a:p>
          <a:p>
            <a:r>
              <a:rPr lang="es-ES" altLang="es-ES" b="1" dirty="0"/>
              <a:t>Camas terraza y el muro </a:t>
            </a:r>
            <a:r>
              <a:rPr lang="es-ES" altLang="es-ES" dirty="0"/>
              <a:t>- anuales y tropicales. </a:t>
            </a:r>
          </a:p>
          <a:p>
            <a:r>
              <a:rPr lang="es-ES" altLang="es-ES" b="1" dirty="0"/>
              <a:t>Paseo Dogwoods </a:t>
            </a:r>
            <a:r>
              <a:rPr lang="es-ES" altLang="es-ES" dirty="0"/>
              <a:t>- casi todas las variedades de cerezo silvestre, incluyendo flores cornejo, cornejo híbrido, y cornejos Kousa, con rosas y magnolias. </a:t>
            </a:r>
          </a:p>
          <a:p>
            <a:r>
              <a:rPr lang="es-ES" altLang="es-ES" b="1" dirty="0"/>
              <a:t>Isla Jardín - </a:t>
            </a:r>
            <a:r>
              <a:rPr lang="es-ES" altLang="es-ES" dirty="0"/>
              <a:t>más de 200 variedades de plantas acuáticas. </a:t>
            </a:r>
          </a:p>
          <a:p>
            <a:endParaRPr lang="es-ES" altLang="es-ES" dirty="0"/>
          </a:p>
          <a:p>
            <a:endParaRPr lang="es-ES" altLang="es-ES" dirty="0"/>
          </a:p>
        </p:txBody>
      </p:sp>
    </p:spTree>
    <p:extLst>
      <p:ext uri="{BB962C8B-B14F-4D97-AF65-F5344CB8AC3E}">
        <p14:creationId xmlns:p14="http://schemas.microsoft.com/office/powerpoint/2010/main" val="408544855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2 Marcador de contenido"/>
          <p:cNvSpPr>
            <a:spLocks noGrp="1"/>
          </p:cNvSpPr>
          <p:nvPr>
            <p:ph sz="quarter" idx="1"/>
          </p:nvPr>
        </p:nvSpPr>
        <p:spPr>
          <a:xfrm>
            <a:off x="539750" y="764704"/>
            <a:ext cx="7272610" cy="5472584"/>
          </a:xfrm>
        </p:spPr>
        <p:txBody>
          <a:bodyPr>
            <a:normAutofit lnSpcReduction="10000"/>
          </a:bodyPr>
          <a:lstStyle/>
          <a:p>
            <a:r>
              <a:rPr lang="es-ES" altLang="es-ES" b="1" dirty="0"/>
              <a:t>Pradera</a:t>
            </a:r>
            <a:r>
              <a:rPr lang="es-ES" altLang="es-ES" dirty="0"/>
              <a:t> - hierbas nativas de las praderas y flores, se quemaban cada primavera. </a:t>
            </a:r>
          </a:p>
          <a:p>
            <a:r>
              <a:rPr lang="es-ES" altLang="es-ES" b="1" dirty="0"/>
              <a:t>Jardines y Paseo de la Capilla </a:t>
            </a:r>
            <a:r>
              <a:rPr lang="es-ES" altLang="es-ES" dirty="0"/>
              <a:t>- nativos de roble - nogal bosques nativos con las flores silvestres del bosque, incluyendo una colección de muchas variedades de Redbud ( Cercis ) árbol. </a:t>
            </a:r>
          </a:p>
          <a:p>
            <a:r>
              <a:rPr lang="es-ES" altLang="es-ES" b="1" dirty="0"/>
              <a:t>Jardín Rock &amp; Cascada</a:t>
            </a:r>
            <a:r>
              <a:rPr lang="es-ES" altLang="es-ES" dirty="0"/>
              <a:t> - azaleas y rododendros , helechos , corazones sangrantes , hostas , astilbes , gigante butterburs y bulbos de primavera. </a:t>
            </a:r>
          </a:p>
          <a:p>
            <a:r>
              <a:rPr lang="es-ES" altLang="es-ES" b="1" dirty="0"/>
              <a:t>Perennes Jardín </a:t>
            </a:r>
            <a:r>
              <a:rPr lang="es-ES" altLang="es-ES" dirty="0"/>
              <a:t>- más de 1.200 variedades, incluidas azucenas , narcisos , hibiscus , y resistente áster y crisantemos , con pastos ornamentales, sobre un fondo de hoja perenne</a:t>
            </a:r>
          </a:p>
        </p:txBody>
      </p:sp>
    </p:spTree>
    <p:extLst>
      <p:ext uri="{BB962C8B-B14F-4D97-AF65-F5344CB8AC3E}">
        <p14:creationId xmlns:p14="http://schemas.microsoft.com/office/powerpoint/2010/main" val="390202003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2 Marcador de contenido"/>
          <p:cNvSpPr>
            <a:spLocks noGrp="1"/>
          </p:cNvSpPr>
          <p:nvPr>
            <p:ph sz="quarter" idx="1"/>
          </p:nvPr>
        </p:nvSpPr>
        <p:spPr>
          <a:xfrm>
            <a:off x="914400" y="260350"/>
            <a:ext cx="7041976" cy="6121400"/>
          </a:xfrm>
        </p:spPr>
        <p:txBody>
          <a:bodyPr>
            <a:normAutofit lnSpcReduction="10000"/>
          </a:bodyPr>
          <a:lstStyle/>
          <a:p>
            <a:pPr marL="0" indent="0">
              <a:buFont typeface="Wingdings 2" pitchFamily="18" charset="2"/>
              <a:buNone/>
              <a:defRPr/>
            </a:pPr>
            <a:endParaRPr lang="es-ES" dirty="0"/>
          </a:p>
          <a:p>
            <a:pPr>
              <a:defRPr/>
            </a:pPr>
            <a:r>
              <a:rPr lang="es-ES" b="1" dirty="0"/>
              <a:t>Byron Shutz Nature Trail</a:t>
            </a:r>
            <a:r>
              <a:rPr lang="es-ES" dirty="0"/>
              <a:t> - (4,8 km) de senderos con árboles nativos y naturalizados, arbustos, hierbas y flores silvestres, incluyendo biscuitroot , Draba , y las praderas de ciruela . </a:t>
            </a:r>
          </a:p>
          <a:p>
            <a:pPr>
              <a:defRPr/>
            </a:pPr>
            <a:r>
              <a:rPr lang="es-ES" b="1" dirty="0"/>
              <a:t>Heartland Jardín de cosecha</a:t>
            </a:r>
            <a:r>
              <a:rPr lang="es-ES" dirty="0"/>
              <a:t> - 49.000 m </a:t>
            </a:r>
            <a:r>
              <a:rPr lang="es-ES" baseline="30000" dirty="0"/>
              <a:t>2</a:t>
            </a:r>
            <a:r>
              <a:rPr lang="es-ES" dirty="0"/>
              <a:t> de jardín con frutas y verduras populares, mostrando "el viaje de los alimentos desde la semilla hasta el plato". </a:t>
            </a:r>
          </a:p>
          <a:p>
            <a:pPr>
              <a:defRPr/>
            </a:pPr>
            <a:r>
              <a:rPr lang="es-ES" dirty="0"/>
              <a:t>Este jardín cuenta con un estilo francés  , invernaderos, una viña de uvas autóctonas y europeas, los jardines del edredón de la producción agrícola local, y un jardín de la educación de jóvenes llamado Granja Diversión Alimentos.</a:t>
            </a:r>
          </a:p>
          <a:p>
            <a:pPr>
              <a:defRPr/>
            </a:pPr>
            <a:endParaRPr lang="es-ES" dirty="0"/>
          </a:p>
          <a:p>
            <a:pPr>
              <a:defRPr/>
            </a:pPr>
            <a:endParaRPr lang="es-ES" dirty="0"/>
          </a:p>
        </p:txBody>
      </p:sp>
    </p:spTree>
    <p:extLst>
      <p:ext uri="{BB962C8B-B14F-4D97-AF65-F5344CB8AC3E}">
        <p14:creationId xmlns:p14="http://schemas.microsoft.com/office/powerpoint/2010/main" val="144513358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Missouri.-Powell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886256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Missouri.-Powell-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412041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2 Imagen" descr="Powell_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307096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missouri.-Powell Gardens.-dragonfly.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058954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Powell Gardens.-Missouri.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070930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Missouri.-Powell_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398954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Powell Gardens.-Missouri.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468904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Powell Gardens.-Missouri.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536721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Powell Gardens.-Missouri.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279812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Powell Gardens.-Missouri.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865494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Powell Gardens.-Missouri.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535849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Powell Gardens.-Missouri.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656081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Powell Gardens.-Missouri.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66688"/>
            <a:ext cx="9144000" cy="702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644900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1 Título"/>
          <p:cNvSpPr>
            <a:spLocks noGrp="1"/>
          </p:cNvSpPr>
          <p:nvPr>
            <p:ph type="title"/>
          </p:nvPr>
        </p:nvSpPr>
        <p:spPr/>
        <p:txBody>
          <a:bodyPr>
            <a:normAutofit fontScale="90000"/>
          </a:bodyPr>
          <a:lstStyle/>
          <a:p>
            <a:pPr eaLnBrk="1" hangingPunct="1"/>
            <a:r>
              <a:rPr lang="es-ES" altLang="es-ES" sz="3600" dirty="0"/>
              <a:t>MISSOURI BOTANICAL GARDENS</a:t>
            </a:r>
          </a:p>
        </p:txBody>
      </p:sp>
      <p:sp>
        <p:nvSpPr>
          <p:cNvPr id="98307" name="2 Marcador de contenido"/>
          <p:cNvSpPr>
            <a:spLocks noGrp="1"/>
          </p:cNvSpPr>
          <p:nvPr>
            <p:ph sz="quarter" idx="1"/>
          </p:nvPr>
        </p:nvSpPr>
        <p:spPr>
          <a:xfrm>
            <a:off x="914400" y="1844675"/>
            <a:ext cx="6897960" cy="4175125"/>
          </a:xfrm>
        </p:spPr>
        <p:txBody>
          <a:bodyPr/>
          <a:lstStyle/>
          <a:p>
            <a:pPr eaLnBrk="1" hangingPunct="1"/>
            <a:r>
              <a:rPr lang="es-ES" altLang="es-ES" dirty="0"/>
              <a:t>El </a:t>
            </a:r>
            <a:r>
              <a:rPr lang="es-ES" altLang="es-ES" b="1" dirty="0"/>
              <a:t>Jardín Botánico de Missouri</a:t>
            </a:r>
            <a:r>
              <a:rPr lang="es-ES" altLang="es-ES" dirty="0"/>
              <a:t> es un jardín botánico ubicado en San Louis, Missouri . </a:t>
            </a:r>
          </a:p>
          <a:p>
            <a:pPr eaLnBrk="1" hangingPunct="1"/>
            <a:r>
              <a:rPr lang="es-ES" altLang="es-ES" dirty="0"/>
              <a:t>También se conoce informalmente como el </a:t>
            </a:r>
            <a:r>
              <a:rPr lang="es-ES" altLang="es-ES" b="1" dirty="0"/>
              <a:t>Jardín de Shaw</a:t>
            </a:r>
            <a:r>
              <a:rPr lang="es-ES" altLang="es-ES" dirty="0"/>
              <a:t> por el fundador de Enrique Shaw , un botánico y filántropo.</a:t>
            </a:r>
          </a:p>
          <a:p>
            <a:pPr eaLnBrk="1" hangingPunct="1"/>
            <a:r>
              <a:rPr lang="es-ES" altLang="es-ES" dirty="0"/>
              <a:t>Fundado en 1859, el Jardín Botánico de Missouri es una de las más antiguas instituciones botánicas en el Estados Unidos y un Monumento Histórico Nacional ..</a:t>
            </a:r>
          </a:p>
        </p:txBody>
      </p:sp>
    </p:spTree>
    <p:extLst>
      <p:ext uri="{BB962C8B-B14F-4D97-AF65-F5344CB8AC3E}">
        <p14:creationId xmlns:p14="http://schemas.microsoft.com/office/powerpoint/2010/main" val="179816782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2 Marcador de contenido"/>
          <p:cNvSpPr>
            <a:spLocks noGrp="1"/>
          </p:cNvSpPr>
          <p:nvPr>
            <p:ph sz="quarter" idx="1"/>
          </p:nvPr>
        </p:nvSpPr>
        <p:spPr>
          <a:xfrm>
            <a:off x="914400" y="981075"/>
            <a:ext cx="7041976" cy="5038725"/>
          </a:xfrm>
        </p:spPr>
        <p:txBody>
          <a:bodyPr/>
          <a:lstStyle/>
          <a:p>
            <a:r>
              <a:rPr lang="es-ES" altLang="es-ES" dirty="0"/>
              <a:t>El jardín es un centro de investigación botánica y la educación científica de prestigio internacional, así como un oasis en la ciudad de San Luis, con 32 ha. de jardines.</a:t>
            </a:r>
          </a:p>
          <a:p>
            <a:r>
              <a:rPr lang="es-ES" altLang="es-ES" dirty="0"/>
              <a:t>Se incluye unas 5,7 hectáreas del jardín japonés paseo llamado Seiwa-en , el Climatron cúpula geodésica de invierno, el jardín de niños, entre ellos un pueblo pionero, un parque infantil, una zona de la fuente y un sistema de agua de bloqueo, algo similar a la de cierre sistema en el Canal de Panamá, un campo de Osage, y la casa  original de Enrique Shaw 1850 . </a:t>
            </a:r>
          </a:p>
          <a:p>
            <a:endParaRPr lang="es-ES" altLang="es-ES" dirty="0"/>
          </a:p>
          <a:p>
            <a:endParaRPr lang="es-ES" altLang="es-ES" dirty="0"/>
          </a:p>
        </p:txBody>
      </p:sp>
    </p:spTree>
    <p:extLst>
      <p:ext uri="{BB962C8B-B14F-4D97-AF65-F5344CB8AC3E}">
        <p14:creationId xmlns:p14="http://schemas.microsoft.com/office/powerpoint/2010/main" val="226640291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2 Marcador de contenido"/>
          <p:cNvSpPr>
            <a:spLocks noGrp="1"/>
          </p:cNvSpPr>
          <p:nvPr>
            <p:ph sz="quarter" idx="1"/>
          </p:nvPr>
        </p:nvSpPr>
        <p:spPr>
          <a:xfrm>
            <a:off x="914400" y="620713"/>
            <a:ext cx="7041976" cy="5399087"/>
          </a:xfrm>
        </p:spPr>
        <p:txBody>
          <a:bodyPr/>
          <a:lstStyle/>
          <a:p>
            <a:pPr marL="0" indent="0">
              <a:buFont typeface="Wingdings 2" pitchFamily="18" charset="2"/>
              <a:buNone/>
              <a:defRPr/>
            </a:pPr>
            <a:endParaRPr lang="es-ES" dirty="0"/>
          </a:p>
          <a:p>
            <a:pPr>
              <a:defRPr/>
            </a:pPr>
            <a:r>
              <a:rPr lang="es-ES" dirty="0"/>
              <a:t>Está al lado de Tower Grove Park , otro de los legados de Shaw. </a:t>
            </a:r>
            <a:endParaRPr lang="es-ES" baseline="30000" dirty="0"/>
          </a:p>
          <a:p>
            <a:pPr>
              <a:defRPr/>
            </a:pPr>
            <a:r>
              <a:rPr lang="es-ES" dirty="0"/>
              <a:t>En 1983, el Jardín Botánico fue agregado como el cuarto subdistrito del Zoológico del Parque Metropolitano y Distrito de los Museos.</a:t>
            </a:r>
          </a:p>
          <a:p>
            <a:pPr>
              <a:defRPr/>
            </a:pPr>
            <a:r>
              <a:rPr lang="es-ES" dirty="0"/>
              <a:t>Por parte de 2006, el Jardín Botánico de Missouri ofreció "El vidrio en el jardín", con esculturas de cristal de Dale Chihuly colocadas en todo el jardín. </a:t>
            </a:r>
          </a:p>
          <a:p>
            <a:pPr>
              <a:defRPr/>
            </a:pPr>
            <a:r>
              <a:rPr lang="es-ES" dirty="0"/>
              <a:t>Cuatro piezas fueron compradas a permanecer en los jardines. </a:t>
            </a:r>
          </a:p>
          <a:p>
            <a:pPr>
              <a:defRPr/>
            </a:pPr>
            <a:endParaRPr lang="es-ES" dirty="0"/>
          </a:p>
        </p:txBody>
      </p:sp>
    </p:spTree>
    <p:extLst>
      <p:ext uri="{BB962C8B-B14F-4D97-AF65-F5344CB8AC3E}">
        <p14:creationId xmlns:p14="http://schemas.microsoft.com/office/powerpoint/2010/main" val="58334903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2 Marcador de contenido"/>
          <p:cNvSpPr>
            <a:spLocks noGrp="1"/>
          </p:cNvSpPr>
          <p:nvPr>
            <p:ph sz="quarter" idx="1"/>
          </p:nvPr>
        </p:nvSpPr>
        <p:spPr>
          <a:xfrm>
            <a:off x="914400" y="620713"/>
            <a:ext cx="7113984" cy="5976937"/>
          </a:xfrm>
        </p:spPr>
        <p:txBody>
          <a:bodyPr/>
          <a:lstStyle/>
          <a:p>
            <a:r>
              <a:rPr lang="es-ES" altLang="es-ES" dirty="0"/>
              <a:t>En 2008 las esculturas de la artista francesa Niki de Saint Phalle se colocaron por todo el jardín.</a:t>
            </a:r>
          </a:p>
          <a:p>
            <a:r>
              <a:rPr lang="es-ES" altLang="es-ES" dirty="0"/>
              <a:t>En 2009, el 150 º aniversario del Jardín se celebró, incluyendo una pantalla del reloj floral. </a:t>
            </a:r>
          </a:p>
          <a:p>
            <a:r>
              <a:rPr lang="es-ES" altLang="es-ES" dirty="0"/>
              <a:t>Después de 40 años de servicio en el Jardín, el Dr. Peter Raven se retirará de su cargo de presidente el 1 de septiembre de 2010. </a:t>
            </a:r>
          </a:p>
          <a:p>
            <a:r>
              <a:rPr lang="es-ES" altLang="es-ES" dirty="0"/>
              <a:t>Dr. Peter Wyse Jackson lo reemplazará como presidente interino.</a:t>
            </a:r>
          </a:p>
        </p:txBody>
      </p:sp>
    </p:spTree>
    <p:extLst>
      <p:ext uri="{BB962C8B-B14F-4D97-AF65-F5344CB8AC3E}">
        <p14:creationId xmlns:p14="http://schemas.microsoft.com/office/powerpoint/2010/main" val="147851509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2 Marcador de contenido"/>
          <p:cNvSpPr>
            <a:spLocks noGrp="1"/>
          </p:cNvSpPr>
          <p:nvPr>
            <p:ph sz="quarter" idx="1"/>
          </p:nvPr>
        </p:nvSpPr>
        <p:spPr>
          <a:xfrm>
            <a:off x="914400" y="1052513"/>
            <a:ext cx="6969968" cy="4967287"/>
          </a:xfrm>
        </p:spPr>
        <p:txBody>
          <a:bodyPr/>
          <a:lstStyle/>
          <a:p>
            <a:r>
              <a:rPr lang="es-ES" altLang="es-ES" dirty="0"/>
              <a:t>El jardín es un lugar para muchos festivales culturales anuales, incluyendo el Festival de Japón y los días de la cultura china por el </a:t>
            </a:r>
            <a:r>
              <a:rPr lang="es-ES" altLang="es-ES" dirty="0">
                <a:hlinkClick r:id="rId2"/>
              </a:rPr>
              <a:t>San</a:t>
            </a:r>
            <a:r>
              <a:rPr lang="es-ES" altLang="es-ES" dirty="0"/>
              <a:t> Louis Chinese Culture Days Committee. </a:t>
            </a:r>
          </a:p>
          <a:p>
            <a:r>
              <a:rPr lang="es-ES" altLang="es-ES" dirty="0"/>
              <a:t>Durante este tiempo, se muestra cultura botánica , así como de arte y cultura, artesanía, música y comida.</a:t>
            </a:r>
          </a:p>
          <a:p>
            <a:r>
              <a:rPr lang="es-ES" altLang="es-ES" dirty="0"/>
              <a:t>El Festival de Japón recientemente comenzó a incluir sumo wrestling, la adición de este deporte a tambores  taiko  y desfiles de moda de kimonos.</a:t>
            </a:r>
          </a:p>
        </p:txBody>
      </p:sp>
    </p:spTree>
    <p:extLst>
      <p:ext uri="{BB962C8B-B14F-4D97-AF65-F5344CB8AC3E}">
        <p14:creationId xmlns:p14="http://schemas.microsoft.com/office/powerpoint/2010/main" val="91036399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2 Marcador de contenido"/>
          <p:cNvSpPr>
            <a:spLocks noGrp="1"/>
          </p:cNvSpPr>
          <p:nvPr>
            <p:ph sz="quarter" idx="1"/>
          </p:nvPr>
        </p:nvSpPr>
        <p:spPr>
          <a:xfrm>
            <a:off x="914400" y="476250"/>
            <a:ext cx="7113984" cy="5543550"/>
          </a:xfrm>
        </p:spPr>
        <p:txBody>
          <a:bodyPr/>
          <a:lstStyle/>
          <a:p>
            <a:r>
              <a:rPr lang="es-ES" altLang="es-ES" dirty="0"/>
              <a:t>El jardín es conocida por su colección de  bonsái en crecimiento, que se puede ver durante todo el año, pero se destaca en los festivales de Asia múltiples.</a:t>
            </a:r>
          </a:p>
          <a:p>
            <a:r>
              <a:rPr lang="es-ES" altLang="es-ES" dirty="0"/>
              <a:t>Las principales características jardín son: </a:t>
            </a:r>
          </a:p>
          <a:p>
            <a:r>
              <a:rPr lang="es-ES" altLang="es-ES" dirty="0"/>
              <a:t>Torre Grove House (1849) y jardín de hierbas - casa de campo victoriana Shaw diseñado por George I. Barnett en el estilo italiano. </a:t>
            </a:r>
          </a:p>
          <a:p>
            <a:r>
              <a:rPr lang="es-ES" altLang="es-ES" dirty="0"/>
              <a:t>La victoria sobre la ignorancia de la ciencia - estatua de mármol por Carlo Nicoli , una copia del original (1859) por Vincenzo Consani en el Palacio Pitti , de Florencia . </a:t>
            </a:r>
          </a:p>
        </p:txBody>
      </p:sp>
    </p:spTree>
    <p:extLst>
      <p:ext uri="{BB962C8B-B14F-4D97-AF65-F5344CB8AC3E}">
        <p14:creationId xmlns:p14="http://schemas.microsoft.com/office/powerpoint/2010/main" val="46359164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2 Marcador de contenido"/>
          <p:cNvSpPr>
            <a:spLocks noGrp="1"/>
          </p:cNvSpPr>
          <p:nvPr>
            <p:ph sz="quarter" idx="1"/>
          </p:nvPr>
        </p:nvSpPr>
        <p:spPr>
          <a:xfrm>
            <a:off x="914400" y="765175"/>
            <a:ext cx="7113984" cy="5254625"/>
          </a:xfrm>
        </p:spPr>
        <p:txBody>
          <a:bodyPr/>
          <a:lstStyle/>
          <a:p>
            <a:r>
              <a:rPr lang="es-ES" altLang="es-ES" dirty="0"/>
              <a:t>Casa de  Linneo (1882) - Se dice que es la más antigua al oeste continuamente operado de efecto invernadero del río Mississippi. Originalmente Shaw invernadero , a finales de 1930 se convirtió en su mayoría en la casa de las camelias . </a:t>
            </a:r>
          </a:p>
          <a:p>
            <a:r>
              <a:rPr lang="es-ES" altLang="es-ES" dirty="0"/>
              <a:t>Gladney Rose Garden (1915) - Circular jardín de rosas con pérgolas. </a:t>
            </a:r>
          </a:p>
          <a:p>
            <a:r>
              <a:rPr lang="es-ES" altLang="es-ES" dirty="0"/>
              <a:t>Climatron (1960) y espejos de agua - la primera cúpula geodésica de efecto invernadero, la lluvia bosques de tierras bajas con aproximadamente 1500 plantas. </a:t>
            </a:r>
          </a:p>
          <a:p>
            <a:endParaRPr lang="es-ES" altLang="es-ES" dirty="0"/>
          </a:p>
          <a:p>
            <a:endParaRPr lang="es-ES" altLang="es-ES" dirty="0"/>
          </a:p>
        </p:txBody>
      </p:sp>
    </p:spTree>
    <p:extLst>
      <p:ext uri="{BB962C8B-B14F-4D97-AF65-F5344CB8AC3E}">
        <p14:creationId xmlns:p14="http://schemas.microsoft.com/office/powerpoint/2010/main" val="315555996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2 Marcador de contenido"/>
          <p:cNvSpPr>
            <a:spLocks noGrp="1"/>
          </p:cNvSpPr>
          <p:nvPr>
            <p:ph sz="quarter" idx="1"/>
          </p:nvPr>
        </p:nvSpPr>
        <p:spPr>
          <a:xfrm>
            <a:off x="755651" y="404813"/>
            <a:ext cx="7272734" cy="6264275"/>
          </a:xfrm>
        </p:spPr>
        <p:txBody>
          <a:bodyPr/>
          <a:lstStyle/>
          <a:p>
            <a:r>
              <a:rPr lang="es-ES" altLang="es-ES" dirty="0"/>
              <a:t>Inglés Woodland Garden (1976) - acónito , azaleas , campanillas , cerezos silvestres , hosta , Trillium , y otros por debajo de la copa del árbol. </a:t>
            </a:r>
          </a:p>
          <a:p>
            <a:r>
              <a:rPr lang="es-ES" altLang="es-ES" dirty="0"/>
              <a:t>Seiwa-en Jardín Japonés (1977) - es  de (5,7 hectáreas) </a:t>
            </a:r>
            <a:r>
              <a:rPr lang="es-ES" altLang="es-ES" i="1" dirty="0"/>
              <a:t>Chisen Kaiyu-shiki</a:t>
            </a:r>
            <a:r>
              <a:rPr lang="es-ES" altLang="es-ES" dirty="0"/>
              <a:t> (jardín mojado paseando) con césped y establecer un camino alrededor de cuatro hectáreas de lago (1,6 ha) central. Fue diseñado por Koichi Kawana . </a:t>
            </a:r>
          </a:p>
          <a:p>
            <a:r>
              <a:rPr lang="es-ES" altLang="es-ES" dirty="0"/>
              <a:t>Grigg Nanjing Jardín chino de la amistad (1995) - Diseñado por el arquitecto Yong Pan; características principales eran regalos de la hermana ciudad de Nanjing , e incluyen una puerta de la luna , la puerta de loto , pabellón y rocas del erudito chino de Tai Hu.</a:t>
            </a:r>
          </a:p>
          <a:p>
            <a:endParaRPr lang="es-ES" altLang="es-ES" dirty="0"/>
          </a:p>
          <a:p>
            <a:endParaRPr lang="es-ES" altLang="es-ES" dirty="0"/>
          </a:p>
          <a:p>
            <a:endParaRPr lang="es-ES" altLang="es-ES" dirty="0"/>
          </a:p>
        </p:txBody>
      </p:sp>
    </p:spTree>
    <p:extLst>
      <p:ext uri="{BB962C8B-B14F-4D97-AF65-F5344CB8AC3E}">
        <p14:creationId xmlns:p14="http://schemas.microsoft.com/office/powerpoint/2010/main" val="93121855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2 Marcador de contenido"/>
          <p:cNvSpPr>
            <a:spLocks noGrp="1"/>
          </p:cNvSpPr>
          <p:nvPr>
            <p:ph sz="quarter" idx="1"/>
          </p:nvPr>
        </p:nvSpPr>
        <p:spPr>
          <a:xfrm>
            <a:off x="914400" y="549275"/>
            <a:ext cx="6897960" cy="5470525"/>
          </a:xfrm>
        </p:spPr>
        <p:txBody>
          <a:bodyPr/>
          <a:lstStyle/>
          <a:p>
            <a:r>
              <a:rPr lang="es-ES" altLang="es-ES" dirty="0"/>
              <a:t>Blanke boj Jardín (1996) - </a:t>
            </a:r>
            <a:r>
              <a:rPr lang="es-ES" altLang="es-ES" i="1" dirty="0"/>
              <a:t>parterre</a:t>
            </a:r>
            <a:r>
              <a:rPr lang="es-ES" altLang="es-ES" dirty="0"/>
              <a:t> amurallado con una coleccion de boj. </a:t>
            </a:r>
          </a:p>
          <a:p>
            <a:r>
              <a:rPr lang="es-ES" altLang="es-ES" dirty="0"/>
              <a:t>Jardin Alemán  (2000) - originaria de Alemania y Europa Central flora; busto del botánico y científico Henry Shaw, asesor de George Engelmann (esculpida por Pablo Granlund  </a:t>
            </a:r>
          </a:p>
          <a:p>
            <a:r>
              <a:rPr lang="es-ES" altLang="es-ES" dirty="0"/>
              <a:t>Jardín bíblico con la palmera datilera, el granado, higuera y olivo, alcaparras, menta, limón y otras plantas mencionadas en la Biblia. </a:t>
            </a:r>
          </a:p>
          <a:p>
            <a:r>
              <a:rPr lang="es-ES" altLang="es-ES" dirty="0"/>
              <a:t>Jardin Otomano con juegos de agua y la xerojardinería. </a:t>
            </a:r>
          </a:p>
          <a:p>
            <a:endParaRPr lang="es-ES" altLang="es-ES" dirty="0"/>
          </a:p>
        </p:txBody>
      </p:sp>
    </p:spTree>
    <p:extLst>
      <p:ext uri="{BB962C8B-B14F-4D97-AF65-F5344CB8AC3E}">
        <p14:creationId xmlns:p14="http://schemas.microsoft.com/office/powerpoint/2010/main" val="9628137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Missouri.-climatronbotanicalgardecy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712603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Missouri.--2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898494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Missouri Bot.garden_daffodil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004240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Missouri Botanical Gardens.-Cherry Tre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246788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Missouri Botanical Gardens.-ñ3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351095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Autumn in the garden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3075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594764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Iris Gardens.-Missouri.-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750656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Iris Gardens.-Painting.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499685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Iris Gardens .-Missouri.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715492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Missouri.-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984732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Missouri Botanical Gardens.-ñ2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176198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Missouri.-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379280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Missouri.-Kresco Memorial Maz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772198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Missouri.-Poinsetia Flower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219333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Missouri.-Poinsetia Flower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432346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Missouri Bot.garden_dafftulip.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667653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Missouri Botanic Garden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869025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Missouri Botanical Gardens.8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757352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Missoruri Botanical Gardens.-Zig Zag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429923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Missouri Botanical Gardens.-ñ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600268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Missouri Botanical Gardens.-ñ2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569360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2" descr="Archivo: Jardín Botánico de Missouri - Seiwa-es.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880865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Archivo: Missouribotanicalgarden.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862706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2" descr="Archivo: Botánico de Missouri Garden.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679433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Missouri.-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075788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Missouri.-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890223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Missouri.-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831019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Missouri.-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694019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Missouri.-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688478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Missouri.-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960592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Missouri.-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978824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descr="Missouri.-1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74575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descr="Missouri.-1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254090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Imagen" descr="Missouri.-1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578984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descr="Missouri.-1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33542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1 Imagen" descr="Missouri.-1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802016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1 Imagen" descr="Missouri.-1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7993135"/>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1 Imagen" descr="Missouri.-1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6522103"/>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1 Imagen" descr="Missouri.-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2740706"/>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1 Imagen" descr="Missouri.-1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4985140"/>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1 Imagen" descr="Missouri.-1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7812403"/>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1 Imagen" descr="Missouri.-2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3224914"/>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1 Imagen" descr="Missouri.-21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859181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1 Imagen" descr="Missouri.-2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8059051"/>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1 Imagen" descr="Missouri.-2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8700184"/>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1 Imagen" descr="Missouri.-2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4872170"/>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1 Imagen" descr="Missouri.-2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460753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1 Imagen" descr="Missouri.-2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257555"/>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1 Imagen" descr="Missouri.-2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5912609"/>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1 Imagen" descr="Missouri.-2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1000238"/>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1 Imagen" descr="Missouri.-Japanesegarden_jjenning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6790159"/>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1 Imagen" descr="Missour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821101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1 Imagen" descr="Missouri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6896008"/>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1 Imagen" descr="Missouri Japanese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7973356"/>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1 Imagen" descr="Missouri Botanical Japanese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81735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1 Imagen" descr="Missouri Botanical Ggarden.-border%20oran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4131377"/>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1 Imagen" descr="Missouri Botanical Gardens.-ñ3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1922481"/>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1 Imagen" descr="Missouri Botanical Gardens.-ñ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6062981"/>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1 Imagen" descr="Missouri Botanical Gardens.-Autum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6110099"/>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1 Imagen" descr="Missouri Botanical Gardens.-Autum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5394031"/>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1 Imagen" descr="Missouri Botanical Gardens.-ñ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8584785"/>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1 Imagen" descr="Missouri Botanical Gardens.-ñ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7962876"/>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0" name="1 Imagen" descr="Missouri Botanical Gardens.-ñ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215696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TotalTime>
  <Words>3430</Words>
  <Application>Microsoft Office PowerPoint</Application>
  <PresentationFormat>Presentación en pantalla (4:3)</PresentationFormat>
  <Paragraphs>264</Paragraphs>
  <Slides>162</Slides>
  <Notes>111</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162</vt:i4>
      </vt:variant>
    </vt:vector>
  </HeadingPairs>
  <TitlesOfParts>
    <vt:vector size="167" baseType="lpstr">
      <vt:lpstr>Calibri</vt:lpstr>
      <vt:lpstr>Century Schoolbook</vt:lpstr>
      <vt:lpstr>Wingdings</vt:lpstr>
      <vt:lpstr>Wingdings 2</vt:lpstr>
      <vt:lpstr>Default Theme</vt:lpstr>
      <vt:lpstr>ESTADOS UNIDOS.-LA VUELTA AL MUNDO EN 885 JARDINES.-.-Mathaei Park.-Como Park.-Landscape Arboretum.-Mynelle Gardens.-Powell Garden.-Missouri Botanical.-</vt:lpstr>
      <vt:lpstr>MICHIGAN.-Mathaei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MINESSOTA.-Como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MINESSOTA.-Landscape Arboretum</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MISSISSIPPI.-Mynelle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MISSOURI.-Powell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MISSOURI BOTANICAL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7</cp:revision>
  <dcterms:created xsi:type="dcterms:W3CDTF">2013-09-12T16:18:33Z</dcterms:created>
  <dcterms:modified xsi:type="dcterms:W3CDTF">2018-03-05T08:53:14Z</dcterms:modified>
</cp:coreProperties>
</file>