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ABCBBA-4EA7-4D37-BCB3-C222B50F8930}"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AF206B-D2A2-4367-87B8-DC9AC889395A}" type="slidenum">
              <a:rPr lang="es-ES" smtClean="0"/>
              <a:t>‹Nº›</a:t>
            </a:fld>
            <a:endParaRPr lang="es-ES" dirty="0"/>
          </a:p>
        </p:txBody>
      </p:sp>
    </p:spTree>
    <p:extLst>
      <p:ext uri="{BB962C8B-B14F-4D97-AF65-F5344CB8AC3E}">
        <p14:creationId xmlns:p14="http://schemas.microsoft.com/office/powerpoint/2010/main" val="2264505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Middleton Place</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604802-E50B-45B3-848E-5525D1334F39}"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Midldeton Place</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C48456-0BE9-45AE-B7BE-C0720DA66256}"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Middleton Place</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266A7E-2AF7-44E1-B5B7-173EBA8FC943}"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Middleton Place</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FBC243-8C87-4908-B7D7-37DF39242E37}"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Middleton Place</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99E7F4-652A-4840-B1E2-293984BCF5EA}"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612EA3-DBE6-4FEE-AE88-72F92E547052}"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514E01-D0C2-4A38-91A6-40DC22A2798A}"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A6210B-DA41-41A6-9870-F272DB788371}"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F9EABF-2898-42FE-85EC-0044C1B72975}"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54535C-CAB8-4353-AFF7-9FAE4ABBC925}"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9E0280-7A87-4C6C-9782-EACA7AAFC49C}"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7D3657-199F-4752-B913-BC59255F9D0C}"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AC29EA-5D02-4A43-BC0F-1842CCC75FAF}"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A33D98-BEFD-43DC-BD45-875AD708421F}"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23FF52-944A-4DEB-B42A-B14A3AC94A34}"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Millenium Park</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A1703D-D421-4B7D-B285-57ECE8E504A5}"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Misión Santa Barbara.-California</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1C544A-1CD4-41D6-97E6-564F865B2260}"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Misión Santa Barbara</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5EFD6D-2131-44F3-9383-68245A4FBD6F}"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Misión Santa Barbara</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71AE63-8F75-4C3C-9235-9A4556EFB2B2}"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Misión Santa Barbara</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632957-1EAB-4346-8A0E-6D502180A7C6}"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Misión Santa Barbara</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58435F-7D71-4364-8BB6-3E4959CE0F36}"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Misión Santa Barbara</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2002AA-C290-4C75-B518-E7D72F034A9B}"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64DAB9-C4D4-4961-A411-B64ED26D319B}"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B355CA-46C9-4332-A877-AEED739505C7}"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7D95B1-FB6E-43CF-A71B-04A908E6A274}"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3DB203-8ECF-4878-96B0-DCB03489DC77}"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C04530-496E-4309-95D1-18626C8643BD}"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AEA473-C245-4982-B154-50AE7E143548}"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25351B-6957-4A89-9DB5-6770AA08945E}"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CB7B2B-76F8-496B-A73A-F05DED191000}"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DB2117-27F0-4486-B529-0B890C80275C}"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Missouuri Botanical Gardens</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4CC63E-797E-46C1-9A53-3D5056BCE703}"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7EA822-9EB7-4E50-85A3-B101E1B05BB3}"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0B0FCF-9B52-4C8F-8D1D-5137B6DE5D40}"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767147-B644-4ABD-A23E-3A6D1F239865}"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C46F4F-73F5-40A2-9D64-93D855C1F3D0}"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EEDFC4-EC43-4381-85A1-7C5B36C04647}"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29D101-8D2E-4217-937B-75542F366BC8}"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A1A127-33BD-415E-A2C1-5CB659E8C299}"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071B8D-A20F-4654-A7DC-01CEF90C3E0A}"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3E997A-2348-4C8C-BA3A-1ADC6F9485C1}"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861FB5-4246-46CB-B467-5349FD7C629C}"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4580CF-0ABF-45B0-A72E-71D9DF163DF4}"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1E6B99-C45B-492E-9A28-9B61755E84AD}"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224C88-9363-410B-A146-18C42FD2654D}"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9CA45C-7456-4867-AE42-23BFD361C939}"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45C6D2-AE5E-4ADD-A33D-E384A64697A2}"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D34889-939E-4687-A7E4-BEDBB7F664F4}"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539BCC-4E26-4553-B63B-E6D48DD1FFB4}"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7A221A-A0AE-488B-9BD6-F499F1C216E5}"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E2A57B-8018-44D9-A6DA-6949D39AFEC6}"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1F258D-F034-465A-BDD0-104B2D12D45B}"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AEA5CB-C71C-4209-8B94-292047365BE6}"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99FEB5-D132-440E-912B-77538201F787}"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C7DD57-FA24-47A8-8407-6E81658F559F}"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A25B3C-DA49-4208-81AA-F9358DFCF7DB}"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274307-6F09-459A-9D8A-E0E93DB684A8}"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D35D25-FECC-4991-BEAC-537E94CFD317}"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95E5FA-12CA-4B87-BC7D-95EBCE160641}"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61876B-2CA0-4B12-85E7-92784EA31347}"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3303C4-7D96-4DBD-A595-9879BC24A4DB}"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7697D9-4C4C-4B18-A662-F367F902EB91}"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E81E65-4D69-4F23-AF33-FE6ADD07ECC8}"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6619D2-DB91-45FC-90A1-679AD5934391}"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DEAE47-09C3-4E5E-8AD4-4104DEC0967D}"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8E61B5-9480-4293-930E-B4DB6C667D29}"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425218-9CDC-42F9-BAD0-BF16E0A4E3FD}"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3023E6-A482-4E76-9651-8ED854618C9D}"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48A0BC-7C8E-471B-BBED-5D1596BCBEA6}"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BEB9BD-5BF0-4E8E-9A84-800F0F2CC8BB}"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5F690D-24A6-4CE3-9D3A-5B6FAA4A1C5F}"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1C61C2-2A01-4903-9574-A264B293D8A2}"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D005B3-877B-4B6A-86E0-6EB88F6F30B0}"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740E35-F1C4-4DA9-99D1-C39019AE5FDE}"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0CDA18-3D78-4EB6-866A-4B20CDE606A4}"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3D3CEB-1D72-42A1-B6BA-0169547F489A}"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BF34B9-6EE3-4E16-BD45-A4AD33C002BE}"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3539C0-75EB-41A6-A724-83CCAA19FB95}"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B8C2EE-8D22-4ACD-A3AB-4E3877552485}"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01DB32-A80D-4176-9CE1-5DBCDC0C72A8}"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483095-A727-4F5C-A70A-0BA1838F0479}"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696CB2-5175-4803-A47C-E00BF81E76EC}"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A7AF7E-3078-4716-8011-E73F3308E15E}"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25C04F-0E76-468B-AE4A-A16BBBACD490}"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DF9140-1AE3-472E-813C-A66284494855}"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B41CAE-DF5F-4699-8278-B9E670B354C9}"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F624A5-555F-47FA-BE5E-5FAEB7B63BC3}"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72F731-1704-41EA-9699-3A6E407BA16C}"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D44D56-D083-45A1-8120-27B9202B7E70}"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359C4F-01FF-40F1-8789-D39E178718E5}"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0AB7D7-C77D-4111-AE10-F0AD70DCBB5C}"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4DCB18-7054-4B28-A89D-9B82EF290375}"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Botanical Gardens</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D58FDC-ECA2-4DF5-8F7C-E282CCA2BDFA}"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8F96BE-0701-4A6D-8AA6-E8D0120BB06F}"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9A67D7-A4DF-481F-A4E2-28FB3E979F6A}"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6360A9-3D45-4254-878E-F1C746B1B5FA}"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FBDCEE-DE22-40E3-A0F8-EDA314515B39}"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4D8037-DA9C-44D0-AE90-C2D80A3E1DF1}"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655841-1BFF-424D-9B60-92805B352B8E}"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9876FA-66C1-4478-9876-5BE0C08F2EFB}"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94F336-6BFA-4B6B-ACB8-9E2EE99B87DF}"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Garten</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8AD749-FFBB-467F-BBD4-D3742F6645E0}"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BA71DA-AEDE-434F-BAF8-D1BB49BE0CF6}"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5264DD-B4E0-405D-A653-936EB3AC5F45}"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70BA71-0A68-4D33-B560-058F70215841}"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698C42-E373-4007-89A7-438B26D35F3E}"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FDF6B7-8275-4961-B9AC-30685AACDFBF}"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94C436-0042-4FE8-BA55-F6528B621DB2}"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E56B28-07DC-491A-9CA6-58DF1F7375AD}"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04804B-B46E-4664-A171-8A3EE6E15A7C}"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Missouri Botanic Gardens</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4CE76A-32D7-4A37-ACB2-27BA5D33AF13}" type="slidenum">
              <a:rPr lang="es-ES">
                <a:solidFill>
                  <a:prstClr val="black"/>
                </a:solidFill>
              </a:rPr>
              <a:pPr>
                <a:defRPr/>
              </a:pPr>
              <a:t>124</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980728"/>
            <a:ext cx="6480720" cy="3744416"/>
          </a:xfrm>
        </p:spPr>
        <p:txBody>
          <a:bodyPr>
            <a:normAutofit fontScale="90000"/>
          </a:bodyPr>
          <a:lstStyle/>
          <a:p>
            <a:r>
              <a:rPr lang="es-ES" sz="3600" dirty="0"/>
              <a:t>ESTADOS UNIDOS.-LA VUELTA AL MUNDO EN 885 JARDINES.-</a:t>
            </a:r>
            <a:r>
              <a:rPr lang="es-ES" sz="3200" dirty="0"/>
              <a:t>Middleton Place Gardens.-Millenium Park.-Misión San Barbara Botanical Garden.-Missouri Botanical Gardens.-</a:t>
            </a:r>
            <a:br>
              <a:rPr lang="es-ES" dirty="0"/>
            </a:br>
            <a:endParaRPr lang="es-ES" dirty="0"/>
          </a:p>
        </p:txBody>
      </p:sp>
      <p:sp>
        <p:nvSpPr>
          <p:cNvPr id="3" name="2 Subtítulo"/>
          <p:cNvSpPr>
            <a:spLocks noGrp="1"/>
          </p:cNvSpPr>
          <p:nvPr>
            <p:ph type="subTitle" idx="1"/>
          </p:nvPr>
        </p:nvSpPr>
        <p:spPr>
          <a:xfrm>
            <a:off x="2627784" y="5157192"/>
            <a:ext cx="4248472" cy="1371600"/>
          </a:xfrm>
        </p:spPr>
        <p:txBody>
          <a:bodyPr>
            <a:normAutofit fontScale="92500"/>
          </a:bodyPr>
          <a:lstStyle/>
          <a:p>
            <a:r>
              <a:rPr lang="es-ES" dirty="0"/>
              <a:t>Selección de textos y fotografías por</a:t>
            </a:r>
          </a:p>
          <a:p>
            <a:r>
              <a:rPr lang="es-ES" sz="2800" dirty="0"/>
              <a:t>JOSE ELIAS BONELLS</a:t>
            </a:r>
          </a:p>
          <a:p>
            <a:endParaRPr lang="es-ES" dirty="0"/>
          </a:p>
          <a:p>
            <a:endParaRPr lang="es-ES" dirty="0"/>
          </a:p>
        </p:txBody>
      </p:sp>
    </p:spTree>
    <p:extLst>
      <p:ext uri="{BB962C8B-B14F-4D97-AF65-F5344CB8AC3E}">
        <p14:creationId xmlns:p14="http://schemas.microsoft.com/office/powerpoint/2010/main" val="401184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a:xfrm>
            <a:off x="1187450" y="704850"/>
            <a:ext cx="7499350" cy="1143000"/>
          </a:xfrm>
        </p:spPr>
        <p:txBody>
          <a:bodyPr/>
          <a:lstStyle/>
          <a:p>
            <a:pPr eaLnBrk="1" hangingPunct="1"/>
            <a:r>
              <a:rPr lang="es-ES" altLang="es-ES" sz="4800" dirty="0"/>
              <a:t>Middleton Place </a:t>
            </a:r>
          </a:p>
        </p:txBody>
      </p:sp>
      <p:sp>
        <p:nvSpPr>
          <p:cNvPr id="6147" name="2 Marcador de contenido"/>
          <p:cNvSpPr>
            <a:spLocks noGrp="1"/>
          </p:cNvSpPr>
          <p:nvPr>
            <p:ph sz="quarter" idx="1"/>
          </p:nvPr>
        </p:nvSpPr>
        <p:spPr>
          <a:xfrm>
            <a:off x="457200" y="2071688"/>
            <a:ext cx="7571184" cy="4252912"/>
          </a:xfrm>
        </p:spPr>
        <p:txBody>
          <a:bodyPr/>
          <a:lstStyle/>
          <a:p>
            <a:pPr eaLnBrk="1" hangingPunct="1"/>
            <a:r>
              <a:rPr lang="es-ES" altLang="es-ES" b="1" dirty="0"/>
              <a:t>Middleton Place</a:t>
            </a:r>
            <a:r>
              <a:rPr lang="es-ES" altLang="es-ES" dirty="0"/>
              <a:t> es una plantación en el Condado de Dorchester, 24 km) al noroeste de Charleston, en el estado de Carolina del Sur. </a:t>
            </a:r>
          </a:p>
          <a:p>
            <a:pPr eaLnBrk="1" hangingPunct="1"/>
            <a:r>
              <a:rPr lang="es-ES" altLang="es-ES" dirty="0"/>
              <a:t> Construido en varias fases durante los siglos XVIII y XIX ,la plantación fue la residencia principal de varias generaciones de la familia Middleton, muchos de los cuales desempeñaron un papel prominente en la historia colonial y antes de la guerra de Carolina del Sur.</a:t>
            </a:r>
          </a:p>
        </p:txBody>
      </p:sp>
    </p:spTree>
    <p:extLst>
      <p:ext uri="{BB962C8B-B14F-4D97-AF65-F5344CB8AC3E}">
        <p14:creationId xmlns:p14="http://schemas.microsoft.com/office/powerpoint/2010/main" val="1045160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2 Marcador de contenido"/>
          <p:cNvSpPr>
            <a:spLocks noGrp="1"/>
          </p:cNvSpPr>
          <p:nvPr>
            <p:ph sz="quarter" idx="1"/>
          </p:nvPr>
        </p:nvSpPr>
        <p:spPr>
          <a:xfrm>
            <a:off x="457200" y="1143000"/>
            <a:ext cx="7499176" cy="5181600"/>
          </a:xfrm>
        </p:spPr>
        <p:txBody>
          <a:bodyPr/>
          <a:lstStyle/>
          <a:p>
            <a:pPr eaLnBrk="1" hangingPunct="1"/>
            <a:r>
              <a:rPr lang="es-ES" altLang="es-ES" dirty="0"/>
              <a:t>La plantación, ahora es un Sitio Histórico del Distrito Nacional, que actualmente funciona como museo, y son unos de los jardines más antiguos de Estados Unidos. </a:t>
            </a:r>
            <a:endParaRPr lang="es-ES" altLang="es-ES" baseline="30000" dirty="0"/>
          </a:p>
          <a:p>
            <a:pPr eaLnBrk="1" hangingPunct="1"/>
            <a:r>
              <a:rPr lang="es-ES" altLang="es-ES" dirty="0"/>
              <a:t> En la década de 1970, aproximadamente 45 ha de las 2.800 hectáreas de plantaciones, incluyendo el ala sur, los jardines, y varios edificios anexos-fueron puestos en el Registro Nacional de Lugares Históricos.</a:t>
            </a:r>
          </a:p>
          <a:p>
            <a:pPr eaLnBrk="1" hangingPunct="1"/>
            <a:r>
              <a:rPr lang="es-ES" altLang="es-ES" dirty="0"/>
              <a:t> Durante el mismo período, los descendientes de Middleton transfirieron la propiedad a la organización no lucrativa Fundación Middleton , que actualmente gestionan el lugar.</a:t>
            </a:r>
          </a:p>
        </p:txBody>
      </p:sp>
    </p:spTree>
    <p:extLst>
      <p:ext uri="{BB962C8B-B14F-4D97-AF65-F5344CB8AC3E}">
        <p14:creationId xmlns:p14="http://schemas.microsoft.com/office/powerpoint/2010/main" val="2353968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3 Imagen" descr="Middleton Place Gardens.-South Caroli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8020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Middleton Place Gardens.-South Caroli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1724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Middleton Place Gardens.-South Carolin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4826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Middleton Place Gardens.-South Carolin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8229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Middleton-place-plantat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524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Título"/>
          <p:cNvSpPr>
            <a:spLocks noGrp="1"/>
          </p:cNvSpPr>
          <p:nvPr>
            <p:ph type="title"/>
          </p:nvPr>
        </p:nvSpPr>
        <p:spPr>
          <a:xfrm>
            <a:off x="1476375" y="704850"/>
            <a:ext cx="7210425" cy="1143000"/>
          </a:xfrm>
        </p:spPr>
        <p:txBody>
          <a:bodyPr>
            <a:normAutofit/>
          </a:bodyPr>
          <a:lstStyle/>
          <a:p>
            <a:pPr eaLnBrk="1" hangingPunct="1"/>
            <a:r>
              <a:rPr lang="es-ES" altLang="es-ES" sz="3600" dirty="0"/>
              <a:t>Millenium Park </a:t>
            </a:r>
          </a:p>
        </p:txBody>
      </p:sp>
      <p:sp>
        <p:nvSpPr>
          <p:cNvPr id="9219" name="2 Marcador de contenido"/>
          <p:cNvSpPr>
            <a:spLocks noGrp="1"/>
          </p:cNvSpPr>
          <p:nvPr>
            <p:ph sz="quarter" idx="1"/>
          </p:nvPr>
        </p:nvSpPr>
        <p:spPr>
          <a:xfrm>
            <a:off x="457200" y="1988840"/>
            <a:ext cx="7467600" cy="4485112"/>
          </a:xfrm>
        </p:spPr>
        <p:txBody>
          <a:bodyPr>
            <a:normAutofit/>
          </a:bodyPr>
          <a:lstStyle/>
          <a:p>
            <a:pPr marL="274320" indent="-274320" eaLnBrk="1" fontAlgn="auto" hangingPunct="1">
              <a:spcAft>
                <a:spcPts val="0"/>
              </a:spcAft>
              <a:buClr>
                <a:schemeClr val="accent3"/>
              </a:buClr>
              <a:buFont typeface="Wingdings 2"/>
              <a:buChar char=""/>
              <a:defRPr/>
            </a:pPr>
            <a:r>
              <a:rPr lang="es-ES" b="1" dirty="0"/>
              <a:t>Millennium Park</a:t>
            </a:r>
            <a:r>
              <a:rPr lang="es-ES" dirty="0"/>
              <a:t> es un parque público situado en la zona de la comunidad de Chicago Loop de Chicago, en el Condado de Cook, Illinois.</a:t>
            </a:r>
          </a:p>
          <a:p>
            <a:pPr marL="274320" indent="-274320" eaLnBrk="1" fontAlgn="auto" hangingPunct="1">
              <a:spcAft>
                <a:spcPts val="0"/>
              </a:spcAft>
              <a:buClr>
                <a:schemeClr val="accent3"/>
              </a:buClr>
              <a:buFont typeface="Wingdings 2"/>
              <a:buChar char=""/>
              <a:defRPr/>
            </a:pPr>
            <a:r>
              <a:rPr lang="es-ES" dirty="0"/>
              <a:t>La planificación del parque se inició en octubre de 1997.</a:t>
            </a:r>
          </a:p>
          <a:p>
            <a:pPr marL="274320" indent="-274320" eaLnBrk="1" fontAlgn="auto" hangingPunct="1">
              <a:spcAft>
                <a:spcPts val="0"/>
              </a:spcAft>
              <a:buClr>
                <a:schemeClr val="accent3"/>
              </a:buClr>
              <a:buFont typeface="Wingdings 2"/>
              <a:buChar char=""/>
              <a:defRPr/>
            </a:pPr>
            <a:r>
              <a:rPr lang="es-ES" dirty="0"/>
              <a:t>El parque del Milenio, que se ha convertido en jardín más grande del mundo sobre losa de hormigón, fue inaugurado en una ceremonia el 16 de julio de 2004 como parte de una celebración de tres días que incluyó un concierto inaugural de la Orquesta y Coro Grant Park. </a:t>
            </a:r>
          </a:p>
        </p:txBody>
      </p:sp>
    </p:spTree>
    <p:extLst>
      <p:ext uri="{BB962C8B-B14F-4D97-AF65-F5344CB8AC3E}">
        <p14:creationId xmlns:p14="http://schemas.microsoft.com/office/powerpoint/2010/main" val="1036522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5538"/>
            <a:ext cx="7427168" cy="5199062"/>
          </a:xfrm>
        </p:spPr>
        <p:txBody>
          <a:bodyPr/>
          <a:lstStyle/>
          <a:p>
            <a:pPr eaLnBrk="1" hangingPunct="1">
              <a:defRPr/>
            </a:pPr>
            <a:r>
              <a:rPr lang="es-ES" dirty="0"/>
              <a:t> La construcción comenzó en octubre de 1998 y se terminó en julio de 2004.</a:t>
            </a:r>
          </a:p>
          <a:p>
            <a:pPr eaLnBrk="1" hangingPunct="1">
              <a:defRPr/>
            </a:pPr>
            <a:r>
              <a:rPr lang="es-ES" dirty="0"/>
              <a:t>300.000 personas participaron en las festividades de la gran inauguración.</a:t>
            </a:r>
          </a:p>
          <a:p>
            <a:pPr marL="274320" indent="-274320" eaLnBrk="1" fontAlgn="auto" hangingPunct="1">
              <a:spcAft>
                <a:spcPts val="0"/>
              </a:spcAft>
              <a:buClr>
                <a:schemeClr val="accent3"/>
              </a:buClr>
              <a:buFont typeface="Wingdings 2"/>
              <a:buChar char=""/>
              <a:defRPr/>
            </a:pPr>
            <a:r>
              <a:rPr lang="es-ES" dirty="0"/>
              <a:t>El diseño del parque y la construcción han ganado premios que van desde la accesibilidad en el diseño de un parque </a:t>
            </a:r>
            <a:r>
              <a:rPr lang="es-ES" baseline="30000" dirty="0"/>
              <a:t>.</a:t>
            </a:r>
          </a:p>
          <a:p>
            <a:pPr marL="274320" indent="-274320" eaLnBrk="1" fontAlgn="auto" hangingPunct="1">
              <a:spcAft>
                <a:spcPts val="0"/>
              </a:spcAft>
              <a:buClr>
                <a:schemeClr val="accent3"/>
              </a:buClr>
              <a:buFont typeface="Wingdings 2"/>
              <a:buChar char=""/>
              <a:defRPr/>
            </a:pPr>
            <a:r>
              <a:rPr lang="es-ES" dirty="0"/>
              <a:t>El parque cuenta con la Puerta de Cloud, la Crown Fountain, el Jay Pritzker Pavilion,el Lurie Garden y otras atracciones.</a:t>
            </a:r>
          </a:p>
          <a:p>
            <a:pPr eaLnBrk="1" hangingPunct="1">
              <a:defRPr/>
            </a:pPr>
            <a:endParaRPr lang="es-ES" dirty="0"/>
          </a:p>
          <a:p>
            <a:pPr eaLnBrk="1" hangingPunct="1">
              <a:defRPr/>
            </a:pPr>
            <a:endParaRPr lang="es-ES" dirty="0"/>
          </a:p>
        </p:txBody>
      </p:sp>
    </p:spTree>
    <p:extLst>
      <p:ext uri="{BB962C8B-B14F-4D97-AF65-F5344CB8AC3E}">
        <p14:creationId xmlns:p14="http://schemas.microsoft.com/office/powerpoint/2010/main" val="1760238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71563"/>
            <a:ext cx="7427168" cy="5253037"/>
          </a:xfrm>
        </p:spPr>
        <p:txBody>
          <a:bodyPr>
            <a:normAutofit/>
          </a:bodyPr>
          <a:lstStyle/>
          <a:p>
            <a:pPr marL="274320" indent="-274320" eaLnBrk="1" fontAlgn="auto" hangingPunct="1">
              <a:spcAft>
                <a:spcPts val="0"/>
              </a:spcAft>
              <a:buClr>
                <a:schemeClr val="accent3"/>
              </a:buClr>
              <a:buFont typeface="Wingdings 2"/>
              <a:buChar char=""/>
              <a:defRPr/>
            </a:pPr>
            <a:r>
              <a:rPr lang="es-ES" dirty="0"/>
              <a:t>El parque está conectado por puentes a otras partes del Grant Park .</a:t>
            </a:r>
          </a:p>
          <a:p>
            <a:pPr marL="274320" indent="-274320" eaLnBrk="1" fontAlgn="auto" hangingPunct="1">
              <a:spcAft>
                <a:spcPts val="0"/>
              </a:spcAft>
              <a:buClr>
                <a:schemeClr val="accent3"/>
              </a:buClr>
              <a:buFont typeface="Wingdings 2"/>
              <a:buChar char=""/>
              <a:defRPr/>
            </a:pPr>
            <a:r>
              <a:rPr lang="es-ES" dirty="0"/>
              <a:t>El parque es considerado el proyecto más importante de la ciudad desde Exposición  Mundial de 1893,  superado con creces su presupuesto inicialmente propuesto de $ 150 millones. </a:t>
            </a:r>
          </a:p>
          <a:p>
            <a:pPr marL="274320" indent="-274320" eaLnBrk="1" fontAlgn="auto" hangingPunct="1">
              <a:spcAft>
                <a:spcPts val="0"/>
              </a:spcAft>
              <a:buClr>
                <a:schemeClr val="accent3"/>
              </a:buClr>
              <a:buFont typeface="Wingdings 2"/>
              <a:buChar char=""/>
              <a:defRPr/>
            </a:pPr>
            <a:r>
              <a:rPr lang="es-ES" dirty="0"/>
              <a:t> El costo final de $ 475 millones fueron transmitidas tanto por los contribuyentes de Chicago como por  donantes privados.</a:t>
            </a:r>
          </a:p>
          <a:p>
            <a:pPr marL="274320" indent="-274320" eaLnBrk="1" fontAlgn="auto" hangingPunct="1">
              <a:spcAft>
                <a:spcPts val="0"/>
              </a:spcAft>
              <a:buClr>
                <a:schemeClr val="accent3"/>
              </a:buClr>
              <a:buFont typeface="Wingdings 2"/>
              <a:buChar char=""/>
              <a:defRPr/>
            </a:pPr>
            <a:r>
              <a:rPr lang="es-ES" dirty="0"/>
              <a:t>El parque fue terminado con cuatro años de retraso y el costo de aproximadamente fue tres veces más de lo inicialmente presupuestado. </a:t>
            </a:r>
            <a:endParaRPr lang="es-ES" baseline="30000" dirty="0"/>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4113428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457200" y="1000125"/>
            <a:ext cx="7355160" cy="5324475"/>
          </a:xfrm>
        </p:spPr>
        <p:txBody>
          <a:bodyPr/>
          <a:lstStyle/>
          <a:p>
            <a:pPr eaLnBrk="1" hangingPunct="1"/>
            <a:r>
              <a:rPr lang="es-ES" altLang="es-ES" dirty="0"/>
              <a:t>El alcalde de Chicago Richard M. Daley asumió parte de la culpa de los retrasos y sobrecostos de Frank Gehry, quien diseñó varias partes del parque.</a:t>
            </a:r>
          </a:p>
          <a:p>
            <a:pPr eaLnBrk="1" hangingPunct="1"/>
            <a:r>
              <a:rPr lang="es-ES" altLang="es-ES" dirty="0"/>
              <a:t>Millennium Park es una parte de Grant Park, el "jardín de enfrente" del centro de Chicago. </a:t>
            </a:r>
          </a:p>
          <a:p>
            <a:pPr eaLnBrk="1" hangingPunct="1"/>
            <a:r>
              <a:rPr lang="es-ES" altLang="es-ES" dirty="0"/>
              <a:t>El  parque del Milenio en sí mismo es uno de los parques públicos de la área metropolitana de Chicago, y es un escaparate de la arquitectura postmoderna.</a:t>
            </a:r>
          </a:p>
        </p:txBody>
      </p:sp>
    </p:spTree>
    <p:extLst>
      <p:ext uri="{BB962C8B-B14F-4D97-AF65-F5344CB8AC3E}">
        <p14:creationId xmlns:p14="http://schemas.microsoft.com/office/powerpoint/2010/main" val="1025049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Millenium Park.-Chicag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7770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Millenium Park.-Chicag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3949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Millenium Park.-Chicag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89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Millenium Park.-Chicag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4559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Millenium Park.-Chicag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6374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Millenium Park.-Chicag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636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Millenium Park.-Chicag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2367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Millenium Park.-Chicag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4503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Millenium Park.-Chicago..-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334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Millenium Park.-Chicago..-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4991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Millenium Park.-Thea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0811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a:xfrm>
            <a:off x="1187450" y="704850"/>
            <a:ext cx="7499350" cy="1509713"/>
          </a:xfrm>
        </p:spPr>
        <p:txBody>
          <a:bodyPr>
            <a:normAutofit/>
          </a:bodyPr>
          <a:lstStyle/>
          <a:p>
            <a:pPr eaLnBrk="1" hangingPunct="1"/>
            <a:r>
              <a:rPr lang="es-ES" altLang="es-ES" sz="3600" dirty="0"/>
              <a:t>Misión Santa Barbara </a:t>
            </a:r>
          </a:p>
        </p:txBody>
      </p:sp>
      <p:sp>
        <p:nvSpPr>
          <p:cNvPr id="28675" name="2 Marcador de contenido"/>
          <p:cNvSpPr>
            <a:spLocks noGrp="1"/>
          </p:cNvSpPr>
          <p:nvPr>
            <p:ph sz="quarter" idx="1"/>
          </p:nvPr>
        </p:nvSpPr>
        <p:spPr>
          <a:xfrm>
            <a:off x="457200" y="2357438"/>
            <a:ext cx="7571184" cy="3967162"/>
          </a:xfrm>
        </p:spPr>
        <p:txBody>
          <a:bodyPr/>
          <a:lstStyle/>
          <a:p>
            <a:pPr eaLnBrk="1" hangingPunct="1"/>
            <a:r>
              <a:rPr lang="es-ES" altLang="es-ES" dirty="0"/>
              <a:t>El jardín botánico de </a:t>
            </a:r>
            <a:r>
              <a:rPr lang="es-ES" altLang="es-ES" b="1" dirty="0"/>
              <a:t>Santa Barbara </a:t>
            </a:r>
            <a:r>
              <a:rPr lang="es-ES" altLang="es-ES" dirty="0"/>
              <a:t> tiene 26 hectáreas de jardín, con más de 1.000 especies de plantas raras e indígenas.</a:t>
            </a:r>
          </a:p>
          <a:p>
            <a:pPr eaLnBrk="1" hangingPunct="1"/>
            <a:r>
              <a:rPr lang="es-ES" altLang="es-ES" dirty="0"/>
              <a:t> Se encuentra ubicado en Mission Canyon, Santa Barbara, California.</a:t>
            </a:r>
          </a:p>
          <a:p>
            <a:pPr eaLnBrk="1" hangingPunct="1"/>
            <a:r>
              <a:rPr lang="es-ES" altLang="es-ES" dirty="0"/>
              <a:t>El objetivo del jardín es mostrar las plantas nativas de California en ambientes naturales. </a:t>
            </a:r>
          </a:p>
          <a:p>
            <a:pPr eaLnBrk="1" hangingPunct="1"/>
            <a:r>
              <a:rPr lang="es-ES" altLang="es-ES" dirty="0"/>
              <a:t> Hay aproximadamente 9.2 km  de senderos para caminatas en el jardín.</a:t>
            </a:r>
          </a:p>
        </p:txBody>
      </p:sp>
    </p:spTree>
    <p:extLst>
      <p:ext uri="{BB962C8B-B14F-4D97-AF65-F5344CB8AC3E}">
        <p14:creationId xmlns:p14="http://schemas.microsoft.com/office/powerpoint/2010/main" val="1798157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457200" y="1000125"/>
            <a:ext cx="7499176" cy="5324475"/>
          </a:xfrm>
        </p:spPr>
        <p:txBody>
          <a:bodyPr/>
          <a:lstStyle/>
          <a:p>
            <a:pPr eaLnBrk="1" hangingPunct="1"/>
            <a:r>
              <a:rPr lang="es-ES" altLang="es-ES" dirty="0"/>
              <a:t>El jardín fue fundado en 1926 y diseñado por el célebre arquitecto paisajista Beatrix Farrand. </a:t>
            </a:r>
            <a:endParaRPr lang="es-ES" altLang="es-ES" baseline="30000" dirty="0"/>
          </a:p>
          <a:p>
            <a:pPr eaLnBrk="1" hangingPunct="1"/>
            <a:r>
              <a:rPr lang="es-ES" altLang="es-ES" dirty="0"/>
              <a:t>En 1936, su objetivo se había reducido a las plantas nativas de la Provincia Florística de California (que incluye un poco de Oregón suroeste y parte de Baja California, así como la mayoría de los del Estado de California).</a:t>
            </a:r>
            <a:endParaRPr lang="es-ES" altLang="es-ES" baseline="30000" dirty="0"/>
          </a:p>
          <a:p>
            <a:pPr eaLnBrk="1" hangingPunct="1"/>
            <a:r>
              <a:rPr lang="es-ES" altLang="es-ES" dirty="0"/>
              <a:t> El jardín se convirtió en un lugar de referencia del Condado de Santa Barbara en 1983 ,Mission Creek ya estaba designado como un Sitio Histórico del Estado.</a:t>
            </a:r>
          </a:p>
          <a:p>
            <a:pPr eaLnBrk="1" hangingPunct="1"/>
            <a:r>
              <a:rPr lang="es-ES" altLang="es-ES" dirty="0"/>
              <a:t>El jardín tiene un programa de mejoramiento de plantas.</a:t>
            </a:r>
          </a:p>
        </p:txBody>
      </p:sp>
    </p:spTree>
    <p:extLst>
      <p:ext uri="{BB962C8B-B14F-4D97-AF65-F5344CB8AC3E}">
        <p14:creationId xmlns:p14="http://schemas.microsoft.com/office/powerpoint/2010/main" val="3852477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Mision Santa Barbara Gardens .-Californi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24141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Mision Santa Barbara Gardens .-Californ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7583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Mision Santa Barbara Gardens .-Californ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574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Mision Santa Barbara Gardens .-Californ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8059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Mision Santa Barbara Gardens .-Californi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499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Mision Santa Barbara Gardens .-Califor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7325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 Título"/>
          <p:cNvSpPr>
            <a:spLocks noGrp="1"/>
          </p:cNvSpPr>
          <p:nvPr>
            <p:ph type="title"/>
          </p:nvPr>
        </p:nvSpPr>
        <p:spPr/>
        <p:txBody>
          <a:bodyPr>
            <a:normAutofit/>
          </a:bodyPr>
          <a:lstStyle/>
          <a:p>
            <a:pPr eaLnBrk="1" hangingPunct="1"/>
            <a:r>
              <a:rPr lang="es-ES" altLang="es-ES" sz="3600" dirty="0"/>
              <a:t>Missouri Botanical Gardens</a:t>
            </a:r>
          </a:p>
        </p:txBody>
      </p:sp>
      <p:sp>
        <p:nvSpPr>
          <p:cNvPr id="28675" name="3 Marcador de contenido"/>
          <p:cNvSpPr>
            <a:spLocks noGrp="1"/>
          </p:cNvSpPr>
          <p:nvPr>
            <p:ph sz="quarter"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El </a:t>
            </a:r>
            <a:r>
              <a:rPr lang="es-ES" b="1" dirty="0"/>
              <a:t>Jardín Botánico</a:t>
            </a:r>
            <a:r>
              <a:rPr lang="es-ES" dirty="0"/>
              <a:t> de </a:t>
            </a:r>
            <a:r>
              <a:rPr lang="es-ES" b="1" dirty="0"/>
              <a:t>Missouri</a:t>
            </a:r>
            <a:r>
              <a:rPr lang="es-ES" dirty="0"/>
              <a:t> es un jardín esta ubicado en San Louis, Missouri . También se le conoce informalmente como </a:t>
            </a:r>
            <a:r>
              <a:rPr lang="es-ES" b="1" dirty="0"/>
              <a:t>Jardín de Shaw</a:t>
            </a:r>
            <a:r>
              <a:rPr lang="es-ES" dirty="0"/>
              <a:t> el nombre del  fundador de Henry Shaw, un botánico y filántropo.</a:t>
            </a:r>
          </a:p>
          <a:p>
            <a:pPr marL="274320" indent="-274320" eaLnBrk="1" fontAlgn="auto" hangingPunct="1">
              <a:spcAft>
                <a:spcPts val="0"/>
              </a:spcAft>
              <a:buClr>
                <a:schemeClr val="accent3"/>
              </a:buClr>
              <a:buFont typeface="Wingdings 2"/>
              <a:buChar char=""/>
              <a:defRPr/>
            </a:pPr>
            <a:r>
              <a:rPr lang="es-ES" dirty="0"/>
              <a:t>Fundada en 1859, el Jardín Botánico de Missouri es una de las más antiguas instituciones botánicas en el de los Estados Unidos y un Monumento Histórico Nacional</a:t>
            </a:r>
          </a:p>
          <a:p>
            <a:pPr marL="274320" indent="-274320" eaLnBrk="1" fontAlgn="auto" hangingPunct="1">
              <a:spcAft>
                <a:spcPts val="0"/>
              </a:spcAft>
              <a:buClr>
                <a:schemeClr val="accent3"/>
              </a:buClr>
              <a:buFont typeface="Wingdings 2"/>
              <a:buChar char=""/>
              <a:defRPr/>
            </a:pPr>
            <a:r>
              <a:rPr lang="es-ES" dirty="0"/>
              <a:t>El jardín es un centro de investigación botánica y de educación científica de renombre internacional, así como un oasis en la ciudad de San Luis, con 31 hectáreas .</a:t>
            </a:r>
          </a:p>
        </p:txBody>
      </p:sp>
    </p:spTree>
    <p:extLst>
      <p:ext uri="{BB962C8B-B14F-4D97-AF65-F5344CB8AC3E}">
        <p14:creationId xmlns:p14="http://schemas.microsoft.com/office/powerpoint/2010/main" val="25851653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2 Marcador de contenido"/>
          <p:cNvSpPr>
            <a:spLocks noGrp="1"/>
          </p:cNvSpPr>
          <p:nvPr>
            <p:ph sz="quarter" idx="1"/>
          </p:nvPr>
        </p:nvSpPr>
        <p:spPr>
          <a:xfrm>
            <a:off x="457200" y="1143000"/>
            <a:ext cx="7427168" cy="5181600"/>
          </a:xfrm>
        </p:spPr>
        <p:txBody>
          <a:bodyPr>
            <a:normAutofit lnSpcReduction="10000"/>
          </a:bodyPr>
          <a:lstStyle/>
          <a:p>
            <a:pPr eaLnBrk="1" hangingPunct="1"/>
            <a:r>
              <a:rPr lang="es-ES" altLang="es-ES" dirty="0"/>
              <a:t> Incluye un  jardín japonés de 5 hectáreas llamado </a:t>
            </a:r>
            <a:r>
              <a:rPr lang="es-ES" altLang="es-ES" i="1" dirty="0"/>
              <a:t>Seiwa-en,</a:t>
            </a:r>
            <a:r>
              <a:rPr lang="es-ES" altLang="es-ES" dirty="0"/>
              <a:t> el Conservatorio </a:t>
            </a:r>
            <a:r>
              <a:rPr lang="es-ES" altLang="es-ES" i="1" dirty="0"/>
              <a:t>Climatron</a:t>
            </a:r>
            <a:r>
              <a:rPr lang="es-ES" altLang="es-ES" dirty="0"/>
              <a:t> cúpula geodésica, un jardín de niños, incluyendo un pueblo pionero, un parque infantil, una fuente de agua y un sistema de bloqueo, algo similar a la de bloqueo el sistema en el Canal de Panamá, un campo de Osage, y  el jardín original de Henry Shaw de 1850.</a:t>
            </a:r>
          </a:p>
          <a:p>
            <a:pPr eaLnBrk="1" hangingPunct="1"/>
            <a:r>
              <a:rPr lang="es-ES" altLang="es-ES" dirty="0"/>
              <a:t>Durante los últimos 25 años, los jardines y las instalaciones han sido mejoradas por el Dr. Peter Raven, director del jardín y director ejecutivo.</a:t>
            </a:r>
          </a:p>
          <a:p>
            <a:pPr eaLnBrk="1" hangingPunct="1"/>
            <a:r>
              <a:rPr lang="es-ES" altLang="es-ES" dirty="0"/>
              <a:t>El informe anual de 2003  hay más de 100 personas investigando, un tercio de ellos doctorados.</a:t>
            </a:r>
          </a:p>
        </p:txBody>
      </p:sp>
    </p:spTree>
    <p:extLst>
      <p:ext uri="{BB962C8B-B14F-4D97-AF65-F5344CB8AC3E}">
        <p14:creationId xmlns:p14="http://schemas.microsoft.com/office/powerpoint/2010/main" val="28691980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71563"/>
            <a:ext cx="7571184" cy="5253037"/>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Las principales características del jardín son: </a:t>
            </a:r>
          </a:p>
          <a:p>
            <a:pPr marL="274320" indent="-274320" eaLnBrk="1" fontAlgn="auto" hangingPunct="1">
              <a:spcAft>
                <a:spcPts val="0"/>
              </a:spcAft>
              <a:buClr>
                <a:schemeClr val="accent3"/>
              </a:buClr>
              <a:buFont typeface="Wingdings 2"/>
              <a:buChar char=""/>
              <a:defRPr/>
            </a:pPr>
            <a:r>
              <a:rPr lang="es-ES" dirty="0"/>
              <a:t> Tower Grove House (1849) y Jardín de Hierbas - casa de campo victoriana de Shaw en el estilo italiano, con una torre sobre la forma de entrada central. </a:t>
            </a:r>
          </a:p>
          <a:p>
            <a:pPr marL="274320" indent="-274320" eaLnBrk="1" fontAlgn="auto" hangingPunct="1">
              <a:spcAft>
                <a:spcPts val="0"/>
              </a:spcAft>
              <a:buClr>
                <a:schemeClr val="accent3"/>
              </a:buClr>
              <a:buFont typeface="Wingdings 2"/>
              <a:buChar char=""/>
              <a:defRPr/>
            </a:pPr>
            <a:r>
              <a:rPr lang="es-ES" dirty="0"/>
              <a:t>“La victoria de la ciencia sobre la ignorancia “ – una estatua de mármol de Carlo Nicoli, una copia de la original (1859) por Vincenzo Consani en el Palacio Pitti, de Florencia. </a:t>
            </a:r>
          </a:p>
          <a:p>
            <a:pPr marL="274320" indent="-274320" eaLnBrk="1" fontAlgn="auto" hangingPunct="1">
              <a:spcAft>
                <a:spcPts val="0"/>
              </a:spcAft>
              <a:buClr>
                <a:schemeClr val="accent3"/>
              </a:buClr>
              <a:buFont typeface="Wingdings 2"/>
              <a:buChar char=""/>
              <a:defRPr/>
            </a:pPr>
            <a:r>
              <a:rPr lang="es-ES" dirty="0"/>
              <a:t> Linnean House (1882) - Se dice que es la más antigua del continente opera oeste de efecto invernadero del río Mississippi. </a:t>
            </a:r>
          </a:p>
          <a:p>
            <a:pPr marL="274320" indent="-274320" eaLnBrk="1" fontAlgn="auto" hangingPunct="1">
              <a:spcAft>
                <a:spcPts val="0"/>
              </a:spcAft>
              <a:buClr>
                <a:schemeClr val="accent3"/>
              </a:buClr>
              <a:buFont typeface="Wingdings 2"/>
              <a:buChar char=""/>
              <a:defRPr/>
            </a:pPr>
            <a:r>
              <a:rPr lang="es-ES" dirty="0"/>
              <a:t>Originalmente la Orangerie de Shaw, en la década de 1930 se convirtió en  la casa de las camelias.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798089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00125"/>
            <a:ext cx="7499176" cy="5324475"/>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Gladney Rose Garden (1915) - Circular jardín de rosas con pérgolas. </a:t>
            </a:r>
          </a:p>
          <a:p>
            <a:pPr marL="274320" indent="-274320" eaLnBrk="1" fontAlgn="auto" hangingPunct="1">
              <a:spcAft>
                <a:spcPts val="0"/>
              </a:spcAft>
              <a:buClr>
                <a:schemeClr val="accent3"/>
              </a:buClr>
              <a:buFont typeface="Wingdings 2"/>
              <a:buChar char=""/>
              <a:defRPr/>
            </a:pPr>
            <a:r>
              <a:rPr lang="es-ES" dirty="0"/>
              <a:t> Climatron (1960) y espejos de agua - en primer lugar en el mundo de efecto invernadero cúpula geodésica, bosque húmedo de tierras bajas, con aproximada-mente 1500 plantas. </a:t>
            </a:r>
          </a:p>
          <a:p>
            <a:pPr marL="274320" indent="-274320" eaLnBrk="1" fontAlgn="auto" hangingPunct="1">
              <a:spcAft>
                <a:spcPts val="0"/>
              </a:spcAft>
              <a:buClr>
                <a:schemeClr val="accent3"/>
              </a:buClr>
              <a:buFont typeface="Wingdings 2"/>
              <a:buChar char=""/>
              <a:defRPr/>
            </a:pPr>
            <a:r>
              <a:rPr lang="es-ES" dirty="0"/>
              <a:t>Jardín Japonés (1977) - </a:t>
            </a:r>
            <a:r>
              <a:rPr lang="es-ES" i="1" dirty="0"/>
              <a:t>chisen kaiyu-shiki  </a:t>
            </a:r>
            <a:r>
              <a:rPr lang="es-ES" dirty="0"/>
              <a:t>con césped y el recorrido  alrededor de un lago central.</a:t>
            </a:r>
          </a:p>
          <a:p>
            <a:pPr marL="274320" indent="-274320" eaLnBrk="1" fontAlgn="auto" hangingPunct="1">
              <a:spcAft>
                <a:spcPts val="0"/>
              </a:spcAft>
              <a:buClr>
                <a:schemeClr val="accent3"/>
              </a:buClr>
              <a:buFont typeface="Wingdings 2"/>
              <a:buChar char=""/>
              <a:defRPr/>
            </a:pPr>
            <a:r>
              <a:rPr lang="es-ES" dirty="0"/>
              <a:t> Diseñado por el arquitecto Yong Pan, las  características principales son regalos de Nanjing, ciudad hermana, incluye una puerta de la Luna, una  puerta de loto, el pabellón, y las rocas del erudito chino Tai Hu.</a:t>
            </a:r>
          </a:p>
        </p:txBody>
      </p:sp>
    </p:spTree>
    <p:extLst>
      <p:ext uri="{BB962C8B-B14F-4D97-AF65-F5344CB8AC3E}">
        <p14:creationId xmlns:p14="http://schemas.microsoft.com/office/powerpoint/2010/main" val="2932691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Missouri Botanica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62396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Missouri Botanical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9977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Missouri Botanical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60790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Missouri Botanical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14581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Missouri Botanical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49978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Missouri Botanical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5353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Missouri Botanical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7770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Missouri Botanical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72389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Missouri Botanical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88433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Missouri Botanical Garden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08349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Missouri Botanical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96388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Missouri Botanical Gardens.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7278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issouri Botanical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62312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Missouri Botanical Gardens.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92208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Missouri Botanical Garden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1223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Missouri Botanical Garden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3346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Missouri Botanical Garden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6276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Missouri Botanical Gardens.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1027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Missouri Botanical Gardens.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92869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Missouri Botanical Gardens.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6393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Missouri Botanical Gardens.20.-Climatr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66370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Missouri Botanical Garden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65942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Missouri Botanical Gardens.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0796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Missouri Botanical Gardens.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8089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Missouri Botanical Gardens.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07285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Missouri Botanical Gardens.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5278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Missouri Botanical Gardens.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2153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Missouri Botanical Gardens.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25529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Missouri Botanical Gardens.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33610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Missouri Botanical Gardens.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04313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Missouri Botanical Gardens.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07688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Missouri Botanical Gardens.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79059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Missouri Botanical Gardens.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9869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Missouri Botanical Gardens.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01112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issouri Botanical Gardens.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67130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Missouri Botanical Gardens.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62110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Missouri Botanical Gardens.3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78729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Missouri Botanical Gardens.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25444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Missouri Botanical Gardens.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23259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Missouri Botanical Gardens.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71698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Missouri Botanical Gardens.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58119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Missouri Botanical Gardens.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3831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Missouri Botanical Gardens.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4118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Missouri Botanical Gardens.4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57334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Missouri Botanical Gardens.4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13627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Missouri Botanical Gardens.4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4439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Missouri Botanical Gardens.4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27940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Missouri Botanical Gardens.4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10247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Missouri Botanical Gardens.4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65048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Missouri Botanical Gardens.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422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Missouri Botanical Gardens.5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3074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Missouri Botanical Gardens.5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558770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Missouri Botanical Gardens.5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4575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Missouri Botanical Gardens.5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05926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Missouri Botanical Gardens.5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48021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Missouri Botanical Gardens.5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15571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Missouri Botanical Gardens.5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7263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Missouri Botanical Gardens.5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804018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Missouri Botanical Gardens.5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712035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Missouri Botanical Gardens.5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770079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Missouri Botanical Gardens.61.-Ju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1296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Missouri Botanical Gardens.6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501635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Missouri Botanical Gardens.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15989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Missouri Botanical Gardens.6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34105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Missouri Botanical Gardens.6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15162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Missouri Botanical Gardens.6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3972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Missouri Botanical Gardens.6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4233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Missouri Botanical Gardens.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47848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Missouri Botanical Gardens.6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28704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Missouri Botanical Gardens.7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91359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Missouri Botanical Gardens.7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787130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Missouri Botanical Gardens.7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693701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Missouri Botanical Gardens.7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873609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Missouri Botanical Gardens.7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220342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Missouri Botanical Gardens.7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230467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Missouri Botanical Gardens.7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596686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Missouri Botanical Gardens.7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438127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Missouri Botanical Gardens.7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2089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Missouri Botanical Gardens.8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71536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Missouri Botanical Gardens.8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309864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Missouri Botanical Gardens.8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095828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Missouri Botanical Gardens.8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19932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Missouri Botanical Gardens.8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71473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Missouri Botanical Gardens.8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411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Missouri Botanical Gardens.8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034711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Missouri Botanical Gardens.-7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90182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Missouri Botanical Gardens.-Chihu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270041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Missouri Botanical Gardens.The Musici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281140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Missouri_Botanical_Garden_-_Seiwa-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82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1189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Words>1583</Words>
  <Application>Microsoft Office PowerPoint</Application>
  <PresentationFormat>Presentación en pantalla (4:3)</PresentationFormat>
  <Paragraphs>271</Paragraphs>
  <Slides>124</Slides>
  <Notes>111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124</vt:i4>
      </vt:variant>
    </vt:vector>
  </HeadingPairs>
  <TitlesOfParts>
    <vt:vector size="129" baseType="lpstr">
      <vt:lpstr>Calibri</vt:lpstr>
      <vt:lpstr>Century Schoolbook</vt:lpstr>
      <vt:lpstr>Wingdings</vt:lpstr>
      <vt:lpstr>Wingdings 2</vt:lpstr>
      <vt:lpstr>Default Theme</vt:lpstr>
      <vt:lpstr>ESTADOS UNIDOS.-LA VUELTA AL MUNDO EN 885 JARDINES.-Middleton Place Gardens.-Millenium Park.-Misión San Barbara Botanical Garden.-Missouri Botanical Gardens.- </vt:lpstr>
      <vt:lpstr>Middleton Place </vt:lpstr>
      <vt:lpstr>Presentación de PowerPoint</vt:lpstr>
      <vt:lpstr>Presentación de PowerPoint</vt:lpstr>
      <vt:lpstr>Presentación de PowerPoint</vt:lpstr>
      <vt:lpstr>Presentación de PowerPoint</vt:lpstr>
      <vt:lpstr>Presentación de PowerPoint</vt:lpstr>
      <vt:lpstr>Presentación de PowerPoint</vt:lpstr>
      <vt:lpstr>Millenium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Misión Santa Barbara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Missouri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dc:title>
  <dc:creator>Josep</dc:creator>
  <cp:lastModifiedBy>Usuario</cp:lastModifiedBy>
  <cp:revision>5</cp:revision>
  <dcterms:created xsi:type="dcterms:W3CDTF">2013-09-16T06:09:50Z</dcterms:created>
  <dcterms:modified xsi:type="dcterms:W3CDTF">2018-03-05T15:17:44Z</dcterms:modified>
</cp:coreProperties>
</file>