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91C39C-AF3C-41DB-A38B-D16EBFFF362D}" type="datetimeFigureOut">
              <a:rPr lang="es-ES" smtClean="0"/>
              <a:t>05/03/2018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12B7F1-0B96-4A23-8A0E-B8ADD29501AC}" type="slidenum">
              <a:rPr lang="es-ES" smtClean="0"/>
              <a:t>‹Nº›</a:t>
            </a:fld>
            <a:endParaRPr lang="es-ES"/>
          </a:p>
        </p:txBody>
      </p:sp>
    </p:spTree>
    <p:extLst>
      <p:ext uri="{BB962C8B-B14F-4D97-AF65-F5344CB8AC3E}">
        <p14:creationId xmlns:p14="http://schemas.microsoft.com/office/powerpoint/2010/main" val="3566287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6A26EB0-61A2-4C96-B3D9-8F403B62FCAE}" type="slidenum">
              <a:rPr lang="es-ES">
                <a:solidFill>
                  <a:prstClr val="black"/>
                </a:solidFill>
              </a:rPr>
              <a:pPr>
                <a:defRPr/>
              </a:pPr>
              <a:t>8</a:t>
            </a:fld>
            <a:endParaRPr lang="es-E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3CC015-120B-48CB-B2B5-146F7467E03A}" type="slidenum">
              <a:rPr lang="es-ES">
                <a:solidFill>
                  <a:prstClr val="black"/>
                </a:solidFill>
              </a:rPr>
              <a:pPr>
                <a:defRPr/>
              </a:pPr>
              <a:t>9</a:t>
            </a:fld>
            <a:endParaRPr lang="es-E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FDFC89-9AAB-4AB5-B37E-D482AD274315}" type="slidenum">
              <a:rPr lang="es-ES">
                <a:solidFill>
                  <a:prstClr val="black"/>
                </a:solidFill>
              </a:rPr>
              <a:pPr>
                <a:defRPr/>
              </a:pPr>
              <a:t>13</a:t>
            </a:fld>
            <a:endParaRPr lang="es-E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a:p>
        </p:txBody>
      </p:sp>
      <p:sp>
        <p:nvSpPr>
          <p:cNvPr id="4" name="3 Marcador de número de diapositiva"/>
          <p:cNvSpPr>
            <a:spLocks noGrp="1"/>
          </p:cNvSpPr>
          <p:nvPr>
            <p:ph type="sldNum" sz="quarter" idx="5"/>
          </p:nvPr>
        </p:nvSpPr>
        <p:spPr/>
        <p:txBody>
          <a:bodyPr/>
          <a:lstStyle/>
          <a:p>
            <a:pPr>
              <a:defRPr/>
            </a:pPr>
            <a:fld id="{61972913-9029-4F9B-BCA1-C521ADCAA840}" type="slidenum">
              <a:rPr lang="es-ES">
                <a:solidFill>
                  <a:prstClr val="black"/>
                </a:solidFill>
              </a:rPr>
              <a:pPr>
                <a:defRPr/>
              </a:pPr>
              <a:t>15</a:t>
            </a:fld>
            <a:endParaRPr lang="es-E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96C6A85-A158-4A82-93EF-CD0C57310906}" type="slidenum">
              <a:rPr lang="es-ES">
                <a:solidFill>
                  <a:prstClr val="black"/>
                </a:solidFill>
              </a:rPr>
              <a:pPr>
                <a:defRPr/>
              </a:pPr>
              <a:t>19</a:t>
            </a:fld>
            <a:endParaRPr lang="es-E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a:p>
        </p:txBody>
      </p:sp>
      <p:sp>
        <p:nvSpPr>
          <p:cNvPr id="4" name="3 Marcador de número de diapositiva"/>
          <p:cNvSpPr>
            <a:spLocks noGrp="1"/>
          </p:cNvSpPr>
          <p:nvPr>
            <p:ph type="sldNum" sz="quarter" idx="5"/>
          </p:nvPr>
        </p:nvSpPr>
        <p:spPr/>
        <p:txBody>
          <a:bodyPr/>
          <a:lstStyle/>
          <a:p>
            <a:pPr>
              <a:defRPr/>
            </a:pPr>
            <a:fld id="{2E0025D9-B399-461A-9582-C8A92F61C24E}" type="slidenum">
              <a:rPr lang="es-ES">
                <a:solidFill>
                  <a:prstClr val="black"/>
                </a:solidFill>
              </a:rPr>
              <a:pPr>
                <a:defRPr/>
              </a:pPr>
              <a:t>24</a:t>
            </a:fld>
            <a:endParaRPr lang="es-E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9A37FD-3E90-4488-88EC-2067CEEA3F62}" type="slidenum">
              <a:rPr lang="es-ES">
                <a:solidFill>
                  <a:prstClr val="black"/>
                </a:solidFill>
              </a:rPr>
              <a:pPr>
                <a:defRPr/>
              </a:pPr>
              <a:t>25</a:t>
            </a:fld>
            <a:endParaRPr lang="es-E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F2B8BBB-2EA0-44A7-9EAF-86DECAD47308}" type="slidenum">
              <a:rPr lang="es-ES">
                <a:solidFill>
                  <a:prstClr val="black"/>
                </a:solidFill>
              </a:rPr>
              <a:pPr>
                <a:defRPr/>
              </a:pPr>
              <a:t>28</a:t>
            </a:fld>
            <a:endParaRPr lang="es-E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2A8D14-8861-4174-BEF9-63D912C59376}" type="slidenum">
              <a:rPr lang="es-ES">
                <a:solidFill>
                  <a:prstClr val="black"/>
                </a:solidFill>
              </a:rPr>
              <a:pPr>
                <a:defRPr/>
              </a:pPr>
              <a:t>29</a:t>
            </a:fld>
            <a:endParaRPr lang="es-E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E4B5972-6448-4D67-B519-8CA95707C7BA}" type="slidenum">
              <a:rPr lang="es-ES">
                <a:solidFill>
                  <a:prstClr val="black"/>
                </a:solidFill>
              </a:rPr>
              <a:pPr>
                <a:defRPr/>
              </a:pPr>
              <a:t>30</a:t>
            </a:fld>
            <a:endParaRPr lang="es-E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80D0C4-931E-4D6A-8FE3-E00EA9272F1D}" type="slidenum">
              <a:rPr lang="es-ES">
                <a:solidFill>
                  <a:prstClr val="black"/>
                </a:solidFill>
              </a:rPr>
              <a:pPr>
                <a:defRPr/>
              </a:pPr>
              <a:t>31</a:t>
            </a:fld>
            <a:endParaRPr lang="es-E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E9F281-7FE4-430E-B1EF-C96CE3F03285}" type="slidenum">
              <a:rPr lang="es-ES">
                <a:solidFill>
                  <a:prstClr val="black"/>
                </a:solidFill>
              </a:rPr>
              <a:pPr>
                <a:defRPr/>
              </a:pPr>
              <a:t>32</a:t>
            </a:fld>
            <a:endParaRPr lang="es-E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53C7BF-C33C-4A78-AEDF-89372CFAEA10}" type="slidenum">
              <a:rPr lang="es-ES">
                <a:solidFill>
                  <a:prstClr val="black"/>
                </a:solidFill>
              </a:rPr>
              <a:pPr>
                <a:defRPr/>
              </a:pPr>
              <a:t>33</a:t>
            </a:fld>
            <a:endParaRPr lang="es-E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C5F6B1-D2FC-4D2C-8717-7BD56FCBF047}" type="slidenum">
              <a:rPr lang="es-ES">
                <a:solidFill>
                  <a:prstClr val="black"/>
                </a:solidFill>
              </a:rPr>
              <a:pPr>
                <a:defRPr/>
              </a:pPr>
              <a:t>34</a:t>
            </a:fld>
            <a:endParaRPr lang="es-E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59CE8F-E8A1-43A2-ACF7-37DA46BD913A}" type="slidenum">
              <a:rPr lang="es-ES">
                <a:solidFill>
                  <a:prstClr val="black"/>
                </a:solidFill>
              </a:rPr>
              <a:pPr>
                <a:defRPr/>
              </a:pPr>
              <a:t>36</a:t>
            </a:fld>
            <a:endParaRPr lang="es-E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C7120F-12A6-4824-B515-F7F724F6D050}" type="slidenum">
              <a:rPr lang="es-ES">
                <a:solidFill>
                  <a:prstClr val="black"/>
                </a:solidFill>
              </a:rPr>
              <a:pPr>
                <a:defRPr/>
              </a:pPr>
              <a:t>40</a:t>
            </a:fld>
            <a:endParaRPr lang="es-E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3B6597-BD5B-449B-844C-A976D6FE15DB}" type="slidenum">
              <a:rPr lang="es-ES">
                <a:solidFill>
                  <a:prstClr val="black"/>
                </a:solidFill>
              </a:rPr>
              <a:pPr>
                <a:defRPr/>
              </a:pPr>
              <a:t>41</a:t>
            </a:fld>
            <a:endParaRPr lang="es-E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B4DD7A-30E5-4E85-A63B-93D4FC5D86B8}" type="slidenum">
              <a:rPr lang="es-ES">
                <a:solidFill>
                  <a:prstClr val="black"/>
                </a:solidFill>
              </a:rPr>
              <a:pPr>
                <a:defRPr/>
              </a:pPr>
              <a:t>42</a:t>
            </a:fld>
            <a:endParaRPr lang="es-E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531EAD-AED4-4467-8800-DFE4EDAF01BB}" type="slidenum">
              <a:rPr lang="es-ES">
                <a:solidFill>
                  <a:prstClr val="black"/>
                </a:solidFill>
              </a:rPr>
              <a:pPr>
                <a:defRPr/>
              </a:pPr>
              <a:t>43</a:t>
            </a:fld>
            <a:endParaRPr lang="es-E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E96D28A-37CF-4E62-8E23-F590979C7A16}" type="slidenum">
              <a:rPr lang="es-ES">
                <a:solidFill>
                  <a:prstClr val="black"/>
                </a:solidFill>
              </a:rPr>
              <a:pPr>
                <a:defRPr/>
              </a:pPr>
              <a:t>44</a:t>
            </a:fld>
            <a:endParaRPr lang="es-E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22471E-5132-4997-BB9A-D3B217CEBA1D}" type="slidenum">
              <a:rPr lang="es-ES">
                <a:solidFill>
                  <a:prstClr val="black"/>
                </a:solidFill>
              </a:rPr>
              <a:pPr>
                <a:defRPr/>
              </a:pPr>
              <a:t>45</a:t>
            </a:fld>
            <a:endParaRPr lang="es-E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Yew Dell</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A7A343-C063-4389-9BD8-527988C53FF6}" type="slidenum">
              <a:rPr lang="es-ES">
                <a:solidFill>
                  <a:prstClr val="black"/>
                </a:solidFill>
              </a:rPr>
              <a:pPr>
                <a:defRPr/>
              </a:pPr>
              <a:t>48</a:t>
            </a:fld>
            <a:endParaRPr lang="es-E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C9310B-17F6-4BF8-8524-65DBB09C340F}" type="slidenum">
              <a:rPr lang="es-ES">
                <a:solidFill>
                  <a:prstClr val="black"/>
                </a:solidFill>
              </a:rPr>
              <a:pPr>
                <a:defRPr/>
              </a:pPr>
              <a:t>50</a:t>
            </a:fld>
            <a:endParaRPr lang="es-E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D6B0CE-7A5D-4C4D-9FEE-5E76EF857B69}" type="slidenum">
              <a:rPr lang="es-ES">
                <a:solidFill>
                  <a:prstClr val="black"/>
                </a:solidFill>
              </a:rPr>
              <a:pPr>
                <a:defRPr/>
              </a:pPr>
              <a:t>51</a:t>
            </a:fld>
            <a:endParaRPr lang="es-E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556CA9-8F61-4DD7-9916-CA138D477B0A}" type="slidenum">
              <a:rPr lang="es-ES">
                <a:solidFill>
                  <a:prstClr val="black"/>
                </a:solidFill>
              </a:rPr>
              <a:pPr>
                <a:defRPr/>
              </a:pPr>
              <a:t>52</a:t>
            </a:fld>
            <a:endParaRPr lang="es-E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1AF8B0-76FB-4BB9-A88D-10AE19E92829}" type="slidenum">
              <a:rPr lang="es-ES">
                <a:solidFill>
                  <a:prstClr val="black"/>
                </a:solidFill>
              </a:rPr>
              <a:pPr>
                <a:defRPr/>
              </a:pPr>
              <a:t>53</a:t>
            </a:fld>
            <a:endParaRPr lang="es-E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5E9F4A-7922-47C6-9875-7EEED855696E}" type="slidenum">
              <a:rPr lang="es-ES">
                <a:solidFill>
                  <a:prstClr val="black"/>
                </a:solidFill>
              </a:rPr>
              <a:pPr>
                <a:defRPr/>
              </a:pPr>
              <a:t>54</a:t>
            </a:fld>
            <a:endParaRPr lang="es-E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DA1F8B-339F-4B5D-89C5-E1B032A1776B}" type="slidenum">
              <a:rPr lang="es-ES">
                <a:solidFill>
                  <a:prstClr val="black"/>
                </a:solidFill>
              </a:rPr>
              <a:pPr>
                <a:defRPr/>
              </a:pPr>
              <a:t>55</a:t>
            </a:fld>
            <a:endParaRPr lang="es-E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B863682-27F4-4CFA-8A24-C285C23E45A1}" type="slidenum">
              <a:rPr lang="es-ES">
                <a:solidFill>
                  <a:prstClr val="black"/>
                </a:solidFill>
              </a:rPr>
              <a:pPr>
                <a:defRPr/>
              </a:pPr>
              <a:t>56</a:t>
            </a:fld>
            <a:endParaRPr lang="es-E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a:t>Yew Dell</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E50B9E-83C7-4CB5-B482-711C1F4E05B8}" type="slidenum">
              <a:rPr lang="es-ES">
                <a:solidFill>
                  <a:prstClr val="black"/>
                </a:solidFill>
              </a:rPr>
              <a:pPr>
                <a:defRPr/>
              </a:pPr>
              <a:t>57</a:t>
            </a:fld>
            <a:endParaRPr lang="es-E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0AFA83-A835-47AD-A157-F739FA363C67}" type="slidenum">
              <a:rPr lang="es-ES">
                <a:solidFill>
                  <a:prstClr val="black"/>
                </a:solidFill>
              </a:rPr>
              <a:pPr>
                <a:defRPr/>
              </a:pPr>
              <a:t>64</a:t>
            </a:fld>
            <a:endParaRPr lang="es-E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CB038B-C3B6-447E-B0C0-478D317069BA}" type="slidenum">
              <a:rPr lang="es-ES">
                <a:solidFill>
                  <a:prstClr val="black"/>
                </a:solidFill>
              </a:rPr>
              <a:pPr>
                <a:defRPr/>
              </a:pPr>
              <a:t>65</a:t>
            </a:fld>
            <a:endParaRPr lang="es-E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CEF152-3D68-49C9-8AA6-618F4F12714D}" type="slidenum">
              <a:rPr lang="es-ES">
                <a:solidFill>
                  <a:prstClr val="black"/>
                </a:solidFill>
              </a:rPr>
              <a:pPr>
                <a:defRPr/>
              </a:pPr>
              <a:t>66</a:t>
            </a:fld>
            <a:endParaRPr lang="es-E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a:t>Templo de Buda</a:t>
            </a:r>
          </a:p>
        </p:txBody>
      </p:sp>
      <p:sp>
        <p:nvSpPr>
          <p:cNvPr id="4" name="3 Marcador de número de diapositiva"/>
          <p:cNvSpPr>
            <a:spLocks noGrp="1"/>
          </p:cNvSpPr>
          <p:nvPr>
            <p:ph type="sldNum" sz="quarter" idx="5"/>
          </p:nvPr>
        </p:nvSpPr>
        <p:spPr/>
        <p:txBody>
          <a:bodyPr/>
          <a:lstStyle/>
          <a:p>
            <a:pPr>
              <a:defRPr/>
            </a:pPr>
            <a:fld id="{7D9E282E-9DDE-4080-BAEC-89B4C23500D1}" type="slidenum">
              <a:rPr lang="es-ES">
                <a:solidFill>
                  <a:prstClr val="black"/>
                </a:solidFill>
              </a:rPr>
              <a:pPr>
                <a:defRPr/>
              </a:pPr>
              <a:t>72</a:t>
            </a:fld>
            <a:endParaRPr lang="es-E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15396C-F619-4444-9F02-90A4051A9E46}" type="slidenum">
              <a:rPr lang="es-ES">
                <a:solidFill>
                  <a:prstClr val="black"/>
                </a:solidFill>
              </a:rPr>
              <a:pPr>
                <a:defRPr/>
              </a:pPr>
              <a:t>74</a:t>
            </a:fld>
            <a:endParaRPr lang="es-E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A2CC3F-66F8-4880-AAB0-DE1B836936DE}" type="slidenum">
              <a:rPr lang="es-ES">
                <a:solidFill>
                  <a:prstClr val="black"/>
                </a:solidFill>
              </a:rPr>
              <a:pPr>
                <a:defRPr/>
              </a:pPr>
              <a:t>75</a:t>
            </a:fld>
            <a:endParaRPr lang="es-E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68884D9-F514-4CA1-A74C-80CD78027F74}" type="slidenum">
              <a:rPr lang="es-ES">
                <a:solidFill>
                  <a:prstClr val="black"/>
                </a:solidFill>
              </a:rPr>
              <a:pPr>
                <a:defRPr/>
              </a:pPr>
              <a:t>76</a:t>
            </a:fld>
            <a:endParaRPr lang="es-E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6CF05A-99C4-4623-B66B-02B28DC74A1A}" type="slidenum">
              <a:rPr lang="es-ES">
                <a:solidFill>
                  <a:prstClr val="black"/>
                </a:solidFill>
              </a:rPr>
              <a:pPr>
                <a:defRPr/>
              </a:pPr>
              <a:t>77</a:t>
            </a:fld>
            <a:endParaRPr lang="es-E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6FA35B-8861-45E2-A6A1-07A9CA2428D9}" type="slidenum">
              <a:rPr lang="es-ES">
                <a:solidFill>
                  <a:prstClr val="black"/>
                </a:solidFill>
              </a:rPr>
              <a:pPr>
                <a:defRPr/>
              </a:pPr>
              <a:t>78</a:t>
            </a:fld>
            <a:endParaRPr lang="es-E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557BE1-EEA9-49BD-AAE4-98A1C9F31781}" type="slidenum">
              <a:rPr lang="es-ES">
                <a:solidFill>
                  <a:prstClr val="black"/>
                </a:solidFill>
              </a:rPr>
              <a:pPr>
                <a:defRPr/>
              </a:pPr>
              <a:t>79</a:t>
            </a:fld>
            <a:endParaRPr lang="es-E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a:t>Alocasia macrorriza</a:t>
            </a:r>
          </a:p>
        </p:txBody>
      </p:sp>
      <p:sp>
        <p:nvSpPr>
          <p:cNvPr id="4" name="3 Marcador de número de diapositiva"/>
          <p:cNvSpPr>
            <a:spLocks noGrp="1"/>
          </p:cNvSpPr>
          <p:nvPr>
            <p:ph type="sldNum" sz="quarter" idx="5"/>
          </p:nvPr>
        </p:nvSpPr>
        <p:spPr/>
        <p:txBody>
          <a:bodyPr/>
          <a:lstStyle/>
          <a:p>
            <a:pPr>
              <a:defRPr/>
            </a:pPr>
            <a:fld id="{F5E013FF-0E06-4367-A144-AB991D3899A7}" type="slidenum">
              <a:rPr lang="es-ES">
                <a:solidFill>
                  <a:prstClr val="black"/>
                </a:solidFill>
              </a:rPr>
              <a:pPr>
                <a:defRPr/>
              </a:pPr>
              <a:t>80</a:t>
            </a:fld>
            <a:endParaRPr lang="es-E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a:t>Gunnera manicata.-Falso Ruibarbo</a:t>
            </a:r>
          </a:p>
        </p:txBody>
      </p:sp>
      <p:sp>
        <p:nvSpPr>
          <p:cNvPr id="4" name="3 Marcador de número de diapositiva"/>
          <p:cNvSpPr>
            <a:spLocks noGrp="1"/>
          </p:cNvSpPr>
          <p:nvPr>
            <p:ph type="sldNum" sz="quarter" idx="5"/>
          </p:nvPr>
        </p:nvSpPr>
        <p:spPr/>
        <p:txBody>
          <a:bodyPr/>
          <a:lstStyle/>
          <a:p>
            <a:pPr>
              <a:defRPr/>
            </a:pPr>
            <a:fld id="{8F640BD0-533E-4AD7-B995-E965B244DBFA}" type="slidenum">
              <a:rPr lang="es-ES">
                <a:solidFill>
                  <a:prstClr val="black"/>
                </a:solidFill>
              </a:rPr>
              <a:pPr>
                <a:defRPr/>
              </a:pPr>
              <a:t>81</a:t>
            </a:fld>
            <a:endParaRPr lang="es-E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CC328D-4063-409D-88E4-16DDE6911960}" type="slidenum">
              <a:rPr lang="es-ES">
                <a:solidFill>
                  <a:prstClr val="black"/>
                </a:solidFill>
              </a:rPr>
              <a:pPr>
                <a:defRPr/>
              </a:pPr>
              <a:t>87</a:t>
            </a:fld>
            <a:endParaRPr lang="es-E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AFFCF8-6B06-4CFA-8F9B-7E739B5D27A5}" type="slidenum">
              <a:rPr lang="es-ES">
                <a:solidFill>
                  <a:prstClr val="black"/>
                </a:solidFill>
              </a:rPr>
              <a:pPr>
                <a:defRPr/>
              </a:pPr>
              <a:t>88</a:t>
            </a:fld>
            <a:endParaRPr lang="es-E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AAB5FC-52F5-4912-8998-98AF2AD41AF0}" type="slidenum">
              <a:rPr lang="es-ES">
                <a:solidFill>
                  <a:prstClr val="black"/>
                </a:solidFill>
              </a:rPr>
              <a:pPr>
                <a:defRPr/>
              </a:pPr>
              <a:t>89</a:t>
            </a:fld>
            <a:endParaRPr lang="es-E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044CB5-ABB4-4C03-B81D-94187D1DC4C4}" type="slidenum">
              <a:rPr lang="es-ES">
                <a:solidFill>
                  <a:prstClr val="black"/>
                </a:solidFill>
              </a:rPr>
              <a:pPr>
                <a:defRPr/>
              </a:pPr>
              <a:t>90</a:t>
            </a:fld>
            <a:endParaRPr lang="es-E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67C2BC-DE86-4D60-B732-2A9E48E4BD17}" type="slidenum">
              <a:rPr lang="es-ES">
                <a:solidFill>
                  <a:prstClr val="black"/>
                </a:solidFill>
              </a:rPr>
              <a:pPr>
                <a:defRPr/>
              </a:pPr>
              <a:t>92</a:t>
            </a:fld>
            <a:endParaRPr lang="es-E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3F2FA31-A06E-40E4-82B5-EC41D434A592}" type="slidenum">
              <a:rPr lang="es-ES">
                <a:solidFill>
                  <a:prstClr val="black"/>
                </a:solidFill>
              </a:rPr>
              <a:pPr>
                <a:defRPr/>
              </a:pPr>
              <a:t>93</a:t>
            </a:fld>
            <a:endParaRPr lang="es-E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B75E68-8E59-4146-8E15-6919F103C2C1}" type="slidenum">
              <a:rPr lang="es-ES">
                <a:solidFill>
                  <a:prstClr val="black"/>
                </a:solidFill>
              </a:rPr>
              <a:pPr>
                <a:defRPr/>
              </a:pPr>
              <a:t>95</a:t>
            </a:fld>
            <a:endParaRPr lang="es-E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70D345B-FEF5-47D1-ADD0-D3D3DF4AE766}" type="slidenum">
              <a:rPr lang="es-ES">
                <a:solidFill>
                  <a:prstClr val="black"/>
                </a:solidFill>
              </a:rPr>
              <a:pPr>
                <a:defRPr/>
              </a:pPr>
              <a:t>103</a:t>
            </a:fld>
            <a:endParaRPr lang="es-E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CC320B-EF66-4CF9-A2FC-3E52AABAC6AF}" type="slidenum">
              <a:rPr lang="es-ES">
                <a:solidFill>
                  <a:prstClr val="black"/>
                </a:solidFill>
              </a:rPr>
              <a:pPr>
                <a:defRPr/>
              </a:pPr>
              <a:t>104</a:t>
            </a:fld>
            <a:endParaRPr lang="es-E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414A20-6B17-4485-AACA-55E41F1C1B1A}" type="slidenum">
              <a:rPr lang="es-ES">
                <a:solidFill>
                  <a:prstClr val="black"/>
                </a:solidFill>
              </a:rPr>
              <a:pPr>
                <a:defRPr/>
              </a:pPr>
              <a:t>105</a:t>
            </a:fld>
            <a:endParaRPr lang="es-E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ED0BBE1-B145-4978-92EB-353BB7379329}" type="slidenum">
              <a:rPr lang="es-ES">
                <a:solidFill>
                  <a:prstClr val="black"/>
                </a:solidFill>
              </a:rPr>
              <a:pPr>
                <a:defRPr/>
              </a:pPr>
              <a:t>106</a:t>
            </a:fld>
            <a:endParaRPr lang="es-E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02647F-DA36-4087-8EF4-21B0DE4DFE17}" type="slidenum">
              <a:rPr lang="es-ES">
                <a:solidFill>
                  <a:prstClr val="black"/>
                </a:solidFill>
              </a:rPr>
              <a:pPr>
                <a:defRPr/>
              </a:pPr>
              <a:t>108</a:t>
            </a:fld>
            <a:endParaRPr lang="es-E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147BAF-B398-4D6D-B2C0-17C75DA40D5E}" type="slidenum">
              <a:rPr lang="es-ES">
                <a:solidFill>
                  <a:prstClr val="black"/>
                </a:solidFill>
              </a:rPr>
              <a:pPr>
                <a:defRPr/>
              </a:pPr>
              <a:t>117</a:t>
            </a:fld>
            <a:endParaRPr lang="es-E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8534FD-3979-44CD-B735-2675B4BEAF54}" type="slidenum">
              <a:rPr lang="es-ES">
                <a:solidFill>
                  <a:prstClr val="black"/>
                </a:solidFill>
              </a:rPr>
              <a:pPr>
                <a:defRPr/>
              </a:pPr>
              <a:t>118</a:t>
            </a:fld>
            <a:endParaRPr lang="es-E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815463-96FD-40F6-8963-BE795C02776E}" type="slidenum">
              <a:rPr lang="es-ES">
                <a:solidFill>
                  <a:prstClr val="black"/>
                </a:solidFill>
              </a:rPr>
              <a:pPr>
                <a:defRPr/>
              </a:pPr>
              <a:t>119</a:t>
            </a:fld>
            <a:endParaRPr lang="es-E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E944E3-B82A-47D9-98C6-7F80D6EB0E5F}" type="slidenum">
              <a:rPr lang="es-ES">
                <a:solidFill>
                  <a:prstClr val="black"/>
                </a:solidFill>
              </a:rPr>
              <a:pPr>
                <a:defRPr/>
              </a:pPr>
              <a:t>120</a:t>
            </a:fld>
            <a:endParaRPr lang="es-E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64E737-7D21-4E61-B357-C33163F52F3E}" type="slidenum">
              <a:rPr lang="es-ES">
                <a:solidFill>
                  <a:prstClr val="black"/>
                </a:solidFill>
              </a:rPr>
              <a:pPr>
                <a:defRPr/>
              </a:pPr>
              <a:t>121</a:t>
            </a:fld>
            <a:endParaRPr lang="es-E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8CAA0-5859-4EFE-8670-E891469B5124}" type="slidenum">
              <a:rPr lang="es-ES">
                <a:solidFill>
                  <a:prstClr val="black"/>
                </a:solidFill>
              </a:rPr>
              <a:pPr>
                <a:defRPr/>
              </a:pPr>
              <a:t>123</a:t>
            </a:fld>
            <a:endParaRPr lang="es-E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1D1EAC-E83F-442F-BD86-28A976378C75}" type="slidenum">
              <a:rPr lang="es-ES">
                <a:solidFill>
                  <a:prstClr val="black"/>
                </a:solidFill>
              </a:rPr>
              <a:pPr>
                <a:defRPr/>
              </a:pPr>
              <a:t>124</a:t>
            </a:fld>
            <a:endParaRPr lang="es-E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E72563-7C08-49CC-9766-8BBDE56C0151}" type="slidenum">
              <a:rPr lang="es-ES">
                <a:solidFill>
                  <a:prstClr val="black"/>
                </a:solidFill>
              </a:rPr>
              <a:pPr>
                <a:defRPr/>
              </a:pPr>
              <a:t>125</a:t>
            </a:fld>
            <a:endParaRPr lang="es-E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895AA7-AB22-44D4-AEF2-FED13FA21BAF}" type="slidenum">
              <a:rPr lang="es-ES">
                <a:solidFill>
                  <a:prstClr val="black"/>
                </a:solidFill>
              </a:rPr>
              <a:pPr>
                <a:defRPr/>
              </a:pPr>
              <a:t>127</a:t>
            </a:fld>
            <a:endParaRPr lang="es-E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2A5F22-B89C-4292-94D6-186A07D920DD}" type="slidenum">
              <a:rPr lang="es-ES">
                <a:solidFill>
                  <a:prstClr val="black"/>
                </a:solidFill>
              </a:rPr>
              <a:pPr>
                <a:defRPr/>
              </a:pPr>
              <a:t>128</a:t>
            </a:fld>
            <a:endParaRPr lang="es-E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3D7628-CEF1-4377-B673-4E9188BB2FE4}" type="slidenum">
              <a:rPr lang="es-ES">
                <a:solidFill>
                  <a:prstClr val="black"/>
                </a:solidFill>
              </a:rPr>
              <a:pPr>
                <a:defRPr/>
              </a:pPr>
              <a:t>129</a:t>
            </a:fld>
            <a:endParaRPr lang="es-E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361158-B591-4111-AAE9-F7AF14936B81}" type="slidenum">
              <a:rPr lang="es-ES">
                <a:solidFill>
                  <a:prstClr val="black"/>
                </a:solidFill>
              </a:rPr>
              <a:pPr>
                <a:defRPr/>
              </a:pPr>
              <a:t>130</a:t>
            </a:fld>
            <a:endParaRPr lang="es-E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7F4D88-ADBD-4D2F-AA73-156350F55A45}" type="slidenum">
              <a:rPr lang="es-ES">
                <a:solidFill>
                  <a:prstClr val="black"/>
                </a:solidFill>
              </a:rPr>
              <a:pPr>
                <a:defRPr/>
              </a:pPr>
              <a:t>131</a:t>
            </a:fld>
            <a:endParaRPr lang="es-E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61B307-598D-4EA7-B7F0-2F52756AE5F5}" type="slidenum">
              <a:rPr lang="es-ES">
                <a:solidFill>
                  <a:prstClr val="black"/>
                </a:solidFill>
              </a:rPr>
              <a:pPr>
                <a:defRPr/>
              </a:pPr>
              <a:t>132</a:t>
            </a:fld>
            <a:endParaRPr lang="es-E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5631C5-BA8F-4F4A-A82D-123CCA45389E}" type="slidenum">
              <a:rPr lang="es-ES">
                <a:solidFill>
                  <a:prstClr val="black"/>
                </a:solidFill>
              </a:rPr>
              <a:pPr>
                <a:defRPr/>
              </a:pPr>
              <a:t>133</a:t>
            </a:fld>
            <a:endParaRPr lang="es-E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2B01DE-1D51-4EB3-923A-7AB0FDF47C93}" type="slidenum">
              <a:rPr lang="es-ES">
                <a:solidFill>
                  <a:prstClr val="black"/>
                </a:solidFill>
              </a:rPr>
              <a:pPr>
                <a:defRPr/>
              </a:pPr>
              <a:t>134</a:t>
            </a:fld>
            <a:endParaRPr lang="es-E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C9F3BD-C59A-4DA3-8DB2-6D6790A67733}" type="slidenum">
              <a:rPr lang="es-ES">
                <a:solidFill>
                  <a:prstClr val="black"/>
                </a:solidFill>
              </a:rPr>
              <a:pPr>
                <a:defRPr/>
              </a:pPr>
              <a:t>135</a:t>
            </a:fld>
            <a:endParaRPr lang="es-E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CDBDEC-6116-4005-9846-953BE11F6AC3}" type="slidenum">
              <a:rPr lang="es-ES">
                <a:solidFill>
                  <a:prstClr val="black"/>
                </a:solidFill>
              </a:rPr>
              <a:pPr>
                <a:defRPr/>
              </a:pPr>
              <a:t>136</a:t>
            </a:fld>
            <a:endParaRPr lang="es-E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59E38-D6B6-4E95-B9B7-EEF359004FC9}" type="slidenum">
              <a:rPr lang="es-ES">
                <a:solidFill>
                  <a:prstClr val="black"/>
                </a:solidFill>
              </a:rPr>
              <a:pPr>
                <a:defRPr/>
              </a:pPr>
              <a:t>137</a:t>
            </a:fld>
            <a:endParaRPr lang="es-E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117564-BBC9-4DF3-9A3D-68333EB69944}" type="slidenum">
              <a:rPr lang="es-ES">
                <a:solidFill>
                  <a:prstClr val="black"/>
                </a:solidFill>
              </a:rPr>
              <a:pPr>
                <a:defRPr/>
              </a:pPr>
              <a:t>138</a:t>
            </a:fld>
            <a:endParaRPr lang="es-ES">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224B0F-D4B6-4DAA-B1D7-EB7B9B94A760}" type="slidenum">
              <a:rPr lang="es-ES">
                <a:solidFill>
                  <a:prstClr val="black"/>
                </a:solidFill>
              </a:rPr>
              <a:pPr>
                <a:defRPr/>
              </a:pPr>
              <a:t>140</a:t>
            </a:fld>
            <a:endParaRPr lang="es-ES">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1D0719-2962-480C-B765-41273328692B}" type="slidenum">
              <a:rPr lang="es-ES">
                <a:solidFill>
                  <a:prstClr val="black"/>
                </a:solidFill>
              </a:rPr>
              <a:pPr>
                <a:defRPr/>
              </a:pPr>
              <a:t>142</a:t>
            </a:fld>
            <a:endParaRPr lang="es-E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64B4C0-AF27-4B5A-B53F-A02A7566A59A}" type="slidenum">
              <a:rPr lang="es-ES">
                <a:solidFill>
                  <a:prstClr val="black"/>
                </a:solidFill>
              </a:rPr>
              <a:pPr>
                <a:defRPr/>
              </a:pPr>
              <a:t>143</a:t>
            </a:fld>
            <a:endParaRPr lang="es-E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10" name="9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8" name="7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3" name="22 Marcador de pie de página"/>
          <p:cNvSpPr>
            <a:spLocks noGrp="1"/>
          </p:cNvSpPr>
          <p:nvPr>
            <p:ph type="ftr" sz="quarter" idx="16"/>
          </p:nvPr>
        </p:nvSpPr>
        <p:spPr/>
        <p:txBody>
          <a:bodyPr rtlCol="0"/>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a:p>
        </p:txBody>
      </p:sp>
      <p:sp>
        <p:nvSpPr>
          <p:cNvPr id="21" name="20 Marcador de pie de página"/>
          <p:cNvSpPr>
            <a:spLocks noGrp="1"/>
          </p:cNvSpPr>
          <p:nvPr>
            <p:ph type="ftr" sz="quarter" idx="12"/>
          </p:nvPr>
        </p:nvSpPr>
        <p:spPr/>
        <p:txBody>
          <a:bodyPr rtlCol="0"/>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3DMiller%2BHouse%2BGARDENS%2Bwikipedia%26hl%3Des%26sa%3DG%26prmd%3Dimvns&amp;rurl=translate.google.es&amp;sl=en&amp;u=http://en.wikipedia.org/wiki/J._Irwin_Miller&amp;usg=ALkJrhjoqy47SgbqcKEcVqCu5Vy8kqLfC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gardenvisit.com/assets/madge/oakhurst_gardens/600x/oakhurst_gardens_600x.jp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upload.wikimedia.org/wikipedia/en/4/40/Brucemore_entrance.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upload.wikimedia.org/wikipedia/commons/8/89/Buddhatemple_(2)SMALL.JPG"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hyperlink" Target="http://upload.wikimedia.org/wikipedia/commons/7/73/MagnoliaPlantationHouse_500px.jpg" TargetMode="Externa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hyperlink" Target="http://upload.wikimedia.org/wikipedia/commons/e/e0/Magnolia-plantation-pond-sc1.jp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01216"/>
            <a:ext cx="6172200" cy="3819872"/>
          </a:xfrm>
        </p:spPr>
        <p:txBody>
          <a:bodyPr>
            <a:noAutofit/>
          </a:bodyPr>
          <a:lstStyle/>
          <a:p>
            <a:r>
              <a:rPr lang="es-ES" sz="3200" dirty="0"/>
              <a:t>ESTADOS UNIDOS.-LA VUELTA AL MUNDO EN 885 JARDINES.-</a:t>
            </a:r>
            <a:r>
              <a:rPr lang="es-ES" sz="2800" dirty="0"/>
              <a:t>Miller House.-</a:t>
            </a:r>
            <a:r>
              <a:rPr lang="es-ES" sz="2800" dirty="0" err="1"/>
              <a:t>Oakhurst</a:t>
            </a:r>
            <a:r>
              <a:rPr lang="es-ES" sz="2800" dirty="0"/>
              <a:t> Gardens.-</a:t>
            </a:r>
            <a:r>
              <a:rPr lang="es-ES" sz="2800" dirty="0" err="1"/>
              <a:t>Bickelhaupt</a:t>
            </a:r>
            <a:r>
              <a:rPr lang="es-ES" sz="2800" dirty="0"/>
              <a:t> Arboretum.-</a:t>
            </a:r>
            <a:r>
              <a:rPr lang="es-ES" sz="2800" dirty="0" err="1"/>
              <a:t>Brucemore</a:t>
            </a:r>
            <a:r>
              <a:rPr lang="es-ES" sz="2800" dirty="0"/>
              <a:t> Gardens.-Dubuque Arboretum.-Wichita Botanical Gardens</a:t>
            </a:r>
          </a:p>
        </p:txBody>
      </p:sp>
      <p:sp>
        <p:nvSpPr>
          <p:cNvPr id="3" name="2 Subtítulo"/>
          <p:cNvSpPr>
            <a:spLocks noGrp="1"/>
          </p:cNvSpPr>
          <p:nvPr>
            <p:ph type="subTitle" idx="1"/>
          </p:nvPr>
        </p:nvSpPr>
        <p:spPr>
          <a:xfrm>
            <a:off x="2483768" y="5085184"/>
            <a:ext cx="4248472" cy="1371600"/>
          </a:xfrm>
        </p:spPr>
        <p:txBody>
          <a:bodyPr>
            <a:normAutofit fontScale="92500"/>
          </a:bodyPr>
          <a:lstStyle/>
          <a:p>
            <a:r>
              <a:rPr lang="es-ES" dirty="0"/>
              <a:t>Selección de textos y </a:t>
            </a:r>
            <a:r>
              <a:rPr lang="es-ES" dirty="0" err="1"/>
              <a:t>fotografias</a:t>
            </a:r>
            <a:r>
              <a:rPr lang="es-ES" dirty="0"/>
              <a:t>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sz="3600" dirty="0"/>
              <a:t>INDIANA</a:t>
            </a:r>
            <a:r>
              <a:rPr lang="es-ES" altLang="es-ES" dirty="0"/>
              <a:t>.-Miller </a:t>
            </a:r>
            <a:r>
              <a:rPr lang="es-ES" altLang="es-ES" dirty="0" err="1"/>
              <a:t>House</a:t>
            </a:r>
            <a:endParaRPr lang="es-ES" altLang="es-ES" dirty="0"/>
          </a:p>
        </p:txBody>
      </p:sp>
      <p:sp>
        <p:nvSpPr>
          <p:cNvPr id="7171" name="2 Marcador de contenido"/>
          <p:cNvSpPr>
            <a:spLocks noGrp="1"/>
          </p:cNvSpPr>
          <p:nvPr>
            <p:ph sz="quarter" idx="1"/>
          </p:nvPr>
        </p:nvSpPr>
        <p:spPr/>
        <p:txBody>
          <a:bodyPr>
            <a:normAutofit lnSpcReduction="10000"/>
          </a:bodyPr>
          <a:lstStyle/>
          <a:p>
            <a:pPr eaLnBrk="1" hangingPunct="1"/>
            <a:r>
              <a:rPr lang="es-ES" altLang="es-ES" b="1" dirty="0"/>
              <a:t>La Casa y Jardín Miller,</a:t>
            </a:r>
            <a:r>
              <a:rPr lang="es-ES" altLang="es-ES" dirty="0"/>
              <a:t> es un moderna casa de mediados de siglo  diseñada por </a:t>
            </a:r>
            <a:r>
              <a:rPr lang="es-ES" altLang="es-ES" dirty="0" err="1"/>
              <a:t>Eero</a:t>
            </a:r>
            <a:r>
              <a:rPr lang="es-ES" altLang="es-ES" dirty="0"/>
              <a:t> </a:t>
            </a:r>
            <a:r>
              <a:rPr lang="es-ES" altLang="es-ES" dirty="0" err="1"/>
              <a:t>Saarinen</a:t>
            </a:r>
            <a:r>
              <a:rPr lang="es-ES" altLang="es-ES" dirty="0"/>
              <a:t> y ubicada en Columbus, Indiana , Estados Unidos . </a:t>
            </a:r>
            <a:endParaRPr lang="es-ES" altLang="es-ES" baseline="30000" dirty="0"/>
          </a:p>
          <a:p>
            <a:pPr eaLnBrk="1" hangingPunct="1"/>
            <a:r>
              <a:rPr lang="es-ES" altLang="es-ES" dirty="0"/>
              <a:t>La residencia, encargada por el empresario estadounidense, filántropo y mecenas de la arquitectura </a:t>
            </a:r>
            <a:r>
              <a:rPr lang="es-ES" altLang="es-ES" dirty="0">
                <a:hlinkClick r:id="rId2" tooltip="J. Irwin Miller"/>
              </a:rPr>
              <a:t>J.</a:t>
            </a:r>
            <a:r>
              <a:rPr lang="es-ES" altLang="es-ES" dirty="0"/>
              <a:t> </a:t>
            </a:r>
            <a:r>
              <a:rPr lang="es-ES" altLang="es-ES" dirty="0" err="1"/>
              <a:t>Irwin</a:t>
            </a:r>
            <a:r>
              <a:rPr lang="es-ES" altLang="es-ES" dirty="0"/>
              <a:t> Miller y su esposa Xenia </a:t>
            </a:r>
            <a:r>
              <a:rPr lang="es-ES" altLang="es-ES" dirty="0" err="1"/>
              <a:t>Simons</a:t>
            </a:r>
            <a:r>
              <a:rPr lang="es-ES" altLang="es-ES" dirty="0"/>
              <a:t> Miller en 1953, es ahora propiedad del Museo de Arte de Indianápolis . </a:t>
            </a:r>
            <a:endParaRPr lang="es-ES" altLang="es-ES" baseline="30000" dirty="0"/>
          </a:p>
          <a:p>
            <a:pPr eaLnBrk="1" hangingPunct="1"/>
            <a:r>
              <a:rPr lang="es-ES" altLang="es-ES" dirty="0"/>
              <a:t> Miller apoyó la arquitectura moderna en la construcción de una serie de edificios en Columbus, Indiana. </a:t>
            </a:r>
            <a:endParaRPr lang="es-ES" altLang="es-ES" baseline="30000" dirty="0"/>
          </a:p>
          <a:p>
            <a:pPr eaLnBrk="1" hangingPunct="1"/>
            <a:r>
              <a:rPr lang="es-ES" altLang="es-ES" dirty="0"/>
              <a:t> </a:t>
            </a:r>
            <a:endParaRPr lang="es-ES" altLang="es-ES" baseline="30000" dirty="0"/>
          </a:p>
        </p:txBody>
      </p:sp>
    </p:spTree>
    <p:extLst>
      <p:ext uri="{BB962C8B-B14F-4D97-AF65-F5344CB8AC3E}">
        <p14:creationId xmlns:p14="http://schemas.microsoft.com/office/powerpoint/2010/main" val="3032167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92150"/>
            <a:ext cx="7041976" cy="5327650"/>
          </a:xfrm>
        </p:spPr>
        <p:txBody>
          <a:bodyPr/>
          <a:lstStyle/>
          <a:p>
            <a:r>
              <a:rPr lang="es-ES" altLang="es-ES" dirty="0"/>
              <a:t>El diseño y la construcción de la Casa Miller llevó cuatro años y se terminó en 1957. </a:t>
            </a:r>
          </a:p>
          <a:p>
            <a:r>
              <a:rPr lang="es-ES" altLang="es-ES" dirty="0"/>
              <a:t>La casa fue declarada Monumento Histórico Nacional en 2000. </a:t>
            </a:r>
          </a:p>
          <a:p>
            <a:r>
              <a:rPr lang="es-ES" altLang="es-ES" dirty="0"/>
              <a:t> La familia Miller dueño de la casa hasta 2008, cuando Xenia Miller, el último residente de la casa, murió.</a:t>
            </a:r>
          </a:p>
          <a:p>
            <a:r>
              <a:rPr lang="es-ES" altLang="es-ES" dirty="0"/>
              <a:t>En 2009, la casa y jardines, junto con muchos de los muebles originales, fueron donados al Museo de Arte de Indianápolis por los miembros de la familia Miller. </a:t>
            </a:r>
          </a:p>
          <a:p>
            <a:endParaRPr lang="es-ES" altLang="es-ES" dirty="0"/>
          </a:p>
          <a:p>
            <a:endParaRPr lang="es-ES" altLang="es-ES" dirty="0"/>
          </a:p>
        </p:txBody>
      </p:sp>
    </p:spTree>
    <p:extLst>
      <p:ext uri="{BB962C8B-B14F-4D97-AF65-F5344CB8AC3E}">
        <p14:creationId xmlns:p14="http://schemas.microsoft.com/office/powerpoint/2010/main" val="1922662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7113984" cy="5761037"/>
          </a:xfrm>
        </p:spPr>
        <p:txBody>
          <a:bodyPr/>
          <a:lstStyle/>
          <a:p>
            <a:pPr eaLnBrk="1" hangingPunct="1"/>
            <a:r>
              <a:rPr lang="es-ES" altLang="es-ES" dirty="0"/>
              <a:t>Además de </a:t>
            </a:r>
            <a:r>
              <a:rPr lang="es-ES" altLang="es-ES" dirty="0" err="1"/>
              <a:t>Eero</a:t>
            </a:r>
            <a:r>
              <a:rPr lang="es-ES" altLang="es-ES" dirty="0"/>
              <a:t> </a:t>
            </a:r>
            <a:r>
              <a:rPr lang="es-ES" altLang="es-ES" dirty="0" err="1"/>
              <a:t>Saarinen</a:t>
            </a:r>
            <a:r>
              <a:rPr lang="es-ES" altLang="es-ES" dirty="0"/>
              <a:t>, la casa y jardines muestra el trabajo de 20 líderes figuras del siglo, como el diseñador de interiores Alexander </a:t>
            </a:r>
            <a:r>
              <a:rPr lang="es-ES" altLang="es-ES" dirty="0" err="1"/>
              <a:t>Girard</a:t>
            </a:r>
            <a:r>
              <a:rPr lang="es-ES" altLang="es-ES" dirty="0"/>
              <a:t> ,  el arquitecto paisajista Dan </a:t>
            </a:r>
            <a:r>
              <a:rPr lang="es-ES" altLang="es-ES" dirty="0" err="1"/>
              <a:t>Kiley</a:t>
            </a:r>
            <a:r>
              <a:rPr lang="es-ES" altLang="es-ES" dirty="0"/>
              <a:t>  y socio principal de diseño en la oficina de </a:t>
            </a:r>
            <a:r>
              <a:rPr lang="es-ES" altLang="es-ES" dirty="0" err="1"/>
              <a:t>Saarinen</a:t>
            </a:r>
            <a:r>
              <a:rPr lang="es-ES" altLang="es-ES" dirty="0"/>
              <a:t>, Kevin Roche.</a:t>
            </a:r>
          </a:p>
          <a:p>
            <a:pPr eaLnBrk="1" hangingPunct="1"/>
            <a:r>
              <a:rPr lang="es-ES" altLang="es-ES" dirty="0" err="1"/>
              <a:t>Saarinen</a:t>
            </a:r>
            <a:r>
              <a:rPr lang="es-ES" altLang="es-ES" dirty="0"/>
              <a:t> trajo el arquitecto paisajista Dan </a:t>
            </a:r>
            <a:r>
              <a:rPr lang="es-ES" altLang="es-ES" dirty="0" err="1"/>
              <a:t>Kiley</a:t>
            </a:r>
            <a:r>
              <a:rPr lang="es-ES" altLang="es-ES" dirty="0"/>
              <a:t>, con quien había trabajado en el San Louis Gateway </a:t>
            </a:r>
            <a:r>
              <a:rPr lang="es-ES" altLang="es-ES" dirty="0" err="1"/>
              <a:t>Arch</a:t>
            </a:r>
            <a:r>
              <a:rPr lang="es-ES" altLang="es-ES" dirty="0"/>
              <a:t> . </a:t>
            </a:r>
          </a:p>
          <a:p>
            <a:pPr eaLnBrk="1" hangingPunct="1"/>
            <a:r>
              <a:rPr lang="es-ES" altLang="es-ES" dirty="0" err="1"/>
              <a:t>Kiley</a:t>
            </a:r>
            <a:r>
              <a:rPr lang="es-ES" altLang="es-ES" dirty="0"/>
              <a:t> quería que el paisaje fuera una extensión del hogar, vagamente dividido en cuatro secciones que se extiende desde las secciones correspondientes de la casa, cada uno con su propia identidad.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123011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260350"/>
            <a:ext cx="7185992" cy="6192838"/>
          </a:xfrm>
        </p:spPr>
        <p:txBody>
          <a:bodyPr/>
          <a:lstStyle/>
          <a:p>
            <a:pPr eaLnBrk="1" hangingPunct="1"/>
            <a:r>
              <a:rPr lang="es-ES" altLang="es-ES" dirty="0"/>
              <a:t>La Cámara de Miller es un ejemplo de diseño residencial </a:t>
            </a:r>
          </a:p>
          <a:p>
            <a:pPr eaLnBrk="1" hangingPunct="1"/>
            <a:r>
              <a:rPr lang="es-ES" altLang="es-ES" dirty="0"/>
              <a:t> del paisaje que pone una cara moderna en formales jardines europeos, que dependen de la simetría y la geometría.</a:t>
            </a:r>
          </a:p>
          <a:p>
            <a:pPr eaLnBrk="1" hangingPunct="1"/>
            <a:r>
              <a:rPr lang="es-ES" altLang="es-ES" dirty="0"/>
              <a:t>El terreno, delimitado por el río </a:t>
            </a:r>
            <a:r>
              <a:rPr lang="es-ES" altLang="es-ES" dirty="0" err="1"/>
              <a:t>Flatrock</a:t>
            </a:r>
            <a:r>
              <a:rPr lang="es-ES" altLang="es-ES" dirty="0"/>
              <a:t> en el oeste y la calle Washington en el este, mide alrededor de 13,5 hectáreas.  La pradera larga que barre hacia el río virgen, optaron por enfocarla a su atención en los espacios de formación en torno a de la casa.</a:t>
            </a:r>
          </a:p>
          <a:p>
            <a:pPr eaLnBrk="1" hangingPunct="1"/>
            <a:r>
              <a:rPr lang="es-ES" altLang="es-ES" dirty="0"/>
              <a:t>El zonas ajardinadas al norte de la casa fueron plantadas originalmente con </a:t>
            </a:r>
            <a:r>
              <a:rPr lang="es-ES" altLang="es-ES" dirty="0" err="1"/>
              <a:t>Cercis</a:t>
            </a:r>
            <a:r>
              <a:rPr lang="es-ES" altLang="es-ES" dirty="0"/>
              <a:t> </a:t>
            </a:r>
            <a:r>
              <a:rPr lang="es-ES" altLang="es-ES" dirty="0" err="1"/>
              <a:t>canadiensis</a:t>
            </a:r>
            <a:r>
              <a:rPr lang="es-ES" altLang="es-ES" dirty="0"/>
              <a:t> .- </a:t>
            </a:r>
            <a:r>
              <a:rPr lang="es-ES" altLang="es-ES" dirty="0" err="1"/>
              <a:t>Redbuds</a:t>
            </a:r>
            <a:r>
              <a:rPr lang="es-ES" altLang="es-ES" dirty="0"/>
              <a:t> , que fueron sustituidos más tarde con manzanos silvestres .</a:t>
            </a:r>
          </a:p>
        </p:txBody>
      </p:sp>
    </p:spTree>
    <p:extLst>
      <p:ext uri="{BB962C8B-B14F-4D97-AF65-F5344CB8AC3E}">
        <p14:creationId xmlns:p14="http://schemas.microsoft.com/office/powerpoint/2010/main" val="3507954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404813"/>
            <a:ext cx="7041976" cy="5614987"/>
          </a:xfrm>
        </p:spPr>
        <p:txBody>
          <a:bodyPr/>
          <a:lstStyle/>
          <a:p>
            <a:pPr eaLnBrk="1" hangingPunct="1"/>
            <a:r>
              <a:rPr lang="es-ES" altLang="es-ES" dirty="0"/>
              <a:t>En la esquina suroeste hay una piscina rodeada de setos tuya.  </a:t>
            </a:r>
          </a:p>
          <a:p>
            <a:pPr eaLnBrk="1" hangingPunct="1"/>
            <a:r>
              <a:rPr lang="es-ES" altLang="es-ES" dirty="0"/>
              <a:t>Una de las características más notables del diseño del paisaje es la avenida de árboles de acacia que recorre el lado oeste de la casa que enmarca el punto de vista de la pradera y el río más allá de ella. </a:t>
            </a:r>
            <a:endParaRPr lang="es-ES" altLang="es-ES" baseline="30000" dirty="0"/>
          </a:p>
          <a:p>
            <a:pPr eaLnBrk="1" hangingPunct="1"/>
            <a:r>
              <a:rPr lang="es-ES" altLang="es-ES" dirty="0"/>
              <a:t> La avenida de recibida con un terminal en cada extremo en los años siguientes por: </a:t>
            </a:r>
          </a:p>
          <a:p>
            <a:pPr eaLnBrk="1" hangingPunct="1"/>
            <a:r>
              <a:rPr lang="es-ES" altLang="es-ES" dirty="0"/>
              <a:t>Henry Moore </a:t>
            </a:r>
            <a:r>
              <a:rPr lang="es-ES" altLang="es-ES" i="1" dirty="0"/>
              <a:t>Vestida Mujer tumbada</a:t>
            </a:r>
            <a:r>
              <a:rPr lang="es-ES" altLang="es-ES" dirty="0"/>
              <a:t> en el extremo norte, y un bajo relieve de Jacques </a:t>
            </a:r>
            <a:r>
              <a:rPr lang="es-ES" altLang="es-ES" dirty="0" err="1"/>
              <a:t>Lipchitz</a:t>
            </a:r>
            <a:r>
              <a:rPr lang="es-ES" altLang="es-ES" dirty="0"/>
              <a:t> . en el sur. </a:t>
            </a:r>
            <a:r>
              <a:rPr lang="es-ES" altLang="es-ES" baseline="30000" dirty="0"/>
              <a:t>.</a:t>
            </a:r>
            <a:r>
              <a:rPr lang="es-ES" altLang="es-ES" dirty="0"/>
              <a:t> </a:t>
            </a:r>
          </a:p>
          <a:p>
            <a:pPr eaLnBrk="1" hangingPunct="1"/>
            <a:endParaRPr lang="es-ES" altLang="es-ES" dirty="0"/>
          </a:p>
        </p:txBody>
      </p:sp>
    </p:spTree>
    <p:extLst>
      <p:ext uri="{BB962C8B-B14F-4D97-AF65-F5344CB8AC3E}">
        <p14:creationId xmlns:p14="http://schemas.microsoft.com/office/powerpoint/2010/main" val="34132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Indiana.-Miller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874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Indiana.-Miller Hous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44000" cy="652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979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Indiana.-Miller House.-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74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Indiana.-Miller Hous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5616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pPr eaLnBrk="1" hangingPunct="1"/>
            <a:r>
              <a:rPr lang="es-ES" altLang="es-ES" sz="3600" dirty="0"/>
              <a:t>INDIANA</a:t>
            </a:r>
            <a:r>
              <a:rPr lang="es-ES" altLang="es-ES" dirty="0"/>
              <a:t>.-</a:t>
            </a:r>
            <a:r>
              <a:rPr lang="es-ES" altLang="es-ES" dirty="0" err="1"/>
              <a:t>Oakhurst</a:t>
            </a:r>
            <a:r>
              <a:rPr lang="es-ES" altLang="es-ES" dirty="0"/>
              <a:t> </a:t>
            </a:r>
            <a:r>
              <a:rPr lang="es-ES" altLang="es-ES" dirty="0" err="1"/>
              <a:t>Gardens</a:t>
            </a:r>
            <a:endParaRPr lang="es-ES" altLang="es-ES" dirty="0"/>
          </a:p>
        </p:txBody>
      </p:sp>
      <p:sp>
        <p:nvSpPr>
          <p:cNvPr id="16387" name="2 Marcador de contenido"/>
          <p:cNvSpPr>
            <a:spLocks noGrp="1"/>
          </p:cNvSpPr>
          <p:nvPr>
            <p:ph sz="quarter" idx="1"/>
          </p:nvPr>
        </p:nvSpPr>
        <p:spPr/>
        <p:txBody>
          <a:bodyPr/>
          <a:lstStyle/>
          <a:p>
            <a:pPr eaLnBrk="1" hangingPunct="1"/>
            <a:r>
              <a:rPr lang="es-ES" altLang="es-ES" dirty="0"/>
              <a:t>El centro cultural fue fundado por la familia </a:t>
            </a:r>
            <a:r>
              <a:rPr lang="es-ES" altLang="es-ES" dirty="0" err="1"/>
              <a:t>Ball</a:t>
            </a:r>
            <a:r>
              <a:rPr lang="es-ES" altLang="es-ES" dirty="0"/>
              <a:t> (al igual que la </a:t>
            </a:r>
            <a:r>
              <a:rPr lang="es-ES" altLang="es-ES" dirty="0" err="1"/>
              <a:t>Ball</a:t>
            </a:r>
            <a:r>
              <a:rPr lang="es-ES" altLang="es-ES" dirty="0"/>
              <a:t> </a:t>
            </a:r>
            <a:r>
              <a:rPr lang="es-ES" altLang="es-ES" dirty="0" err="1"/>
              <a:t>State</a:t>
            </a:r>
            <a:r>
              <a:rPr lang="es-ES" altLang="es-ES" dirty="0"/>
              <a:t> </a:t>
            </a:r>
            <a:r>
              <a:rPr lang="es-ES" altLang="es-ES" dirty="0" err="1"/>
              <a:t>University</a:t>
            </a:r>
            <a:r>
              <a:rPr lang="es-ES" altLang="es-ES" dirty="0"/>
              <a:t>). </a:t>
            </a:r>
          </a:p>
          <a:p>
            <a:pPr eaLnBrk="1" hangingPunct="1"/>
            <a:r>
              <a:rPr lang="es-ES" altLang="es-ES" dirty="0" err="1"/>
              <a:t>Oakhurst</a:t>
            </a:r>
            <a:r>
              <a:rPr lang="es-ES" altLang="es-ES" dirty="0"/>
              <a:t> fue el hogar de la familia la  en el río Blanco.</a:t>
            </a:r>
          </a:p>
          <a:p>
            <a:pPr eaLnBrk="1" hangingPunct="1"/>
            <a:r>
              <a:rPr lang="es-ES" altLang="es-ES" dirty="0"/>
              <a:t> Los jardines fueron desarrollados por Elizabeth </a:t>
            </a:r>
            <a:r>
              <a:rPr lang="es-ES" altLang="es-ES" dirty="0" err="1"/>
              <a:t>Ball</a:t>
            </a:r>
            <a:r>
              <a:rPr lang="es-ES" altLang="es-ES" dirty="0"/>
              <a:t> en los años 1930 y restaurados cuando se toman para el Centro Cultural </a:t>
            </a:r>
            <a:r>
              <a:rPr lang="es-ES" altLang="es-ES" dirty="0" err="1"/>
              <a:t>Minnetrista</a:t>
            </a:r>
            <a:r>
              <a:rPr lang="es-ES" altLang="es-ES" dirty="0"/>
              <a:t> (de Sioux, MNA, o mini, se refiere al agua, y de inglés, una cita es un lugar de encuentro, por lo que </a:t>
            </a:r>
            <a:r>
              <a:rPr lang="es-ES" altLang="es-ES" dirty="0" err="1"/>
              <a:t>Minnetrista</a:t>
            </a:r>
            <a:r>
              <a:rPr lang="es-ES" altLang="es-ES" dirty="0"/>
              <a:t> es "un lugar de encuentro por el agua “.</a:t>
            </a:r>
          </a:p>
        </p:txBody>
      </p:sp>
    </p:spTree>
    <p:extLst>
      <p:ext uri="{BB962C8B-B14F-4D97-AF65-F5344CB8AC3E}">
        <p14:creationId xmlns:p14="http://schemas.microsoft.com/office/powerpoint/2010/main" val="2222132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sz="quarter" idx="1"/>
          </p:nvPr>
        </p:nvSpPr>
        <p:spPr/>
        <p:txBody>
          <a:bodyPr/>
          <a:lstStyle/>
          <a:p>
            <a:r>
              <a:rPr lang="es-ES" altLang="es-ES" dirty="0"/>
              <a:t>Los jardines </a:t>
            </a:r>
            <a:r>
              <a:rPr lang="es-ES" altLang="es-ES" dirty="0" err="1"/>
              <a:t>Oakhurst</a:t>
            </a:r>
            <a:r>
              <a:rPr lang="es-ES" altLang="es-ES" dirty="0"/>
              <a:t> tienen un estilo de Artes y Oficios el patio y el jardín italiano, y un jardín arbolado con calma hermosa (que Isabel veía como el dominio de las hadas). </a:t>
            </a:r>
            <a:br>
              <a:rPr lang="es-ES" altLang="es-ES" dirty="0"/>
            </a:br>
            <a:br>
              <a:rPr lang="es-ES" altLang="es-ES" dirty="0"/>
            </a:br>
            <a:endParaRPr lang="es-ES" altLang="es-ES" dirty="0"/>
          </a:p>
          <a:p>
            <a:endParaRPr lang="es-ES" altLang="es-ES" dirty="0"/>
          </a:p>
        </p:txBody>
      </p:sp>
    </p:spTree>
    <p:extLst>
      <p:ext uri="{BB962C8B-B14F-4D97-AF65-F5344CB8AC3E}">
        <p14:creationId xmlns:p14="http://schemas.microsoft.com/office/powerpoint/2010/main" val="607965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Indiana.-Oakhurst_gardens_munc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344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Indiana.-Oakhurst_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910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Oakhurst Jardin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911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pPr eaLnBrk="1" hangingPunct="1"/>
            <a:r>
              <a:rPr lang="es-ES" altLang="es-ES" sz="3600" dirty="0"/>
              <a:t>IOWA.</a:t>
            </a:r>
            <a:r>
              <a:rPr lang="es-ES" altLang="es-ES" dirty="0"/>
              <a:t>-</a:t>
            </a:r>
            <a:r>
              <a:rPr lang="es-ES" altLang="es-ES" dirty="0" err="1"/>
              <a:t>Bickelhaupt</a:t>
            </a:r>
            <a:r>
              <a:rPr lang="es-ES" altLang="es-ES" dirty="0"/>
              <a:t> </a:t>
            </a:r>
            <a:r>
              <a:rPr lang="es-ES" altLang="es-ES" dirty="0" err="1"/>
              <a:t>Arboretum</a:t>
            </a:r>
            <a:endParaRPr lang="es-ES" altLang="es-ES" dirty="0"/>
          </a:p>
        </p:txBody>
      </p:sp>
      <p:sp>
        <p:nvSpPr>
          <p:cNvPr id="21507" name="4 Marcador de contenido"/>
          <p:cNvSpPr>
            <a:spLocks noGrp="1"/>
          </p:cNvSpPr>
          <p:nvPr>
            <p:ph sz="quarter" idx="1"/>
          </p:nvPr>
        </p:nvSpPr>
        <p:spPr/>
        <p:txBody>
          <a:bodyPr/>
          <a:lstStyle/>
          <a:p>
            <a:pPr eaLnBrk="1" hangingPunct="1"/>
            <a:r>
              <a:rPr lang="es-ES" altLang="es-ES" b="1" dirty="0" err="1"/>
              <a:t>Bickelhaupt</a:t>
            </a:r>
            <a:r>
              <a:rPr lang="es-ES" altLang="es-ES" b="1" dirty="0"/>
              <a:t> </a:t>
            </a:r>
            <a:r>
              <a:rPr lang="es-ES" altLang="es-ES" b="1" dirty="0" err="1"/>
              <a:t>Arboretum</a:t>
            </a:r>
            <a:r>
              <a:rPr lang="es-ES" altLang="es-ES" dirty="0"/>
              <a:t> es un arboreto sin fines de lucro situado a 340 Sur de la Calle 14, Clinton, Iowa . </a:t>
            </a:r>
          </a:p>
          <a:p>
            <a:pPr eaLnBrk="1" hangingPunct="1"/>
            <a:r>
              <a:rPr lang="es-ES" altLang="es-ES" dirty="0"/>
              <a:t>El arboreto fue creado por Bob y </a:t>
            </a:r>
            <a:r>
              <a:rPr lang="es-ES" altLang="es-ES" dirty="0" err="1"/>
              <a:t>Bickelhaupt</a:t>
            </a:r>
            <a:r>
              <a:rPr lang="es-ES" altLang="es-ES" dirty="0"/>
              <a:t> </a:t>
            </a:r>
            <a:r>
              <a:rPr lang="es-ES" altLang="es-ES" dirty="0" err="1"/>
              <a:t>Frances</a:t>
            </a:r>
            <a:r>
              <a:rPr lang="es-ES" altLang="es-ES" dirty="0"/>
              <a:t> alrededor de su casa y se abre al público en 1970. </a:t>
            </a:r>
          </a:p>
          <a:p>
            <a:pPr eaLnBrk="1" hangingPunct="1"/>
            <a:r>
              <a:rPr lang="es-ES" altLang="es-ES" dirty="0"/>
              <a:t> La plantación de árboles </a:t>
            </a:r>
            <a:r>
              <a:rPr lang="es-ES" altLang="es-ES" dirty="0" err="1"/>
              <a:t>Bickelhaupts</a:t>
            </a:r>
            <a:r>
              <a:rPr lang="es-ES" altLang="es-ES" dirty="0"/>
              <a:t> agrupados por género Las mayores colecciones de madera de arce ( </a:t>
            </a:r>
            <a:r>
              <a:rPr lang="es-ES" altLang="es-ES" i="1" dirty="0" err="1"/>
              <a:t>Acer</a:t>
            </a:r>
            <a:r>
              <a:rPr lang="es-ES" altLang="es-ES" dirty="0"/>
              <a:t> ), abedul ( </a:t>
            </a:r>
            <a:r>
              <a:rPr lang="es-ES" altLang="es-ES" i="1" dirty="0" err="1"/>
              <a:t>Betula</a:t>
            </a:r>
            <a:r>
              <a:rPr lang="es-ES" altLang="es-ES" dirty="0"/>
              <a:t> ), nogal ( </a:t>
            </a:r>
            <a:r>
              <a:rPr lang="es-ES" altLang="es-ES" i="1" dirty="0" err="1"/>
              <a:t>Carya</a:t>
            </a:r>
            <a:r>
              <a:rPr lang="es-ES" altLang="es-ES" dirty="0"/>
              <a:t> ), el haya ( </a:t>
            </a:r>
            <a:r>
              <a:rPr lang="es-ES" altLang="es-ES" i="1" dirty="0" err="1"/>
              <a:t>Fagus</a:t>
            </a:r>
            <a:r>
              <a:rPr lang="es-ES" altLang="es-ES" dirty="0"/>
              <a:t> ), cenizas ( </a:t>
            </a:r>
            <a:r>
              <a:rPr lang="es-ES" altLang="es-ES" i="1" dirty="0" err="1"/>
              <a:t>Fraxinus</a:t>
            </a:r>
            <a:r>
              <a:rPr lang="es-ES" altLang="es-ES" dirty="0"/>
              <a:t> ), acacia ( </a:t>
            </a:r>
            <a:r>
              <a:rPr lang="es-ES" altLang="es-ES" i="1" dirty="0" err="1"/>
              <a:t>Gleditsia</a:t>
            </a:r>
            <a:r>
              <a:rPr lang="es-ES" altLang="es-ES" dirty="0"/>
              <a:t> ), </a:t>
            </a:r>
          </a:p>
        </p:txBody>
      </p:sp>
    </p:spTree>
    <p:extLst>
      <p:ext uri="{BB962C8B-B14F-4D97-AF65-F5344CB8AC3E}">
        <p14:creationId xmlns:p14="http://schemas.microsoft.com/office/powerpoint/2010/main" val="2734783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a:spLocks noGrp="1"/>
          </p:cNvSpPr>
          <p:nvPr>
            <p:ph sz="quarter" idx="1"/>
          </p:nvPr>
        </p:nvSpPr>
        <p:spPr>
          <a:xfrm>
            <a:off x="755650" y="692150"/>
            <a:ext cx="7200726" cy="5257800"/>
          </a:xfrm>
        </p:spPr>
        <p:txBody>
          <a:bodyPr/>
          <a:lstStyle/>
          <a:p>
            <a:r>
              <a:rPr lang="es-ES" altLang="es-ES" dirty="0"/>
              <a:t> Magnolia ( Magnolia), manzano ornamental ( </a:t>
            </a:r>
            <a:r>
              <a:rPr lang="es-ES" altLang="es-ES" dirty="0" err="1"/>
              <a:t>Malus</a:t>
            </a:r>
            <a:r>
              <a:rPr lang="es-ES" altLang="es-ES" dirty="0"/>
              <a:t> ), el roble ( </a:t>
            </a:r>
            <a:r>
              <a:rPr lang="es-ES" altLang="es-ES" dirty="0" err="1"/>
              <a:t>Quercus</a:t>
            </a:r>
            <a:r>
              <a:rPr lang="es-ES" altLang="es-ES" dirty="0"/>
              <a:t> ), tilo ( Tilia ) y el olmo ( </a:t>
            </a:r>
            <a:r>
              <a:rPr lang="es-ES" altLang="es-ES" dirty="0" err="1"/>
              <a:t>Ulmus</a:t>
            </a:r>
            <a:r>
              <a:rPr lang="es-ES" altLang="es-ES" dirty="0"/>
              <a:t> ).</a:t>
            </a:r>
          </a:p>
          <a:p>
            <a:r>
              <a:rPr lang="es-ES" altLang="es-ES" dirty="0"/>
              <a:t> Otros especímenes son alisos ( </a:t>
            </a:r>
            <a:r>
              <a:rPr lang="es-ES" altLang="es-ES" dirty="0" err="1"/>
              <a:t>Alnus</a:t>
            </a:r>
            <a:r>
              <a:rPr lang="es-ES" altLang="es-ES" dirty="0"/>
              <a:t> ), pecan ( </a:t>
            </a:r>
            <a:r>
              <a:rPr lang="es-ES" altLang="es-ES" dirty="0" err="1"/>
              <a:t>Carya</a:t>
            </a:r>
            <a:r>
              <a:rPr lang="es-ES" altLang="es-ES" dirty="0"/>
              <a:t> </a:t>
            </a:r>
            <a:r>
              <a:rPr lang="es-ES" altLang="es-ES" dirty="0" err="1"/>
              <a:t>illinoinensis</a:t>
            </a:r>
            <a:r>
              <a:rPr lang="es-ES" altLang="es-ES" dirty="0"/>
              <a:t>), el almez ( </a:t>
            </a:r>
            <a:r>
              <a:rPr lang="es-ES" altLang="es-ES" dirty="0" err="1"/>
              <a:t>Celtis</a:t>
            </a:r>
            <a:r>
              <a:rPr lang="es-ES" altLang="es-ES" dirty="0"/>
              <a:t> </a:t>
            </a:r>
            <a:r>
              <a:rPr lang="es-ES" altLang="es-ES" dirty="0" err="1"/>
              <a:t>occidentalis</a:t>
            </a:r>
            <a:r>
              <a:rPr lang="es-ES" altLang="es-ES" dirty="0"/>
              <a:t>), cornejos ( </a:t>
            </a:r>
            <a:r>
              <a:rPr lang="es-ES" altLang="es-ES" dirty="0" err="1"/>
              <a:t>Cornus</a:t>
            </a:r>
            <a:r>
              <a:rPr lang="es-ES" altLang="es-ES" dirty="0"/>
              <a:t> ), ginkgo ( Ginkgo </a:t>
            </a:r>
            <a:r>
              <a:rPr lang="es-ES" altLang="es-ES" dirty="0" err="1"/>
              <a:t>biloba</a:t>
            </a:r>
            <a:r>
              <a:rPr lang="es-ES" altLang="es-ES" dirty="0"/>
              <a:t> ), acacia sin espinas ( </a:t>
            </a:r>
            <a:r>
              <a:rPr lang="es-ES" altLang="es-ES" dirty="0" err="1"/>
              <a:t>Gleditsia</a:t>
            </a:r>
            <a:r>
              <a:rPr lang="es-ES" altLang="es-ES" dirty="0"/>
              <a:t> </a:t>
            </a:r>
            <a:r>
              <a:rPr lang="es-ES" altLang="es-ES" dirty="0" err="1"/>
              <a:t>triacanthos</a:t>
            </a:r>
            <a:r>
              <a:rPr lang="es-ES" altLang="es-ES" dirty="0"/>
              <a:t> </a:t>
            </a:r>
            <a:r>
              <a:rPr lang="es-ES" altLang="es-ES" dirty="0" err="1"/>
              <a:t>var</a:t>
            </a:r>
            <a:r>
              <a:rPr lang="es-ES" altLang="es-ES" dirty="0"/>
              <a:t>. </a:t>
            </a:r>
            <a:r>
              <a:rPr lang="es-ES" altLang="es-ES" dirty="0" err="1"/>
              <a:t>inermis</a:t>
            </a:r>
            <a:r>
              <a:rPr lang="es-ES" altLang="es-ES" dirty="0"/>
              <a:t>), Kentucky </a:t>
            </a:r>
            <a:r>
              <a:rPr lang="es-ES" altLang="es-ES" dirty="0" err="1"/>
              <a:t>coffeetree</a:t>
            </a:r>
            <a:r>
              <a:rPr lang="es-ES" altLang="es-ES" dirty="0"/>
              <a:t> ( </a:t>
            </a:r>
            <a:r>
              <a:rPr lang="es-ES" altLang="es-ES" dirty="0" err="1"/>
              <a:t>Gymnocladus</a:t>
            </a:r>
            <a:r>
              <a:rPr lang="es-ES" altLang="es-ES" dirty="0"/>
              <a:t> </a:t>
            </a:r>
            <a:r>
              <a:rPr lang="es-ES" altLang="es-ES" dirty="0" err="1"/>
              <a:t>dioicus</a:t>
            </a:r>
            <a:r>
              <a:rPr lang="es-ES" altLang="es-ES" dirty="0"/>
              <a:t>), negro tupelo ( </a:t>
            </a:r>
            <a:r>
              <a:rPr lang="es-ES" altLang="es-ES" dirty="0" err="1"/>
              <a:t>Nisa</a:t>
            </a:r>
            <a:r>
              <a:rPr lang="es-ES" altLang="es-ES" dirty="0"/>
              <a:t> ), el pantano de roble blanco ( </a:t>
            </a:r>
            <a:r>
              <a:rPr lang="es-ES" altLang="es-ES" dirty="0" err="1"/>
              <a:t>Quercus</a:t>
            </a:r>
            <a:r>
              <a:rPr lang="es-ES" altLang="es-ES" dirty="0"/>
              <a:t> bicolor), sauces ( </a:t>
            </a:r>
            <a:r>
              <a:rPr lang="es-ES" altLang="es-ES" dirty="0" err="1"/>
              <a:t>Salix</a:t>
            </a:r>
            <a:r>
              <a:rPr lang="es-ES" altLang="es-ES" dirty="0"/>
              <a:t> ), y </a:t>
            </a:r>
            <a:r>
              <a:rPr lang="es-ES" altLang="es-ES" dirty="0" err="1"/>
              <a:t>Baldcypress</a:t>
            </a:r>
            <a:r>
              <a:rPr lang="es-ES" altLang="es-ES" dirty="0"/>
              <a:t> ( </a:t>
            </a:r>
            <a:r>
              <a:rPr lang="es-ES" altLang="es-ES" dirty="0" err="1"/>
              <a:t>Taxodium</a:t>
            </a:r>
            <a:r>
              <a:rPr lang="es-ES" altLang="es-ES" dirty="0"/>
              <a:t> ).</a:t>
            </a:r>
          </a:p>
        </p:txBody>
      </p:sp>
    </p:spTree>
    <p:extLst>
      <p:ext uri="{BB962C8B-B14F-4D97-AF65-F5344CB8AC3E}">
        <p14:creationId xmlns:p14="http://schemas.microsoft.com/office/powerpoint/2010/main" val="2094937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sz="quarter" idx="1"/>
          </p:nvPr>
        </p:nvSpPr>
        <p:spPr>
          <a:xfrm>
            <a:off x="684213" y="1196752"/>
            <a:ext cx="7488187" cy="5661248"/>
          </a:xfrm>
        </p:spPr>
        <p:txBody>
          <a:bodyPr/>
          <a:lstStyle/>
          <a:p>
            <a:pPr eaLnBrk="1" hangingPunct="1"/>
            <a:r>
              <a:rPr lang="es-ES" altLang="es-ES" dirty="0"/>
              <a:t>El </a:t>
            </a:r>
            <a:r>
              <a:rPr lang="es-ES" altLang="es-ES" dirty="0" err="1"/>
              <a:t>arboretum</a:t>
            </a:r>
            <a:r>
              <a:rPr lang="es-ES" altLang="es-ES" dirty="0"/>
              <a:t> también incluye muestras sobresalientes de coníferas de abetos , pinos , abeto de Douglas y alerce.</a:t>
            </a:r>
          </a:p>
          <a:p>
            <a:pPr eaLnBrk="1" hangingPunct="1"/>
            <a:r>
              <a:rPr lang="es-ES" altLang="es-ES" dirty="0"/>
              <a:t> Los jardines del </a:t>
            </a:r>
            <a:r>
              <a:rPr lang="es-ES" altLang="es-ES" dirty="0" err="1"/>
              <a:t>arboretum</a:t>
            </a:r>
            <a:r>
              <a:rPr lang="es-ES" altLang="es-ES" dirty="0"/>
              <a:t> también incluyen un jardín de mariposas, un jardín del país, un </a:t>
            </a:r>
            <a:r>
              <a:rPr lang="es-ES" altLang="es-ES" dirty="0" err="1"/>
              <a:t>Daylily</a:t>
            </a:r>
            <a:r>
              <a:rPr lang="es-ES" altLang="es-ES" dirty="0"/>
              <a:t> ( </a:t>
            </a:r>
            <a:r>
              <a:rPr lang="es-ES" altLang="es-ES" i="1" dirty="0" err="1"/>
              <a:t>Hemerocallis</a:t>
            </a:r>
            <a:r>
              <a:rPr lang="es-ES" altLang="es-ES" dirty="0"/>
              <a:t>) colección (incluyendo 54 Medalla Stout ganadores), el Hospicio de la Misericordia jardín de hierbas (con más de 60 hierbas ejemplares), la Comisión Nacional </a:t>
            </a:r>
            <a:r>
              <a:rPr lang="es-ES" altLang="es-ES" dirty="0" err="1"/>
              <a:t>Hosta</a:t>
            </a:r>
            <a:r>
              <a:rPr lang="es-ES" altLang="es-ES" dirty="0"/>
              <a:t> Jardín de la pantalla (con más de 200 variedades ), las plantas perennes , hierbas de la pradera , un jardín de rocas y un jardín de flores silvestres.</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421661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Iowa.-Bickelhaupt_arboretum_autum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311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Iowa.-Bickelhaupt_arboretum_crabapp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91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914400" y="274638"/>
            <a:ext cx="7772400" cy="850900"/>
          </a:xfrm>
        </p:spPr>
        <p:txBody>
          <a:bodyPr/>
          <a:lstStyle/>
          <a:p>
            <a:pPr eaLnBrk="1" hangingPunct="1"/>
            <a:r>
              <a:rPr lang="es-ES" altLang="es-ES" sz="3600" dirty="0"/>
              <a:t>IOWA</a:t>
            </a:r>
            <a:r>
              <a:rPr lang="es-ES" altLang="es-ES" dirty="0"/>
              <a:t>.-</a:t>
            </a:r>
            <a:r>
              <a:rPr lang="es-ES" altLang="es-ES" dirty="0" err="1"/>
              <a:t>Brucemore</a:t>
            </a:r>
            <a:r>
              <a:rPr lang="es-ES" altLang="es-ES" dirty="0"/>
              <a:t> </a:t>
            </a:r>
            <a:r>
              <a:rPr lang="es-ES" altLang="es-ES" dirty="0" err="1"/>
              <a:t>Gardens</a:t>
            </a:r>
            <a:endParaRPr lang="es-ES" altLang="es-ES" dirty="0"/>
          </a:p>
        </p:txBody>
      </p:sp>
      <p:sp>
        <p:nvSpPr>
          <p:cNvPr id="26627" name="2 Marcador de contenido"/>
          <p:cNvSpPr>
            <a:spLocks noGrp="1"/>
          </p:cNvSpPr>
          <p:nvPr>
            <p:ph sz="quarter" idx="1"/>
          </p:nvPr>
        </p:nvSpPr>
        <p:spPr>
          <a:xfrm>
            <a:off x="914401" y="1916113"/>
            <a:ext cx="7113984" cy="4941887"/>
          </a:xfrm>
        </p:spPr>
        <p:txBody>
          <a:bodyPr/>
          <a:lstStyle/>
          <a:p>
            <a:pPr eaLnBrk="1" hangingPunct="1"/>
            <a:r>
              <a:rPr lang="es-ES" altLang="es-ES" b="1" dirty="0" err="1"/>
              <a:t>Brucemore</a:t>
            </a:r>
            <a:r>
              <a:rPr lang="es-ES" altLang="es-ES" b="1" dirty="0"/>
              <a:t>,</a:t>
            </a:r>
            <a:r>
              <a:rPr lang="es-ES" altLang="es-ES" dirty="0"/>
              <a:t> un parque-como de 110.000 m </a:t>
            </a:r>
            <a:r>
              <a:rPr lang="es-ES" altLang="es-ES" baseline="30000" dirty="0"/>
              <a:t>2</a:t>
            </a:r>
            <a:r>
              <a:rPr lang="es-ES" altLang="es-ES" dirty="0"/>
              <a:t>  en el centro de Cedar Rapids, Iowa , es el </a:t>
            </a:r>
            <a:r>
              <a:rPr lang="es-ES" altLang="es-ES" dirty="0" err="1"/>
              <a:t>ludar</a:t>
            </a:r>
            <a:r>
              <a:rPr lang="es-ES" altLang="es-ES" dirty="0"/>
              <a:t>  de una </a:t>
            </a:r>
            <a:r>
              <a:rPr lang="es-ES" altLang="es-ES" dirty="0" err="1"/>
              <a:t>mansion</a:t>
            </a:r>
            <a:r>
              <a:rPr lang="es-ES" altLang="es-ES" dirty="0"/>
              <a:t> estilo </a:t>
            </a:r>
            <a:r>
              <a:rPr lang="es-ES" altLang="es-ES" dirty="0" err="1"/>
              <a:t>Queen</a:t>
            </a:r>
            <a:r>
              <a:rPr lang="es-ES" altLang="es-ES" dirty="0"/>
              <a:t> </a:t>
            </a:r>
            <a:r>
              <a:rPr lang="es-ES" altLang="es-ES" dirty="0" err="1"/>
              <a:t>Anne</a:t>
            </a:r>
            <a:r>
              <a:rPr lang="es-ES" altLang="es-ES" dirty="0"/>
              <a:t>, jardines, jardín infantil, jardín de la noche, estanque, huerto, y bosques. </a:t>
            </a:r>
          </a:p>
          <a:p>
            <a:pPr eaLnBrk="1" hangingPunct="1"/>
            <a:r>
              <a:rPr lang="es-ES" altLang="es-ES" dirty="0"/>
              <a:t>Construido entre 1884 y 1886 por </a:t>
            </a:r>
            <a:r>
              <a:rPr lang="es-ES" altLang="es-ES" dirty="0" err="1"/>
              <a:t>Caroline</a:t>
            </a:r>
            <a:r>
              <a:rPr lang="es-ES" altLang="es-ES" dirty="0"/>
              <a:t> Sinclair, viuda del pionero industrial Sinclair TM, </a:t>
            </a:r>
            <a:r>
              <a:rPr lang="es-ES" altLang="es-ES" dirty="0" err="1"/>
              <a:t>Brucemore</a:t>
            </a:r>
            <a:r>
              <a:rPr lang="es-ES" altLang="es-ES" dirty="0"/>
              <a:t> ha sido el hogar de tres familias prominentes que utilizan la propiedad como un centro para la cultura y las artes.</a:t>
            </a:r>
          </a:p>
        </p:txBody>
      </p:sp>
    </p:spTree>
    <p:extLst>
      <p:ext uri="{BB962C8B-B14F-4D97-AF65-F5344CB8AC3E}">
        <p14:creationId xmlns:p14="http://schemas.microsoft.com/office/powerpoint/2010/main" val="2992320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sz="quarter" idx="1"/>
          </p:nvPr>
        </p:nvSpPr>
        <p:spPr>
          <a:xfrm>
            <a:off x="914400" y="620713"/>
            <a:ext cx="7041976" cy="5399087"/>
          </a:xfrm>
        </p:spPr>
        <p:txBody>
          <a:bodyPr/>
          <a:lstStyle/>
          <a:p>
            <a:r>
              <a:rPr lang="es-ES" altLang="es-ES" dirty="0" err="1"/>
              <a:t>Brucemore</a:t>
            </a:r>
            <a:r>
              <a:rPr lang="es-ES" altLang="es-ES" dirty="0"/>
              <a:t>, cuyo nombre alude a los páramos de Escocia de la casa ancestral del segundo propietario, es sólo  Sitio Nacional de Fideicomiso Histórico de Iowa y está protegida por el </a:t>
            </a:r>
            <a:r>
              <a:rPr lang="es-ES" altLang="es-ES" dirty="0" err="1"/>
              <a:t>National</a:t>
            </a:r>
            <a:r>
              <a:rPr lang="es-ES" altLang="es-ES" dirty="0"/>
              <a:t> Trust </a:t>
            </a:r>
            <a:r>
              <a:rPr lang="es-ES" altLang="es-ES" dirty="0" err="1"/>
              <a:t>for</a:t>
            </a:r>
            <a:r>
              <a:rPr lang="es-ES" altLang="es-ES" dirty="0"/>
              <a:t> </a:t>
            </a:r>
            <a:r>
              <a:rPr lang="es-ES" altLang="es-ES" dirty="0" err="1"/>
              <a:t>Historic</a:t>
            </a:r>
            <a:r>
              <a:rPr lang="es-ES" altLang="es-ES" dirty="0"/>
              <a:t> </a:t>
            </a:r>
            <a:r>
              <a:rPr lang="es-ES" altLang="es-ES" dirty="0" err="1"/>
              <a:t>Preservation</a:t>
            </a:r>
            <a:r>
              <a:rPr lang="es-ES" altLang="es-ES" dirty="0"/>
              <a:t> de </a:t>
            </a:r>
            <a:r>
              <a:rPr lang="es-ES" altLang="es-ES" dirty="0" err="1"/>
              <a:t>co</a:t>
            </a:r>
            <a:r>
              <a:rPr lang="es-ES" altLang="es-ES" dirty="0"/>
              <a:t>-administración con </a:t>
            </a:r>
            <a:r>
              <a:rPr lang="es-ES" altLang="es-ES" dirty="0" err="1"/>
              <a:t>Brucemore</a:t>
            </a:r>
            <a:r>
              <a:rPr lang="es-ES" altLang="es-ES" dirty="0"/>
              <a:t>, Inc.</a:t>
            </a:r>
          </a:p>
          <a:p>
            <a:r>
              <a:rPr lang="es-ES" altLang="es-ES" dirty="0" err="1"/>
              <a:t>Brucemore</a:t>
            </a:r>
            <a:r>
              <a:rPr lang="es-ES" altLang="es-ES" dirty="0"/>
              <a:t> es la historia de tres familias adineradas: los industriales, empresarios, filántropos, promotores, vecinos y amigos</a:t>
            </a:r>
          </a:p>
          <a:p>
            <a:endParaRPr lang="es-ES" altLang="es-ES" dirty="0"/>
          </a:p>
        </p:txBody>
      </p:sp>
    </p:spTree>
    <p:extLst>
      <p:ext uri="{BB962C8B-B14F-4D97-AF65-F5344CB8AC3E}">
        <p14:creationId xmlns:p14="http://schemas.microsoft.com/office/powerpoint/2010/main" val="1977542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sz="quarter" idx="1"/>
          </p:nvPr>
        </p:nvSpPr>
        <p:spPr>
          <a:xfrm>
            <a:off x="914400" y="549275"/>
            <a:ext cx="6969968" cy="5470525"/>
          </a:xfrm>
        </p:spPr>
        <p:txBody>
          <a:bodyPr/>
          <a:lstStyle/>
          <a:p>
            <a:pPr eaLnBrk="1" hangingPunct="1"/>
            <a:r>
              <a:rPr lang="es-ES" altLang="es-ES" dirty="0"/>
              <a:t>Los hombres crean las grandes fortunas: Thomas Sinclair en empacadoras de carne, George Bruce Douglas en el procesamiento de almidón, y Howard Hall en la fabricación.. Sin embargo, las mujeres de </a:t>
            </a:r>
            <a:r>
              <a:rPr lang="es-ES" altLang="es-ES" dirty="0" err="1"/>
              <a:t>Brucemore</a:t>
            </a:r>
            <a:r>
              <a:rPr lang="es-ES" altLang="es-ES" dirty="0"/>
              <a:t> están en el corazón de la historia, </a:t>
            </a:r>
            <a:r>
              <a:rPr lang="es-ES" altLang="es-ES" dirty="0" err="1"/>
              <a:t>Caroline</a:t>
            </a:r>
            <a:r>
              <a:rPr lang="es-ES" altLang="es-ES" dirty="0"/>
              <a:t> Sinclair construyó la mansión, Irene Douglas se transformó en una casa de campo, y Margaret Hall le dio a la confianza nacional. </a:t>
            </a:r>
          </a:p>
          <a:p>
            <a:pPr eaLnBrk="1" hangingPunct="1"/>
            <a:r>
              <a:rPr lang="es-ES" altLang="es-ES" dirty="0"/>
              <a:t>En honor a la suerte, la herencia, y la influencia de las familias, </a:t>
            </a:r>
            <a:r>
              <a:rPr lang="es-ES" altLang="es-ES" dirty="0" err="1"/>
              <a:t>Brucemore</a:t>
            </a:r>
            <a:r>
              <a:rPr lang="es-ES" altLang="es-ES" dirty="0"/>
              <a:t> se ha convertido en hogar de la comunidad. </a:t>
            </a:r>
          </a:p>
        </p:txBody>
      </p:sp>
    </p:spTree>
    <p:extLst>
      <p:ext uri="{BB962C8B-B14F-4D97-AF65-F5344CB8AC3E}">
        <p14:creationId xmlns:p14="http://schemas.microsoft.com/office/powerpoint/2010/main" val="1519726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Archivo: Brucemore entran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60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Iowa.-Brucemore_garde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530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Iowa.-Brucemore gardens1-cr-gazet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1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p:txBody>
          <a:bodyPr/>
          <a:lstStyle/>
          <a:p>
            <a:pPr eaLnBrk="1" hangingPunct="1"/>
            <a:r>
              <a:rPr lang="es-ES" altLang="es-ES" sz="3600" dirty="0"/>
              <a:t>IOWA</a:t>
            </a:r>
            <a:r>
              <a:rPr lang="es-ES" altLang="es-ES" dirty="0"/>
              <a:t>.-Dubuque </a:t>
            </a:r>
            <a:r>
              <a:rPr lang="es-ES" altLang="es-ES" dirty="0" err="1"/>
              <a:t>Arboretum</a:t>
            </a:r>
            <a:endParaRPr lang="es-ES" altLang="es-ES" dirty="0"/>
          </a:p>
        </p:txBody>
      </p:sp>
      <p:sp>
        <p:nvSpPr>
          <p:cNvPr id="32771" name="2 Marcador de contenido"/>
          <p:cNvSpPr>
            <a:spLocks noGrp="1"/>
          </p:cNvSpPr>
          <p:nvPr>
            <p:ph sz="quarter" idx="1"/>
          </p:nvPr>
        </p:nvSpPr>
        <p:spPr/>
        <p:txBody>
          <a:bodyPr/>
          <a:lstStyle/>
          <a:p>
            <a:pPr eaLnBrk="1" hangingPunct="1"/>
            <a:r>
              <a:rPr lang="es-ES" altLang="es-ES" dirty="0"/>
              <a:t>El </a:t>
            </a:r>
            <a:r>
              <a:rPr lang="es-ES" altLang="es-ES" b="1" dirty="0"/>
              <a:t>Dubuque </a:t>
            </a:r>
            <a:r>
              <a:rPr lang="es-ES" altLang="es-ES" b="1" dirty="0" err="1"/>
              <a:t>Arboretum</a:t>
            </a:r>
            <a:r>
              <a:rPr lang="es-ES" altLang="es-ES" b="1" dirty="0"/>
              <a:t> and </a:t>
            </a:r>
            <a:r>
              <a:rPr lang="es-ES" altLang="es-ES" b="1" dirty="0" err="1"/>
              <a:t>Botanical</a:t>
            </a:r>
            <a:r>
              <a:rPr lang="es-ES" altLang="es-ES" b="1" dirty="0"/>
              <a:t> </a:t>
            </a:r>
            <a:r>
              <a:rPr lang="es-ES" altLang="es-ES" b="1" dirty="0" err="1"/>
              <a:t>Gardens</a:t>
            </a:r>
            <a:r>
              <a:rPr lang="es-ES" altLang="es-ES" dirty="0"/>
              <a:t> (Jardín Botánico y </a:t>
            </a:r>
            <a:r>
              <a:rPr lang="es-ES" altLang="es-ES" dirty="0" err="1"/>
              <a:t>Arboretum</a:t>
            </a:r>
            <a:r>
              <a:rPr lang="es-ES" altLang="es-ES" dirty="0"/>
              <a:t> de Dubuque), es un </a:t>
            </a:r>
            <a:r>
              <a:rPr lang="es-ES" altLang="es-ES" dirty="0" err="1"/>
              <a:t>arboretum</a:t>
            </a:r>
            <a:r>
              <a:rPr lang="es-ES" altLang="es-ES" dirty="0"/>
              <a:t> y jardín botánico de 21 hectáreas, que se encuentra en Dubuque, Iowa.</a:t>
            </a:r>
          </a:p>
          <a:p>
            <a:pPr eaLnBrk="1" hangingPunct="1"/>
            <a:r>
              <a:rPr lang="es-ES" altLang="es-ES" dirty="0"/>
              <a:t>Fue creado en 1980.</a:t>
            </a:r>
          </a:p>
          <a:p>
            <a:pPr eaLnBrk="1" hangingPunct="1"/>
            <a:r>
              <a:rPr lang="es-ES" altLang="es-ES" dirty="0"/>
              <a:t>La plantilla de cuidadores que tienen en el jardín, son voluntarios, con más de 375 personas que ayudan a mantener el jardín altruistamente.</a:t>
            </a:r>
          </a:p>
          <a:p>
            <a:pPr eaLnBrk="1" hangingPunct="1"/>
            <a:r>
              <a:rPr lang="es-ES" altLang="es-ES" dirty="0"/>
              <a:t>En el </a:t>
            </a:r>
            <a:r>
              <a:rPr lang="es-ES" altLang="es-ES" dirty="0" err="1"/>
              <a:t>arboretum</a:t>
            </a:r>
            <a:r>
              <a:rPr lang="es-ES" altLang="es-ES" dirty="0"/>
              <a:t>, es notable su colección de coníferas enanas.</a:t>
            </a:r>
          </a:p>
          <a:p>
            <a:pPr eaLnBrk="1" hangingPunct="1"/>
            <a:endParaRPr lang="es-ES" altLang="es-ES" dirty="0"/>
          </a:p>
        </p:txBody>
      </p:sp>
    </p:spTree>
    <p:extLst>
      <p:ext uri="{BB962C8B-B14F-4D97-AF65-F5344CB8AC3E}">
        <p14:creationId xmlns:p14="http://schemas.microsoft.com/office/powerpoint/2010/main" val="1873326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Iowa.-Dubuque Arboretum The-Dirt-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21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Iowa.-Dubuque Arboretum.-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981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Iowa.-Dubuque Arboret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798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Iowa.-Dubuque Arboretum.-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802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Iowa.-Dubuque Arboretum.-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115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IOwa.-Dubuque Arboretum.-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83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Iowa.-Dubuque Arboretum.-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816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Iowa.-Dubuque Arboretum.-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311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Iowa.-Dubuque_Arboretum_Japanes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70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900113" y="404813"/>
            <a:ext cx="7772400" cy="777875"/>
          </a:xfrm>
        </p:spPr>
        <p:txBody>
          <a:bodyPr>
            <a:normAutofit/>
          </a:bodyPr>
          <a:lstStyle/>
          <a:p>
            <a:pPr eaLnBrk="1" fontAlgn="auto" hangingPunct="1">
              <a:spcAft>
                <a:spcPts val="0"/>
              </a:spcAft>
              <a:defRPr/>
            </a:pPr>
            <a:r>
              <a:rPr lang="es-ES" dirty="0"/>
              <a:t>KANSAS.-Wichita </a:t>
            </a:r>
            <a:r>
              <a:rPr lang="es-ES" dirty="0" err="1"/>
              <a:t>Botanical</a:t>
            </a:r>
            <a:r>
              <a:rPr lang="es-ES" dirty="0"/>
              <a:t> </a:t>
            </a:r>
            <a:r>
              <a:rPr lang="es-ES" dirty="0" err="1"/>
              <a:t>Gardens</a:t>
            </a:r>
            <a:endParaRPr lang="es-ES" dirty="0"/>
          </a:p>
        </p:txBody>
      </p:sp>
      <p:sp>
        <p:nvSpPr>
          <p:cNvPr id="43011" name="3 Marcador de contenido"/>
          <p:cNvSpPr>
            <a:spLocks noGrp="1"/>
          </p:cNvSpPr>
          <p:nvPr>
            <p:ph sz="quarter" idx="1"/>
          </p:nvPr>
        </p:nvSpPr>
        <p:spPr>
          <a:xfrm>
            <a:off x="684213" y="1844675"/>
            <a:ext cx="7416179" cy="5013325"/>
          </a:xfrm>
        </p:spPr>
        <p:txBody>
          <a:bodyPr/>
          <a:lstStyle/>
          <a:p>
            <a:pPr eaLnBrk="1" hangingPunct="1"/>
            <a:r>
              <a:rPr lang="es-ES" altLang="es-ES" b="1" dirty="0"/>
              <a:t>Los Jardines de Wichita</a:t>
            </a:r>
            <a:r>
              <a:rPr lang="es-ES" altLang="es-ES" dirty="0"/>
              <a:t> 3,8 hectáreas de </a:t>
            </a:r>
            <a:r>
              <a:rPr lang="es-ES" altLang="es-ES" dirty="0" err="1"/>
              <a:t>jardin</a:t>
            </a:r>
            <a:r>
              <a:rPr lang="es-ES" altLang="es-ES" dirty="0"/>
              <a:t> botánico y  parque ubicados en 701 </a:t>
            </a:r>
            <a:r>
              <a:rPr lang="es-ES" altLang="es-ES" dirty="0" err="1"/>
              <a:t>Amidon</a:t>
            </a:r>
            <a:r>
              <a:rPr lang="es-ES" altLang="es-ES" dirty="0"/>
              <a:t> Norte, Wichita , Kansas , EE.UU.</a:t>
            </a:r>
          </a:p>
          <a:p>
            <a:pPr eaLnBrk="1" hangingPunct="1"/>
            <a:r>
              <a:rPr lang="es-ES" altLang="es-ES" dirty="0"/>
              <a:t>Son propiedad de la ciudad como parte del Sistema de Wichita </a:t>
            </a:r>
            <a:r>
              <a:rPr lang="es-ES" altLang="es-ES" dirty="0" err="1"/>
              <a:t>Parks</a:t>
            </a:r>
            <a:r>
              <a:rPr lang="es-ES" altLang="es-ES" dirty="0"/>
              <a:t>. </a:t>
            </a:r>
          </a:p>
          <a:p>
            <a:pPr eaLnBrk="1" hangingPunct="1"/>
            <a:r>
              <a:rPr lang="es-ES" altLang="es-ES" dirty="0"/>
              <a:t>Los jardines incluyen: una colección acuáticas,  270 m² de la Casa de las Mariposas ;  invernadero de plantas tropicales, colección de enebros  con más de 30 tipos de enebros, colección de peonías con 104 variedades; …</a:t>
            </a:r>
          </a:p>
        </p:txBody>
      </p:sp>
    </p:spTree>
    <p:extLst>
      <p:ext uri="{BB962C8B-B14F-4D97-AF65-F5344CB8AC3E}">
        <p14:creationId xmlns:p14="http://schemas.microsoft.com/office/powerpoint/2010/main" val="650663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981075"/>
            <a:ext cx="7113984" cy="5038725"/>
          </a:xfrm>
        </p:spPr>
        <p:txBody>
          <a:bodyPr/>
          <a:lstStyle/>
          <a:p>
            <a:r>
              <a:rPr lang="es-ES" altLang="es-ES" dirty="0"/>
              <a:t>…pinar ; jardín de rocalla con </a:t>
            </a:r>
            <a:r>
              <a:rPr lang="es-ES" altLang="es-ES" dirty="0" err="1"/>
              <a:t>sedum</a:t>
            </a:r>
            <a:r>
              <a:rPr lang="es-ES" altLang="es-ES" dirty="0"/>
              <a:t> y siemprevivas ; 350 plantas de rosales, jardín sensorial, el jardín de Shakespeare, con bosques de azaleas , cerezos silvestres , olmo , almez , la acacia , la morera , </a:t>
            </a:r>
            <a:r>
              <a:rPr lang="es-ES" altLang="es-ES" dirty="0" err="1"/>
              <a:t>Redbuds</a:t>
            </a:r>
            <a:r>
              <a:rPr lang="es-ES" altLang="es-ES" dirty="0"/>
              <a:t> ( </a:t>
            </a:r>
            <a:r>
              <a:rPr lang="es-ES" altLang="es-ES" dirty="0" err="1"/>
              <a:t>Cercis</a:t>
            </a:r>
            <a:r>
              <a:rPr lang="es-ES" altLang="es-ES" dirty="0"/>
              <a:t>) y </a:t>
            </a:r>
            <a:r>
              <a:rPr lang="es-ES" altLang="es-ES" dirty="0" err="1"/>
              <a:t>Xeriscape</a:t>
            </a:r>
            <a:r>
              <a:rPr lang="es-ES" altLang="es-ES" dirty="0"/>
              <a:t>.</a:t>
            </a:r>
          </a:p>
          <a:p>
            <a:endParaRPr lang="es-ES" altLang="es-ES" dirty="0"/>
          </a:p>
          <a:p>
            <a:endParaRPr lang="es-ES" altLang="es-ES" dirty="0"/>
          </a:p>
        </p:txBody>
      </p:sp>
    </p:spTree>
    <p:extLst>
      <p:ext uri="{BB962C8B-B14F-4D97-AF65-F5344CB8AC3E}">
        <p14:creationId xmlns:p14="http://schemas.microsoft.com/office/powerpoint/2010/main" val="161301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ansas.-Wichita.-Botanica .-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185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Kansas.-Botanica_wichita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746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Kansas.-Wichita Bota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758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ansas.-Wichita Botanica 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1168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ansas.-Wichita Gardens Botanic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032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ansas.-WichitaFall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51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2 Imagen" descr="Wichita_gardens.-Kansas.jp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985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pPr eaLnBrk="1" hangingPunct="1"/>
            <a:r>
              <a:rPr lang="es-ES" altLang="es-ES" sz="3600" dirty="0"/>
              <a:t>KENTURCKY</a:t>
            </a:r>
            <a:r>
              <a:rPr lang="es-ES" altLang="es-ES" dirty="0"/>
              <a:t>.-</a:t>
            </a:r>
          </a:p>
        </p:txBody>
      </p:sp>
      <p:sp>
        <p:nvSpPr>
          <p:cNvPr id="52227" name="2 Marcador de contenido"/>
          <p:cNvSpPr>
            <a:spLocks noGrp="1"/>
          </p:cNvSpPr>
          <p:nvPr>
            <p:ph sz="quarter" idx="1"/>
          </p:nvPr>
        </p:nvSpPr>
        <p:spPr/>
        <p:txBody>
          <a:bodyPr/>
          <a:lstStyle/>
          <a:p>
            <a:pPr eaLnBrk="1" hangingPunct="1"/>
            <a:r>
              <a:rPr lang="es-ES" altLang="es-ES" b="1" dirty="0"/>
              <a:t>Ashland </a:t>
            </a:r>
            <a:r>
              <a:rPr lang="es-ES" altLang="es-ES" b="1" dirty="0" err="1"/>
              <a:t>State</a:t>
            </a:r>
            <a:r>
              <a:rPr lang="es-ES" altLang="es-ES" b="1" dirty="0"/>
              <a:t> Park</a:t>
            </a:r>
            <a:r>
              <a:rPr lang="es-ES" altLang="es-ES" dirty="0"/>
              <a:t> es un parque de 1,9 km </a:t>
            </a:r>
            <a:r>
              <a:rPr lang="es-ES" altLang="es-ES" baseline="30000" dirty="0"/>
              <a:t>2,</a:t>
            </a:r>
            <a:r>
              <a:rPr lang="es-ES" altLang="es-ES" dirty="0"/>
              <a:t> de usos múltiples, parque estatal de Massachusetts ubicado en Ashland .</a:t>
            </a:r>
          </a:p>
          <a:p>
            <a:pPr eaLnBrk="1" hangingPunct="1"/>
            <a:r>
              <a:rPr lang="es-ES" altLang="es-ES" dirty="0"/>
              <a:t> El parque es administrado por el Departamento de Conservación y Recreación e incluye los 0,64 km </a:t>
            </a:r>
            <a:r>
              <a:rPr lang="es-ES" altLang="es-ES" baseline="30000" dirty="0"/>
              <a:t>2</a:t>
            </a:r>
            <a:r>
              <a:rPr lang="es-ES" altLang="es-ES" dirty="0"/>
              <a:t> Ashland embalse que se completó en 1895.</a:t>
            </a:r>
          </a:p>
          <a:p>
            <a:pPr eaLnBrk="1" hangingPunct="1"/>
            <a:r>
              <a:rPr lang="es-ES" altLang="es-ES" dirty="0"/>
              <a:t> El parque no contaba con dinero en 2009 debido a recortes presupuestarios. </a:t>
            </a:r>
          </a:p>
          <a:p>
            <a:pPr eaLnBrk="1" hangingPunct="1"/>
            <a:r>
              <a:rPr lang="es-ES" altLang="es-ES" dirty="0"/>
              <a:t>El parque permanecerá sin personal en 2010. </a:t>
            </a:r>
          </a:p>
        </p:txBody>
      </p:sp>
    </p:spTree>
    <p:extLst>
      <p:ext uri="{BB962C8B-B14F-4D97-AF65-F5344CB8AC3E}">
        <p14:creationId xmlns:p14="http://schemas.microsoft.com/office/powerpoint/2010/main" val="2634013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entucky_park_1bi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741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enturcky.-Yew dell garden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63518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Kentucky.-Azaleas-and-Dogwoods,-Audubon-Park,-Louisvil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4755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enturcky.-Ashland The Henry Clay Estate Gardens_of_Ash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7071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enturcky.-Ashland_henry_cl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0116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enturcky.-Bernheim YewDel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5" y="0"/>
            <a:ext cx="9023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7062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Kenturcky.-Central Park.Ash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8930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enturcky.-Central Park.-Ashland.-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0158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enturcky.-Hydrangea Garden, Clermo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3206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Kenturcky.-Springhouse_gardens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3461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enturcky.-Yew Dell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6240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r>
              <a:rPr lang="es-ES" altLang="es-ES" sz="3600" dirty="0"/>
              <a:t>LOUISIANA.</a:t>
            </a:r>
            <a:r>
              <a:rPr lang="es-ES" altLang="es-ES" dirty="0"/>
              <a:t>-</a:t>
            </a:r>
            <a:r>
              <a:rPr lang="es-ES" altLang="es-ES" dirty="0" err="1"/>
              <a:t>Afton</a:t>
            </a:r>
            <a:r>
              <a:rPr lang="es-ES" altLang="es-ES" dirty="0"/>
              <a:t> Villa </a:t>
            </a:r>
            <a:r>
              <a:rPr lang="es-ES" altLang="es-ES" dirty="0" err="1"/>
              <a:t>Gardens</a:t>
            </a:r>
            <a:endParaRPr lang="es-ES" altLang="es-ES" dirty="0"/>
          </a:p>
        </p:txBody>
      </p:sp>
      <p:sp>
        <p:nvSpPr>
          <p:cNvPr id="64515" name="2 Marcador de contenido"/>
          <p:cNvSpPr>
            <a:spLocks noGrp="1"/>
          </p:cNvSpPr>
          <p:nvPr>
            <p:ph sz="quarter" idx="1"/>
          </p:nvPr>
        </p:nvSpPr>
        <p:spPr>
          <a:xfrm>
            <a:off x="914400" y="1447800"/>
            <a:ext cx="7185992" cy="4933950"/>
          </a:xfrm>
        </p:spPr>
        <p:txBody>
          <a:bodyPr/>
          <a:lstStyle/>
          <a:p>
            <a:pPr eaLnBrk="1" hangingPunct="1"/>
            <a:r>
              <a:rPr lang="es-ES" altLang="es-ES" dirty="0"/>
              <a:t>Iniciado en 1849 y restaurado en 1915, el jardín con terrazas de </a:t>
            </a:r>
            <a:r>
              <a:rPr lang="es-ES" altLang="es-ES" dirty="0" err="1"/>
              <a:t>Afton</a:t>
            </a:r>
            <a:r>
              <a:rPr lang="es-ES" altLang="es-ES" dirty="0"/>
              <a:t> Villa se erige como un ejemplo sobresaliente de la arquitectura del paisaje antes de la guerra. </a:t>
            </a:r>
          </a:p>
          <a:p>
            <a:pPr eaLnBrk="1" hangingPunct="1"/>
            <a:r>
              <a:rPr lang="es-ES" altLang="es-ES" dirty="0"/>
              <a:t>Las 140 hectáreas de campiña en la que  la casa y los jardines tienen una milla y media  de calzada envuelto por una avenida de robles.</a:t>
            </a:r>
          </a:p>
          <a:p>
            <a:pPr eaLnBrk="1" hangingPunct="1"/>
            <a:r>
              <a:rPr lang="es-ES" altLang="es-ES" dirty="0"/>
              <a:t> Los efectos de jardinería en </a:t>
            </a:r>
            <a:r>
              <a:rPr lang="es-ES" altLang="es-ES" dirty="0" err="1"/>
              <a:t>Afton</a:t>
            </a:r>
            <a:r>
              <a:rPr lang="es-ES" altLang="es-ES" dirty="0"/>
              <a:t> Villa se lograron mediante el aprovechamiento de los contornos naturales de la propiedad. </a:t>
            </a:r>
          </a:p>
        </p:txBody>
      </p:sp>
    </p:spTree>
    <p:extLst>
      <p:ext uri="{BB962C8B-B14F-4D97-AF65-F5344CB8AC3E}">
        <p14:creationId xmlns:p14="http://schemas.microsoft.com/office/powerpoint/2010/main" val="24475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2 Marcador de contenido"/>
          <p:cNvSpPr>
            <a:spLocks noGrp="1"/>
          </p:cNvSpPr>
          <p:nvPr>
            <p:ph sz="quarter" idx="1"/>
          </p:nvPr>
        </p:nvSpPr>
        <p:spPr>
          <a:xfrm>
            <a:off x="914400" y="765175"/>
            <a:ext cx="7185992" cy="5254625"/>
          </a:xfrm>
        </p:spPr>
        <p:txBody>
          <a:bodyPr/>
          <a:lstStyle/>
          <a:p>
            <a:r>
              <a:rPr lang="es-ES" altLang="es-ES" dirty="0"/>
              <a:t>Al igual que muchos jardines formales tradicionales del sur, </a:t>
            </a:r>
            <a:r>
              <a:rPr lang="es-ES" altLang="es-ES" dirty="0" err="1"/>
              <a:t>Afton</a:t>
            </a:r>
            <a:r>
              <a:rPr lang="es-ES" altLang="es-ES" dirty="0"/>
              <a:t> Villa dispone de terrazas que descienden en las etapas de la casa. </a:t>
            </a:r>
          </a:p>
          <a:p>
            <a:r>
              <a:rPr lang="es-ES" altLang="es-ES" dirty="0"/>
              <a:t>Características  tradicionales de </a:t>
            </a:r>
            <a:r>
              <a:rPr lang="es-ES" altLang="es-ES" dirty="0" err="1"/>
              <a:t>Afton</a:t>
            </a:r>
            <a:r>
              <a:rPr lang="es-ES" altLang="es-ES" dirty="0"/>
              <a:t> jardines de la Villa  son su laberinto y su Jardín del Parterre.</a:t>
            </a:r>
          </a:p>
          <a:p>
            <a:r>
              <a:rPr lang="es-ES" altLang="es-ES" dirty="0"/>
              <a:t>Ambos conservan su diseño original, aunque el tiempo ha permitido que algunas alteraciones. </a:t>
            </a:r>
          </a:p>
          <a:p>
            <a:r>
              <a:rPr lang="es-ES" altLang="es-ES" dirty="0"/>
              <a:t>Un reloj de sol ahora marca el lugar donde una glorieta pequeña se había levantado. </a:t>
            </a:r>
          </a:p>
          <a:p>
            <a:r>
              <a:rPr lang="es-ES" altLang="es-ES" dirty="0"/>
              <a:t>Al lado del Jardín del Parterre esta el cementerio de la familia Barrow. </a:t>
            </a:r>
          </a:p>
          <a:p>
            <a:endParaRPr lang="es-ES" altLang="es-ES" dirty="0"/>
          </a:p>
          <a:p>
            <a:endParaRPr lang="es-ES" altLang="es-ES" dirty="0"/>
          </a:p>
        </p:txBody>
      </p:sp>
    </p:spTree>
    <p:extLst>
      <p:ext uri="{BB962C8B-B14F-4D97-AF65-F5344CB8AC3E}">
        <p14:creationId xmlns:p14="http://schemas.microsoft.com/office/powerpoint/2010/main" val="1726590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333375"/>
            <a:ext cx="7113984" cy="6048375"/>
          </a:xfrm>
        </p:spPr>
        <p:txBody>
          <a:bodyPr>
            <a:normAutofit lnSpcReduction="10000"/>
          </a:bodyPr>
          <a:lstStyle/>
          <a:p>
            <a:pPr marL="0" indent="0" eaLnBrk="1" hangingPunct="1">
              <a:buFont typeface="Wingdings 2" pitchFamily="18" charset="2"/>
              <a:buNone/>
              <a:defRPr/>
            </a:pPr>
            <a:r>
              <a:rPr lang="es-ES" dirty="0"/>
              <a:t> </a:t>
            </a:r>
          </a:p>
          <a:p>
            <a:pPr eaLnBrk="1" hangingPunct="1">
              <a:defRPr/>
            </a:pPr>
            <a:r>
              <a:rPr lang="es-ES" dirty="0"/>
              <a:t>La pieza central del cementerio es un obelisco de mármol toscano, construido por el Congreso de Estados Unidos en el memorial al senador Alexander Barrow después de su muerte.</a:t>
            </a:r>
          </a:p>
          <a:p>
            <a:pPr eaLnBrk="1" hangingPunct="1">
              <a:defRPr/>
            </a:pPr>
            <a:r>
              <a:rPr lang="es-ES" dirty="0"/>
              <a:t>El cementerio es la única característica del jardín actual que es anterior a 1849, que data de la época de la primera plantación en el sitio en el siglo XVIII.</a:t>
            </a:r>
          </a:p>
          <a:p>
            <a:pPr eaLnBrk="1" hangingPunct="1">
              <a:defRPr/>
            </a:pPr>
            <a:r>
              <a:rPr lang="es-ES" dirty="0"/>
              <a:t>Un seto amplio rodea el cementerio, un estanque artificial y un lago salpican el terreno. </a:t>
            </a:r>
          </a:p>
          <a:p>
            <a:pPr eaLnBrk="1" hangingPunct="1">
              <a:defRPr/>
            </a:pPr>
            <a:r>
              <a:rPr lang="es-ES" dirty="0"/>
              <a:t>La historia de </a:t>
            </a:r>
            <a:r>
              <a:rPr lang="es-ES" dirty="0" err="1"/>
              <a:t>Afton</a:t>
            </a:r>
            <a:r>
              <a:rPr lang="es-ES" dirty="0"/>
              <a:t> Villa se entrelaza con la de los túmulos, una de las familias más ricas y más importantes antes de la guerra en </a:t>
            </a:r>
            <a:r>
              <a:rPr lang="es-ES" dirty="0" err="1"/>
              <a:t>Louisiana</a:t>
            </a:r>
            <a:r>
              <a:rPr lang="es-ES" dirty="0"/>
              <a:t>. </a:t>
            </a:r>
          </a:p>
          <a:p>
            <a:pPr eaLnBrk="1" hangingPunct="1">
              <a:defRPr/>
            </a:pPr>
            <a:endParaRPr lang="es-ES" dirty="0"/>
          </a:p>
        </p:txBody>
      </p:sp>
    </p:spTree>
    <p:extLst>
      <p:ext uri="{BB962C8B-B14F-4D97-AF65-F5344CB8AC3E}">
        <p14:creationId xmlns:p14="http://schemas.microsoft.com/office/powerpoint/2010/main" val="41775469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Marcador de contenido"/>
          <p:cNvSpPr>
            <a:spLocks noGrp="1"/>
          </p:cNvSpPr>
          <p:nvPr>
            <p:ph sz="quarter" idx="1"/>
          </p:nvPr>
        </p:nvSpPr>
        <p:spPr>
          <a:xfrm>
            <a:off x="914400" y="476250"/>
            <a:ext cx="6825952" cy="5543550"/>
          </a:xfrm>
        </p:spPr>
        <p:txBody>
          <a:bodyPr/>
          <a:lstStyle/>
          <a:p>
            <a:pPr eaLnBrk="1" hangingPunct="1"/>
            <a:r>
              <a:rPr lang="es-ES" altLang="es-ES" dirty="0"/>
              <a:t>Bartolomé Barrow compró la tierra en 1820 de su hermano William, y en 1839 lo vendió a su hijo, David. </a:t>
            </a:r>
          </a:p>
          <a:p>
            <a:pPr eaLnBrk="1" hangingPunct="1"/>
            <a:r>
              <a:rPr lang="es-ES" altLang="es-ES" dirty="0"/>
              <a:t>David finalmente labrarse un imperio floreciente plantación de unos 2.000 a 3.000 hectáreas, lo que lo hacen, según el censo de 1860, el más rico plantador de West </a:t>
            </a:r>
            <a:r>
              <a:rPr lang="es-ES" altLang="es-ES" dirty="0" err="1"/>
              <a:t>Feliciana</a:t>
            </a:r>
            <a:r>
              <a:rPr lang="es-ES" altLang="es-ES" dirty="0"/>
              <a:t>. </a:t>
            </a:r>
          </a:p>
          <a:p>
            <a:pPr eaLnBrk="1" hangingPunct="1"/>
            <a:r>
              <a:rPr lang="es-ES" altLang="es-ES" dirty="0"/>
              <a:t>En 1849, él y su segunda esposa, </a:t>
            </a:r>
            <a:r>
              <a:rPr lang="es-ES" altLang="es-ES" dirty="0" err="1"/>
              <a:t>Susan</a:t>
            </a:r>
            <a:r>
              <a:rPr lang="es-ES" altLang="es-ES" dirty="0"/>
              <a:t> A. </a:t>
            </a:r>
            <a:r>
              <a:rPr lang="es-ES" altLang="es-ES" dirty="0" err="1"/>
              <a:t>Woolfolk</a:t>
            </a:r>
            <a:r>
              <a:rPr lang="es-ES" altLang="es-ES" dirty="0"/>
              <a:t>, construyeron alrededor de una pequeña casa existente para crear un hermoso edificio de estilo gótico de unos 40 habitaciones que se añade a los jardines.</a:t>
            </a:r>
          </a:p>
          <a:p>
            <a:pPr eaLnBrk="1" hangingPunct="1"/>
            <a:endParaRPr lang="es-ES" altLang="es-ES" dirty="0"/>
          </a:p>
        </p:txBody>
      </p:sp>
    </p:spTree>
    <p:extLst>
      <p:ext uri="{BB962C8B-B14F-4D97-AF65-F5344CB8AC3E}">
        <p14:creationId xmlns:p14="http://schemas.microsoft.com/office/powerpoint/2010/main" val="25388928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sz="quarter" idx="1"/>
          </p:nvPr>
        </p:nvSpPr>
        <p:spPr>
          <a:xfrm>
            <a:off x="914400" y="692150"/>
            <a:ext cx="6969968" cy="5327650"/>
          </a:xfrm>
        </p:spPr>
        <p:txBody>
          <a:bodyPr/>
          <a:lstStyle/>
          <a:p>
            <a:pPr eaLnBrk="1" hangingPunct="1"/>
            <a:r>
              <a:rPr lang="es-ES" altLang="es-ES" dirty="0"/>
              <a:t>David Barrow murió en 1874 y su esposa, siguió viviendo en </a:t>
            </a:r>
            <a:r>
              <a:rPr lang="es-ES" altLang="es-ES" dirty="0" err="1"/>
              <a:t>Afton</a:t>
            </a:r>
            <a:r>
              <a:rPr lang="es-ES" altLang="es-ES" dirty="0"/>
              <a:t> Villa hasta 1876, cuando vendió la finca. </a:t>
            </a:r>
          </a:p>
          <a:p>
            <a:pPr eaLnBrk="1" hangingPunct="1"/>
            <a:r>
              <a:rPr lang="es-ES" altLang="es-ES" dirty="0"/>
              <a:t>La casa fue destruida por un incendio en 1963.</a:t>
            </a:r>
          </a:p>
          <a:p>
            <a:pPr eaLnBrk="1" hangingPunct="1"/>
            <a:r>
              <a:rPr lang="es-ES" altLang="es-ES" dirty="0"/>
              <a:t>Los jardines de </a:t>
            </a:r>
            <a:r>
              <a:rPr lang="es-ES" altLang="es-ES" dirty="0" err="1"/>
              <a:t>Afton</a:t>
            </a:r>
            <a:r>
              <a:rPr lang="es-ES" altLang="es-ES" dirty="0"/>
              <a:t>  Villa son popularmente conocidos por las azaleas que crecen allí. </a:t>
            </a:r>
          </a:p>
          <a:p>
            <a:pPr eaLnBrk="1" hangingPunct="1"/>
            <a:r>
              <a:rPr lang="es-ES" altLang="es-ES" dirty="0"/>
              <a:t>Una cepa en particular, conocida como el Orgullo de </a:t>
            </a:r>
            <a:r>
              <a:rPr lang="es-ES" altLang="es-ES" dirty="0" err="1"/>
              <a:t>Afton</a:t>
            </a:r>
            <a:r>
              <a:rPr lang="es-ES" altLang="es-ES" dirty="0"/>
              <a:t> o </a:t>
            </a:r>
            <a:r>
              <a:rPr lang="es-ES" altLang="es-ES" dirty="0" err="1"/>
              <a:t>Afton</a:t>
            </a:r>
            <a:r>
              <a:rPr lang="es-ES" altLang="es-ES" dirty="0"/>
              <a:t> Villa Rojo, se desarrolló en los jardines. </a:t>
            </a:r>
          </a:p>
        </p:txBody>
      </p:sp>
    </p:spTree>
    <p:extLst>
      <p:ext uri="{BB962C8B-B14F-4D97-AF65-F5344CB8AC3E}">
        <p14:creationId xmlns:p14="http://schemas.microsoft.com/office/powerpoint/2010/main" val="4898365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Louisiana.-Afton Villa Gardens 0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77825"/>
            <a:ext cx="91440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3578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2 Imagen" descr="Louisiana.-Afton_villa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2456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Afton Villa_gardens.-Louis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9084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Afton Villa_gardens.-Louisi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301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Louisiana.-Afton Villa Gardens 08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613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r>
              <a:rPr lang="es-ES" altLang="es-ES" sz="3600" dirty="0"/>
              <a:t>LOUISIANA</a:t>
            </a:r>
            <a:r>
              <a:rPr lang="es-ES" altLang="es-ES" dirty="0"/>
              <a:t>.-</a:t>
            </a:r>
            <a:r>
              <a:rPr lang="es-ES" altLang="es-ES" dirty="0" err="1"/>
              <a:t>Jungle</a:t>
            </a:r>
            <a:r>
              <a:rPr lang="es-ES" altLang="es-ES" dirty="0"/>
              <a:t> </a:t>
            </a:r>
            <a:r>
              <a:rPr lang="es-ES" altLang="es-ES" dirty="0" err="1"/>
              <a:t>Gardens</a:t>
            </a:r>
            <a:endParaRPr lang="es-ES" altLang="es-ES" dirty="0"/>
          </a:p>
        </p:txBody>
      </p:sp>
      <p:sp>
        <p:nvSpPr>
          <p:cNvPr id="74755" name="2 Marcador de contenido"/>
          <p:cNvSpPr>
            <a:spLocks noGrp="1"/>
          </p:cNvSpPr>
          <p:nvPr>
            <p:ph sz="quarter" idx="1"/>
          </p:nvPr>
        </p:nvSpPr>
        <p:spPr/>
        <p:txBody>
          <a:bodyPr/>
          <a:lstStyle/>
          <a:p>
            <a:pPr eaLnBrk="1" hangingPunct="1"/>
            <a:r>
              <a:rPr lang="es-ES" altLang="es-ES" b="1" dirty="0" err="1"/>
              <a:t>Jungle</a:t>
            </a:r>
            <a:r>
              <a:rPr lang="es-ES" altLang="es-ES" b="1" dirty="0"/>
              <a:t> </a:t>
            </a:r>
            <a:r>
              <a:rPr lang="es-ES" altLang="es-ES" b="1" dirty="0" err="1"/>
              <a:t>Gardens</a:t>
            </a:r>
            <a:r>
              <a:rPr lang="es-ES" altLang="es-ES" dirty="0"/>
              <a:t> es un </a:t>
            </a:r>
            <a:r>
              <a:rPr lang="es-ES" altLang="es-ES" dirty="0" err="1"/>
              <a:t>jardin</a:t>
            </a:r>
            <a:r>
              <a:rPr lang="es-ES" altLang="es-ES" dirty="0"/>
              <a:t> </a:t>
            </a:r>
            <a:r>
              <a:rPr lang="es-ES" altLang="es-ES" dirty="0" err="1"/>
              <a:t>botanico</a:t>
            </a:r>
            <a:r>
              <a:rPr lang="es-ES" altLang="es-ES" dirty="0"/>
              <a:t> de 0,69 km </a:t>
            </a:r>
            <a:r>
              <a:rPr lang="es-ES" altLang="es-ES" baseline="30000" dirty="0"/>
              <a:t>2</a:t>
            </a:r>
            <a:r>
              <a:rPr lang="es-ES" altLang="es-ES" dirty="0"/>
              <a:t> jardín y un santuario de aves situado en </a:t>
            </a:r>
            <a:r>
              <a:rPr lang="es-ES" altLang="es-ES" dirty="0" err="1"/>
              <a:t>Avery</a:t>
            </a:r>
            <a:r>
              <a:rPr lang="es-ES" altLang="es-ES" dirty="0"/>
              <a:t> Island , </a:t>
            </a:r>
            <a:r>
              <a:rPr lang="es-ES" altLang="es-ES" dirty="0" err="1"/>
              <a:t>Louisiana</a:t>
            </a:r>
            <a:r>
              <a:rPr lang="es-ES" altLang="es-ES" dirty="0"/>
              <a:t> (cerca de la ciudad de Nueva Iberia ).</a:t>
            </a:r>
          </a:p>
          <a:p>
            <a:pPr eaLnBrk="1" hangingPunct="1"/>
            <a:r>
              <a:rPr lang="es-ES" altLang="es-ES" dirty="0"/>
              <a:t>Los jardines están abiertos todos los días excepto los días festivos, con una cuota de admisión . </a:t>
            </a:r>
          </a:p>
          <a:p>
            <a:pPr eaLnBrk="1" hangingPunct="1"/>
            <a:r>
              <a:rPr lang="es-ES" altLang="es-ES" dirty="0"/>
              <a:t>Los jardines fueron creados por Edward </a:t>
            </a:r>
            <a:r>
              <a:rPr lang="es-ES" altLang="es-ES" dirty="0" err="1"/>
              <a:t>Avery</a:t>
            </a:r>
            <a:r>
              <a:rPr lang="es-ES" altLang="es-ES" dirty="0"/>
              <a:t> </a:t>
            </a:r>
            <a:r>
              <a:rPr lang="es-ES" altLang="es-ES" dirty="0" err="1"/>
              <a:t>McIlhenny</a:t>
            </a:r>
            <a:r>
              <a:rPr lang="es-ES" altLang="es-ES" dirty="0"/>
              <a:t> , segundo hijo de Edmund </a:t>
            </a:r>
            <a:r>
              <a:rPr lang="es-ES" altLang="es-ES" dirty="0" err="1"/>
              <a:t>McIlhenny</a:t>
            </a:r>
            <a:r>
              <a:rPr lang="es-ES" altLang="es-ES" dirty="0"/>
              <a:t> , el inventor de la salsa Tabasco .  </a:t>
            </a:r>
          </a:p>
        </p:txBody>
      </p:sp>
    </p:spTree>
    <p:extLst>
      <p:ext uri="{BB962C8B-B14F-4D97-AF65-F5344CB8AC3E}">
        <p14:creationId xmlns:p14="http://schemas.microsoft.com/office/powerpoint/2010/main" val="707958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sz="quarter" idx="1"/>
          </p:nvPr>
        </p:nvSpPr>
        <p:spPr>
          <a:xfrm>
            <a:off x="914400" y="908050"/>
            <a:ext cx="7185992" cy="5111750"/>
          </a:xfrm>
        </p:spPr>
        <p:txBody>
          <a:bodyPr/>
          <a:lstStyle/>
          <a:p>
            <a:pPr eaLnBrk="1" hangingPunct="1"/>
            <a:r>
              <a:rPr lang="es-ES" altLang="es-ES" dirty="0"/>
              <a:t>Una de las atracciones </a:t>
            </a:r>
            <a:r>
              <a:rPr lang="es-ES" altLang="es-ES" dirty="0" err="1"/>
              <a:t>Jungle</a:t>
            </a:r>
            <a:r>
              <a:rPr lang="es-ES" altLang="es-ES" dirty="0"/>
              <a:t> </a:t>
            </a:r>
            <a:r>
              <a:rPr lang="es-ES" altLang="es-ES" dirty="0" err="1"/>
              <a:t>Gardens</a:t>
            </a:r>
            <a:r>
              <a:rPr lang="es-ES" altLang="es-ES" dirty="0"/>
              <a:t> " es un santuario de aves llamado City </a:t>
            </a:r>
            <a:r>
              <a:rPr lang="es-ES" altLang="es-ES" dirty="0" err="1"/>
              <a:t>Bird</a:t>
            </a:r>
            <a:endParaRPr lang="es-ES" altLang="es-ES" dirty="0"/>
          </a:p>
          <a:p>
            <a:pPr eaLnBrk="1" hangingPunct="1"/>
            <a:r>
              <a:rPr lang="es-ES" altLang="es-ES" dirty="0"/>
              <a:t> Proporciona perchas para garzas blancas y otras especies de aves silvestres. </a:t>
            </a:r>
          </a:p>
          <a:p>
            <a:pPr eaLnBrk="1" hangingPunct="1"/>
            <a:r>
              <a:rPr lang="es-ES" altLang="es-ES" dirty="0"/>
              <a:t>En 1895 </a:t>
            </a:r>
            <a:r>
              <a:rPr lang="es-ES" altLang="es-ES" dirty="0" err="1"/>
              <a:t>McIlhenny</a:t>
            </a:r>
            <a:r>
              <a:rPr lang="es-ES" altLang="es-ES" dirty="0"/>
              <a:t> </a:t>
            </a:r>
            <a:r>
              <a:rPr lang="es-ES" altLang="es-ES" dirty="0" err="1"/>
              <a:t>crió</a:t>
            </a:r>
            <a:r>
              <a:rPr lang="es-ES" altLang="es-ES" dirty="0"/>
              <a:t> a ocho garzas en cautiverio en la isla, y puestos en libertad en la caída de la migración.</a:t>
            </a:r>
          </a:p>
          <a:p>
            <a:pPr eaLnBrk="1" hangingPunct="1"/>
            <a:r>
              <a:rPr lang="es-ES" altLang="es-ES" dirty="0"/>
              <a:t>Volvieron la próxima primavera con las garzas, y han continuado haciéndolo durante generaciones.</a:t>
            </a:r>
          </a:p>
        </p:txBody>
      </p:sp>
    </p:spTree>
    <p:extLst>
      <p:ext uri="{BB962C8B-B14F-4D97-AF65-F5344CB8AC3E}">
        <p14:creationId xmlns:p14="http://schemas.microsoft.com/office/powerpoint/2010/main" val="33807773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2 Marcador de contenido"/>
          <p:cNvSpPr>
            <a:spLocks noGrp="1"/>
          </p:cNvSpPr>
          <p:nvPr>
            <p:ph sz="quarter" idx="1"/>
          </p:nvPr>
        </p:nvSpPr>
        <p:spPr>
          <a:xfrm>
            <a:off x="914400" y="908050"/>
            <a:ext cx="6969968" cy="5111750"/>
          </a:xfrm>
        </p:spPr>
        <p:txBody>
          <a:bodyPr/>
          <a:lstStyle/>
          <a:p>
            <a:r>
              <a:rPr lang="es-ES" altLang="es-ES" dirty="0"/>
              <a:t>Hoy miles de garzas habitan en la isla desde principios de primavera hasta finales del verano. </a:t>
            </a:r>
          </a:p>
          <a:p>
            <a:r>
              <a:rPr lang="es-ES" altLang="es-ES" dirty="0"/>
              <a:t>Numerosos cocodrilos americanos , osos negros de  </a:t>
            </a:r>
            <a:r>
              <a:rPr lang="es-ES" altLang="es-ES" dirty="0" err="1"/>
              <a:t>Louisiana</a:t>
            </a:r>
            <a:r>
              <a:rPr lang="es-ES" altLang="es-ES" dirty="0"/>
              <a:t>  , y los ciervos de cola blanca también habitan en la isla, además de coipos , nutrias de río de América del Norte , </a:t>
            </a:r>
            <a:r>
              <a:rPr lang="es-ES" altLang="es-ES" dirty="0" err="1"/>
              <a:t>Muskrat</a:t>
            </a:r>
            <a:r>
              <a:rPr lang="es-ES" altLang="es-ES" dirty="0"/>
              <a:t> , serpientes y otros animales salvajes.</a:t>
            </a:r>
          </a:p>
          <a:p>
            <a:r>
              <a:rPr lang="es-ES" altLang="es-ES" dirty="0"/>
              <a:t>Los jardines están plantados con azaleas , camelias japonesas, hortensias, </a:t>
            </a:r>
            <a:r>
              <a:rPr lang="es-ES" altLang="es-ES" dirty="0" err="1"/>
              <a:t>Louisiana</a:t>
            </a:r>
            <a:r>
              <a:rPr lang="es-ES" altLang="es-ES" dirty="0"/>
              <a:t> iris , Papiro juncias , bambú , y glicinias</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6048717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981075"/>
            <a:ext cx="7113984" cy="5038725"/>
          </a:xfrm>
        </p:spPr>
        <p:txBody>
          <a:bodyPr/>
          <a:lstStyle/>
          <a:p>
            <a:pPr eaLnBrk="1" hangingPunct="1"/>
            <a:r>
              <a:rPr lang="es-ES" altLang="es-ES" dirty="0"/>
              <a:t>Un templo de cristal, situado dentro de un jardín chino , alberga una estatua centenaria de </a:t>
            </a:r>
            <a:r>
              <a:rPr lang="es-ES" altLang="es-ES" dirty="0" err="1"/>
              <a:t>Buddha</a:t>
            </a:r>
            <a:r>
              <a:rPr lang="es-ES" altLang="es-ES" dirty="0"/>
              <a:t> dado a </a:t>
            </a:r>
            <a:r>
              <a:rPr lang="es-ES" altLang="es-ES" dirty="0" err="1"/>
              <a:t>McIlhenny</a:t>
            </a:r>
            <a:r>
              <a:rPr lang="es-ES" altLang="es-ES" dirty="0"/>
              <a:t> en 1936.</a:t>
            </a:r>
          </a:p>
          <a:p>
            <a:pPr eaLnBrk="1" hangingPunct="1"/>
            <a:r>
              <a:rPr lang="es-ES" altLang="es-ES" dirty="0"/>
              <a:t>A cuatro millas de caminos de grava están llenas de robles y árboles con musgo español ( </a:t>
            </a:r>
            <a:r>
              <a:rPr lang="es-ES" altLang="es-ES" dirty="0" err="1"/>
              <a:t>Spanish</a:t>
            </a:r>
            <a:r>
              <a:rPr lang="es-ES" altLang="es-ES" dirty="0"/>
              <a:t> </a:t>
            </a:r>
            <a:r>
              <a:rPr lang="es-ES" altLang="es-ES" dirty="0" err="1"/>
              <a:t>Moss</a:t>
            </a:r>
            <a:r>
              <a:rPr lang="es-ES" altLang="es-ES" dirty="0"/>
              <a:t> ) .</a:t>
            </a:r>
          </a:p>
          <a:p>
            <a:pPr eaLnBrk="1" hangingPunct="1"/>
            <a:r>
              <a:rPr lang="es-ES" altLang="es-ES" dirty="0"/>
              <a:t>También hay muchos senderos para caminar. </a:t>
            </a:r>
          </a:p>
        </p:txBody>
      </p:sp>
    </p:spTree>
    <p:extLst>
      <p:ext uri="{BB962C8B-B14F-4D97-AF65-F5344CB8AC3E}">
        <p14:creationId xmlns:p14="http://schemas.microsoft.com/office/powerpoint/2010/main" val="11825958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Archivo: Buddhatemple (2) sma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1596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Louisiana.-Jungle Gardens.-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3263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Louisiana.-Jungle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3028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ouisiana.-jungle_gardens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61687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ouisiana.-Jungle_gardens_avery_isla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7127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Jungle Gardens.- Louis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182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Jungle Gardens.- Louisia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8907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Jungle Gardens.- Louis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7267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upload.wikimedia.org/wikipedia/commons/8/84/AlocasiaMacrorrhizaLea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2432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upload.wikimedia.org/wikipedia/commons/6/6b/Gunnera_manicata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0776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eaLnBrk="1" hangingPunct="1"/>
            <a:r>
              <a:rPr lang="es-ES" altLang="es-ES" sz="3600" dirty="0"/>
              <a:t>LOUISIANA</a:t>
            </a:r>
            <a:r>
              <a:rPr lang="es-ES" altLang="es-ES" dirty="0"/>
              <a:t>.-</a:t>
            </a:r>
            <a:r>
              <a:rPr lang="es-ES" altLang="es-ES" dirty="0" err="1"/>
              <a:t>Longue</a:t>
            </a:r>
            <a:r>
              <a:rPr lang="es-ES" altLang="es-ES" dirty="0"/>
              <a:t> </a:t>
            </a:r>
            <a:r>
              <a:rPr lang="es-ES" altLang="es-ES" dirty="0" err="1"/>
              <a:t>Vue</a:t>
            </a:r>
            <a:r>
              <a:rPr lang="es-ES" altLang="es-ES" dirty="0"/>
              <a:t> </a:t>
            </a:r>
            <a:r>
              <a:rPr lang="es-ES" altLang="es-ES" dirty="0" err="1"/>
              <a:t>Gardens</a:t>
            </a:r>
            <a:endParaRPr lang="es-ES" altLang="es-ES" dirty="0"/>
          </a:p>
        </p:txBody>
      </p:sp>
      <p:sp>
        <p:nvSpPr>
          <p:cNvPr id="89091" name="2 Marcador de contenido"/>
          <p:cNvSpPr>
            <a:spLocks noGrp="1"/>
          </p:cNvSpPr>
          <p:nvPr>
            <p:ph sz="quarter" idx="1"/>
          </p:nvPr>
        </p:nvSpPr>
        <p:spPr>
          <a:xfrm>
            <a:off x="914401" y="1916832"/>
            <a:ext cx="7113984" cy="4608512"/>
          </a:xfrm>
        </p:spPr>
        <p:txBody>
          <a:bodyPr/>
          <a:lstStyle/>
          <a:p>
            <a:pPr eaLnBrk="1" hangingPunct="1"/>
            <a:r>
              <a:rPr lang="es-ES" altLang="es-ES" b="1" dirty="0" err="1"/>
              <a:t>Longue</a:t>
            </a:r>
            <a:r>
              <a:rPr lang="es-ES" altLang="es-ES" b="1" dirty="0"/>
              <a:t> </a:t>
            </a:r>
            <a:r>
              <a:rPr lang="es-ES" altLang="es-ES" b="1" dirty="0" err="1"/>
              <a:t>Vue</a:t>
            </a:r>
            <a:r>
              <a:rPr lang="es-ES" altLang="es-ES" b="1" dirty="0"/>
              <a:t> </a:t>
            </a:r>
            <a:r>
              <a:rPr lang="es-ES" altLang="es-ES" b="1" dirty="0" err="1"/>
              <a:t>House</a:t>
            </a:r>
            <a:r>
              <a:rPr lang="es-ES" altLang="es-ES" b="1" dirty="0"/>
              <a:t> y sus jardines,</a:t>
            </a:r>
            <a:r>
              <a:rPr lang="es-ES" altLang="es-ES" dirty="0"/>
              <a:t> también conocido como </a:t>
            </a:r>
            <a:r>
              <a:rPr lang="es-ES" altLang="es-ES" b="1" dirty="0" err="1"/>
              <a:t>Longue</a:t>
            </a:r>
            <a:r>
              <a:rPr lang="es-ES" altLang="es-ES" b="1" dirty="0"/>
              <a:t> </a:t>
            </a:r>
            <a:r>
              <a:rPr lang="es-ES" altLang="es-ES" b="1" dirty="0" err="1"/>
              <a:t>Vue</a:t>
            </a:r>
            <a:r>
              <a:rPr lang="es-ES" altLang="es-ES" b="1" dirty="0"/>
              <a:t>,</a:t>
            </a:r>
            <a:r>
              <a:rPr lang="es-ES" altLang="es-ES" dirty="0"/>
              <a:t> es una </a:t>
            </a:r>
            <a:r>
              <a:rPr lang="es-ES" altLang="es-ES" dirty="0" err="1"/>
              <a:t>mansion</a:t>
            </a:r>
            <a:r>
              <a:rPr lang="es-ES" altLang="es-ES" dirty="0"/>
              <a:t> de renacimiento clásico con un jardín situado en la carretera 7 de bambú, Nueva Orleans, </a:t>
            </a:r>
            <a:r>
              <a:rPr lang="es-ES" altLang="es-ES" dirty="0" err="1"/>
              <a:t>Louisiana</a:t>
            </a:r>
            <a:r>
              <a:rPr lang="es-ES" altLang="es-ES" dirty="0"/>
              <a:t> , en los Estados Unidos .</a:t>
            </a:r>
          </a:p>
          <a:p>
            <a:pPr eaLnBrk="1" hangingPunct="1"/>
            <a:r>
              <a:rPr lang="es-ES" altLang="es-ES" dirty="0"/>
              <a:t>Está abierto al público de martes a domingo, una cuota de admisión es cargada. </a:t>
            </a:r>
          </a:p>
          <a:p>
            <a:pPr eaLnBrk="1" hangingPunct="1"/>
            <a:r>
              <a:rPr lang="es-ES" altLang="es-ES" dirty="0"/>
              <a:t> La antigua casa de Edith y </a:t>
            </a:r>
            <a:r>
              <a:rPr lang="es-ES" altLang="es-ES" dirty="0" err="1"/>
              <a:t>Stern</a:t>
            </a:r>
            <a:r>
              <a:rPr lang="es-ES" altLang="es-ES" dirty="0"/>
              <a:t> Edgar, la casa actual es de hecho la  segunda. </a:t>
            </a:r>
          </a:p>
          <a:p>
            <a:pPr eaLnBrk="1" hangingPunct="1"/>
            <a:r>
              <a:rPr lang="es-ES" altLang="es-ES" dirty="0"/>
              <a:t>La casa original y jardines se iniciaron en 1924.</a:t>
            </a:r>
          </a:p>
          <a:p>
            <a:pPr eaLnBrk="1" hangingPunct="1"/>
            <a:endParaRPr lang="es-ES" altLang="es-ES" dirty="0"/>
          </a:p>
        </p:txBody>
      </p:sp>
    </p:spTree>
    <p:extLst>
      <p:ext uri="{BB962C8B-B14F-4D97-AF65-F5344CB8AC3E}">
        <p14:creationId xmlns:p14="http://schemas.microsoft.com/office/powerpoint/2010/main" val="5206266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Marcador de contenido"/>
          <p:cNvSpPr>
            <a:spLocks noGrp="1"/>
          </p:cNvSpPr>
          <p:nvPr>
            <p:ph sz="quarter" idx="1"/>
          </p:nvPr>
        </p:nvSpPr>
        <p:spPr>
          <a:xfrm>
            <a:off x="914400" y="1052736"/>
            <a:ext cx="7041976" cy="5256584"/>
          </a:xfrm>
        </p:spPr>
        <p:txBody>
          <a:bodyPr/>
          <a:lstStyle/>
          <a:p>
            <a:r>
              <a:rPr lang="es-ES" altLang="es-ES" dirty="0"/>
              <a:t>En 1934 el arquitecto paisajista Ellen </a:t>
            </a:r>
            <a:r>
              <a:rPr lang="es-ES" altLang="es-ES" dirty="0" err="1"/>
              <a:t>Biddle</a:t>
            </a:r>
            <a:r>
              <a:rPr lang="es-ES" altLang="es-ES" dirty="0"/>
              <a:t> </a:t>
            </a:r>
            <a:r>
              <a:rPr lang="es-ES" altLang="es-ES" dirty="0" err="1"/>
              <a:t>Shipman</a:t>
            </a:r>
            <a:r>
              <a:rPr lang="es-ES" altLang="es-ES" dirty="0"/>
              <a:t> comenzó a trabajar con los </a:t>
            </a:r>
            <a:r>
              <a:rPr lang="es-ES" altLang="es-ES" dirty="0" err="1"/>
              <a:t>Sterns</a:t>
            </a:r>
            <a:r>
              <a:rPr lang="es-ES" altLang="es-ES" dirty="0"/>
              <a:t> en el diseño de sus jardines.</a:t>
            </a:r>
          </a:p>
          <a:p>
            <a:r>
              <a:rPr lang="es-ES" altLang="es-ES" dirty="0"/>
              <a:t>A través de la reelaboración de los jardines de los </a:t>
            </a:r>
            <a:r>
              <a:rPr lang="es-ES" altLang="es-ES" dirty="0" err="1"/>
              <a:t>Stern</a:t>
            </a:r>
            <a:r>
              <a:rPr lang="es-ES" altLang="es-ES" dirty="0"/>
              <a:t> decidió que su casa no les </a:t>
            </a:r>
            <a:r>
              <a:rPr lang="es-ES" altLang="es-ES" dirty="0" err="1"/>
              <a:t>permitia</a:t>
            </a:r>
            <a:r>
              <a:rPr lang="es-ES" altLang="es-ES" dirty="0"/>
              <a:t> disfrutar plenamente de sus nuevos terrenos y la casa original fue trasladada posteriormente y una nueva erigida en su lugar a partir de 1939. </a:t>
            </a:r>
          </a:p>
          <a:p>
            <a:r>
              <a:rPr lang="es-ES" altLang="es-ES" dirty="0"/>
              <a:t>Esta nueva casa fue diseñada por los arquitectos Guillermo y Geoffrey </a:t>
            </a:r>
            <a:r>
              <a:rPr lang="es-ES" altLang="es-ES" dirty="0" err="1"/>
              <a:t>Platt</a:t>
            </a:r>
            <a:r>
              <a:rPr lang="es-ES" altLang="es-ES" dirty="0"/>
              <a:t>, cuyo padre, Charles </a:t>
            </a:r>
            <a:r>
              <a:rPr lang="es-ES" altLang="es-ES" dirty="0" err="1"/>
              <a:t>Platt</a:t>
            </a:r>
            <a:r>
              <a:rPr lang="es-ES" altLang="es-ES" dirty="0"/>
              <a:t>, fue el mentor de </a:t>
            </a:r>
            <a:r>
              <a:rPr lang="es-ES" altLang="es-ES" dirty="0" err="1"/>
              <a:t>Shipman</a:t>
            </a:r>
            <a:r>
              <a:rPr lang="es-ES" altLang="es-ES" dirty="0"/>
              <a:t>. </a:t>
            </a:r>
          </a:p>
          <a:p>
            <a:endParaRPr lang="es-ES" altLang="es-ES" dirty="0"/>
          </a:p>
          <a:p>
            <a:endParaRPr lang="es-ES" altLang="es-ES" dirty="0"/>
          </a:p>
        </p:txBody>
      </p:sp>
    </p:spTree>
    <p:extLst>
      <p:ext uri="{BB962C8B-B14F-4D97-AF65-F5344CB8AC3E}">
        <p14:creationId xmlns:p14="http://schemas.microsoft.com/office/powerpoint/2010/main" val="33249889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68313" y="115888"/>
            <a:ext cx="7704087" cy="6265862"/>
          </a:xfrm>
        </p:spPr>
        <p:txBody>
          <a:bodyPr/>
          <a:lstStyle/>
          <a:p>
            <a:pPr marL="0" indent="0" eaLnBrk="1" hangingPunct="1">
              <a:buFont typeface="Wingdings 2" pitchFamily="18" charset="2"/>
              <a:buNone/>
              <a:defRPr/>
            </a:pPr>
            <a:r>
              <a:rPr lang="es-ES" dirty="0"/>
              <a:t> </a:t>
            </a:r>
          </a:p>
          <a:p>
            <a:pPr eaLnBrk="1" hangingPunct="1">
              <a:defRPr/>
            </a:pPr>
            <a:r>
              <a:rPr lang="es-ES" dirty="0"/>
              <a:t>Las cuatro fachadas de la casa tienen cuatro aspectos diferentes y, a cada uno de los cuatro lados hay un jardín distinto. </a:t>
            </a:r>
          </a:p>
          <a:p>
            <a:pPr eaLnBrk="1" hangingPunct="1">
              <a:defRPr/>
            </a:pPr>
            <a:r>
              <a:rPr lang="es-ES" dirty="0"/>
              <a:t>Cuenta con 20 habitaciones distribuidas en tres plantas, con mobiliario original.</a:t>
            </a:r>
          </a:p>
          <a:p>
            <a:pPr eaLnBrk="1" hangingPunct="1">
              <a:defRPr/>
            </a:pPr>
            <a:r>
              <a:rPr lang="es-ES" dirty="0"/>
              <a:t>Los jardines incluyen </a:t>
            </a:r>
            <a:r>
              <a:rPr lang="es-ES" dirty="0" err="1"/>
              <a:t>Asclepias</a:t>
            </a:r>
            <a:r>
              <a:rPr lang="es-ES" dirty="0"/>
              <a:t> tuberosa , azaleas , malanga ,  </a:t>
            </a:r>
            <a:r>
              <a:rPr lang="es-ES" dirty="0" err="1"/>
              <a:t>Callicarpa</a:t>
            </a:r>
            <a:r>
              <a:rPr lang="es-ES" dirty="0"/>
              <a:t> americana , camelia , </a:t>
            </a:r>
            <a:r>
              <a:rPr lang="es-ES" dirty="0" err="1"/>
              <a:t>Canna</a:t>
            </a:r>
            <a:r>
              <a:rPr lang="es-ES" dirty="0"/>
              <a:t> , </a:t>
            </a:r>
            <a:r>
              <a:rPr lang="es-ES" dirty="0" err="1"/>
              <a:t>Chionanthus</a:t>
            </a:r>
            <a:r>
              <a:rPr lang="es-ES" dirty="0"/>
              <a:t> </a:t>
            </a:r>
            <a:r>
              <a:rPr lang="es-ES" dirty="0" err="1"/>
              <a:t>retusus</a:t>
            </a:r>
            <a:r>
              <a:rPr lang="es-ES" dirty="0"/>
              <a:t> , crisantemo , mirto crespón , ciclamen , </a:t>
            </a:r>
            <a:r>
              <a:rPr lang="es-ES" dirty="0" err="1"/>
              <a:t>Delphinium</a:t>
            </a:r>
            <a:r>
              <a:rPr lang="es-ES" dirty="0"/>
              <a:t> , Ficus </a:t>
            </a:r>
            <a:r>
              <a:rPr lang="es-ES" dirty="0" err="1"/>
              <a:t>carica</a:t>
            </a:r>
            <a:r>
              <a:rPr lang="es-ES" dirty="0"/>
              <a:t> , </a:t>
            </a:r>
            <a:r>
              <a:rPr lang="es-ES" dirty="0" err="1"/>
              <a:t>Gossypium</a:t>
            </a:r>
            <a:r>
              <a:rPr lang="es-ES" dirty="0"/>
              <a:t> , hortensias ,  </a:t>
            </a:r>
            <a:r>
              <a:rPr lang="es-ES" dirty="0" err="1"/>
              <a:t>Koelreuteria</a:t>
            </a:r>
            <a:r>
              <a:rPr lang="es-ES" dirty="0"/>
              <a:t> </a:t>
            </a:r>
            <a:r>
              <a:rPr lang="es-ES" dirty="0" err="1"/>
              <a:t>bipinnata</a:t>
            </a:r>
            <a:r>
              <a:rPr lang="es-ES" dirty="0"/>
              <a:t>, </a:t>
            </a:r>
            <a:r>
              <a:rPr lang="es-ES" dirty="0" err="1"/>
              <a:t>Louisiana</a:t>
            </a:r>
            <a:r>
              <a:rPr lang="es-ES" dirty="0"/>
              <a:t> iris , </a:t>
            </a:r>
            <a:r>
              <a:rPr lang="es-ES" dirty="0" err="1"/>
              <a:t>Lycori</a:t>
            </a:r>
            <a:r>
              <a:rPr lang="es-ES" dirty="0"/>
              <a:t> aurea , Narciso , </a:t>
            </a:r>
            <a:r>
              <a:rPr lang="es-ES" dirty="0" err="1"/>
              <a:t>Passiflora</a:t>
            </a:r>
            <a:r>
              <a:rPr lang="es-ES" dirty="0"/>
              <a:t> </a:t>
            </a:r>
            <a:r>
              <a:rPr lang="es-ES" dirty="0" err="1"/>
              <a:t>incarnata</a:t>
            </a:r>
            <a:r>
              <a:rPr lang="es-ES" dirty="0"/>
              <a:t> , </a:t>
            </a:r>
            <a:r>
              <a:rPr lang="es-ES" dirty="0" err="1"/>
              <a:t>Phytolacca</a:t>
            </a:r>
            <a:r>
              <a:rPr lang="es-ES" dirty="0"/>
              <a:t> americana , </a:t>
            </a:r>
            <a:r>
              <a:rPr lang="es-ES" dirty="0" err="1"/>
              <a:t>Euphorbia</a:t>
            </a:r>
            <a:r>
              <a:rPr lang="es-ES" dirty="0"/>
              <a:t> </a:t>
            </a:r>
            <a:r>
              <a:rPr lang="es-ES" dirty="0" err="1"/>
              <a:t>pulcherrima</a:t>
            </a:r>
            <a:r>
              <a:rPr lang="es-ES" dirty="0"/>
              <a:t>, rosas , </a:t>
            </a:r>
            <a:r>
              <a:rPr lang="es-ES" dirty="0" err="1"/>
              <a:t>Stigmaphyllon</a:t>
            </a:r>
            <a:r>
              <a:rPr lang="es-ES" dirty="0"/>
              <a:t> </a:t>
            </a:r>
            <a:r>
              <a:rPr lang="es-ES" dirty="0" err="1"/>
              <a:t>ciliatum</a:t>
            </a:r>
            <a:r>
              <a:rPr lang="es-ES" dirty="0"/>
              <a:t> , tulipanes , </a:t>
            </a:r>
            <a:r>
              <a:rPr lang="es-ES" dirty="0" err="1"/>
              <a:t>vitex</a:t>
            </a:r>
            <a:r>
              <a:rPr lang="es-ES" dirty="0"/>
              <a:t> , y </a:t>
            </a:r>
            <a:r>
              <a:rPr lang="es-ES" dirty="0" err="1"/>
              <a:t>Zingiber</a:t>
            </a:r>
            <a:r>
              <a:rPr lang="es-ES" dirty="0"/>
              <a:t> </a:t>
            </a:r>
            <a:r>
              <a:rPr lang="es-ES" dirty="0" err="1"/>
              <a:t>zerumbet</a:t>
            </a:r>
            <a:r>
              <a:rPr lang="es-ES" dirty="0"/>
              <a:t>  .</a:t>
            </a:r>
          </a:p>
          <a:p>
            <a:pPr eaLnBrk="1" hangingPunct="1">
              <a:defRPr/>
            </a:pPr>
            <a:endParaRPr lang="es-ES" dirty="0"/>
          </a:p>
          <a:p>
            <a:pPr eaLnBrk="1" hangingPunct="1">
              <a:defRPr/>
            </a:pPr>
            <a:endParaRPr lang="es-ES" dirty="0"/>
          </a:p>
        </p:txBody>
      </p:sp>
    </p:spTree>
    <p:extLst>
      <p:ext uri="{BB962C8B-B14F-4D97-AF65-F5344CB8AC3E}">
        <p14:creationId xmlns:p14="http://schemas.microsoft.com/office/powerpoint/2010/main" val="30176834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Marcador de contenido"/>
          <p:cNvSpPr>
            <a:spLocks noGrp="1"/>
          </p:cNvSpPr>
          <p:nvPr>
            <p:ph sz="quarter" idx="1"/>
          </p:nvPr>
        </p:nvSpPr>
        <p:spPr>
          <a:xfrm>
            <a:off x="914401" y="549275"/>
            <a:ext cx="7185992" cy="5470525"/>
          </a:xfrm>
        </p:spPr>
        <p:txBody>
          <a:bodyPr/>
          <a:lstStyle/>
          <a:p>
            <a:pPr eaLnBrk="1" hangingPunct="1"/>
            <a:r>
              <a:rPr lang="es-ES" altLang="es-ES" dirty="0"/>
              <a:t>Fue incluido en el Registro Nacional de Lugares Históricos en 1991 y, además, fue declarado Monumento Histórico Nacional en 2005.  </a:t>
            </a:r>
          </a:p>
          <a:p>
            <a:pPr eaLnBrk="1" hangingPunct="1"/>
            <a:r>
              <a:rPr lang="es-ES" altLang="es-ES" dirty="0"/>
              <a:t>Aunque dañado por el huracán Katrina , </a:t>
            </a:r>
            <a:r>
              <a:rPr lang="es-ES" altLang="es-ES" dirty="0" err="1"/>
              <a:t>Longue</a:t>
            </a:r>
            <a:r>
              <a:rPr lang="es-ES" altLang="es-ES" dirty="0"/>
              <a:t> </a:t>
            </a:r>
            <a:r>
              <a:rPr lang="es-ES" altLang="es-ES" dirty="0" err="1"/>
              <a:t>Vue</a:t>
            </a:r>
            <a:r>
              <a:rPr lang="es-ES" altLang="es-ES" dirty="0"/>
              <a:t> ha vuelto a abrir gracias a la dedicación del personal y voluntarios de todo el país que ayudaron a recuperar los jardines. </a:t>
            </a:r>
          </a:p>
        </p:txBody>
      </p:sp>
    </p:spTree>
    <p:extLst>
      <p:ext uri="{BB962C8B-B14F-4D97-AF65-F5344CB8AC3E}">
        <p14:creationId xmlns:p14="http://schemas.microsoft.com/office/powerpoint/2010/main" val="30052104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Louisiana.-LongueVu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647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LongueVu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481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Longue Vue Gardens Louisian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1235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Louisiana.-Longue_vue_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6844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ouisiana.-Longue Vue House and Gardens 0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6090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ouisiana.-Longue Vue House and Gardens 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4597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ouisiana.-Longue_vue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8985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Longue Vue Gardens Louisian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6517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Longue Vue Gardens Louisiana.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79262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Longue Vue Gardens Louisian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8358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p:txBody>
          <a:bodyPr/>
          <a:lstStyle/>
          <a:p>
            <a:pPr eaLnBrk="1" hangingPunct="1"/>
            <a:r>
              <a:rPr lang="es-ES" altLang="es-ES" sz="3600"/>
              <a:t>NEW ORLEANS </a:t>
            </a:r>
            <a:r>
              <a:rPr lang="es-ES" altLang="es-ES"/>
              <a:t>Botanic Garden</a:t>
            </a:r>
          </a:p>
        </p:txBody>
      </p:sp>
      <p:sp>
        <p:nvSpPr>
          <p:cNvPr id="103427" name="2 Marcador de contenido"/>
          <p:cNvSpPr>
            <a:spLocks noGrp="1"/>
          </p:cNvSpPr>
          <p:nvPr>
            <p:ph sz="quarter" idx="1"/>
          </p:nvPr>
        </p:nvSpPr>
        <p:spPr/>
        <p:txBody>
          <a:bodyPr/>
          <a:lstStyle/>
          <a:p>
            <a:pPr eaLnBrk="1" hangingPunct="1"/>
            <a:r>
              <a:rPr lang="es-ES" altLang="es-ES" dirty="0"/>
              <a:t>El </a:t>
            </a:r>
            <a:r>
              <a:rPr lang="es-ES" altLang="es-ES" b="1" dirty="0"/>
              <a:t>Jardín Botánico de Nueva Orleans</a:t>
            </a:r>
            <a:r>
              <a:rPr lang="es-ES" altLang="es-ES" dirty="0"/>
              <a:t> es un jardín botánico situado en el parque de la ciudad , Nueva Orleans, </a:t>
            </a:r>
            <a:r>
              <a:rPr lang="es-ES" altLang="es-ES" dirty="0" err="1"/>
              <a:t>Louisiana</a:t>
            </a:r>
            <a:r>
              <a:rPr lang="es-ES" altLang="es-ES" dirty="0"/>
              <a:t>.</a:t>
            </a:r>
          </a:p>
          <a:p>
            <a:pPr eaLnBrk="1" hangingPunct="1"/>
            <a:r>
              <a:rPr lang="es-ES" altLang="es-ES" dirty="0"/>
              <a:t>El Jardín Botánico de Nueva Orleans City Park fue inaugurado en 1936 como parte de la reestructuración masiva y proyecto de desarrollo de la ciudad de Park, que tuvo lugar en la década de 1930.</a:t>
            </a:r>
          </a:p>
          <a:p>
            <a:pPr eaLnBrk="1" hangingPunct="1"/>
            <a:r>
              <a:rPr lang="es-ES" altLang="es-ES" dirty="0"/>
              <a:t>El diseño y construcción fue supervisada por tres </a:t>
            </a:r>
            <a:r>
              <a:rPr lang="es-ES" altLang="es-ES" dirty="0" err="1"/>
              <a:t>innovadores:.el</a:t>
            </a:r>
            <a:r>
              <a:rPr lang="es-ES" altLang="es-ES" dirty="0"/>
              <a:t> Arquitecto Richard Koch,  el paisajista William </a:t>
            </a:r>
            <a:r>
              <a:rPr lang="es-ES" altLang="es-ES" dirty="0" err="1"/>
              <a:t>Wierdorn</a:t>
            </a:r>
            <a:r>
              <a:rPr lang="es-ES" altLang="es-ES" dirty="0"/>
              <a:t>, y el escultor Enrique Alférez </a:t>
            </a:r>
            <a:r>
              <a:rPr lang="es-ES" altLang="es-ES" baseline="30000" dirty="0"/>
              <a:t>.</a:t>
            </a:r>
          </a:p>
          <a:p>
            <a:pPr eaLnBrk="1" hangingPunct="1"/>
            <a:endParaRPr lang="es-ES" altLang="es-ES" dirty="0"/>
          </a:p>
        </p:txBody>
      </p:sp>
    </p:spTree>
    <p:extLst>
      <p:ext uri="{BB962C8B-B14F-4D97-AF65-F5344CB8AC3E}">
        <p14:creationId xmlns:p14="http://schemas.microsoft.com/office/powerpoint/2010/main" val="35234482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2 Marcador de contenido"/>
          <p:cNvSpPr>
            <a:spLocks noGrp="1"/>
          </p:cNvSpPr>
          <p:nvPr>
            <p:ph sz="quarter" idx="1"/>
          </p:nvPr>
        </p:nvSpPr>
        <p:spPr>
          <a:xfrm>
            <a:off x="914400" y="404813"/>
            <a:ext cx="7113984" cy="5832475"/>
          </a:xfrm>
        </p:spPr>
        <p:txBody>
          <a:bodyPr/>
          <a:lstStyle/>
          <a:p>
            <a:pPr eaLnBrk="1" hangingPunct="1"/>
            <a:r>
              <a:rPr lang="es-ES" altLang="es-ES" dirty="0"/>
              <a:t>En conjunto, los tres artistas diseñaron los jardines al estilo de la muy popular era  "art-</a:t>
            </a:r>
            <a:r>
              <a:rPr lang="es-ES" altLang="es-ES" dirty="0" err="1"/>
              <a:t>deco</a:t>
            </a:r>
            <a:r>
              <a:rPr lang="es-ES" altLang="es-ES" dirty="0"/>
              <a:t>"  de la década de 1930, la construcción de los motivos claramente definidos y elaborados que vendría a ser el primer jardín clásico de Nueva Orleans público.</a:t>
            </a:r>
          </a:p>
          <a:p>
            <a:pPr eaLnBrk="1" hangingPunct="1"/>
            <a:r>
              <a:rPr lang="es-ES" altLang="es-ES" dirty="0"/>
              <a:t>El período desde 1940 hasta la década de 1980 se produjo un descenso en la calidad y la limpieza del jardín. </a:t>
            </a:r>
          </a:p>
          <a:p>
            <a:pPr eaLnBrk="1" hangingPunct="1"/>
            <a:r>
              <a:rPr lang="es-ES" altLang="es-ES" dirty="0"/>
              <a:t>El mantenimiento estaba fallando, el vandalismo era común, y la asistencia se redujo, el parque </a:t>
            </a:r>
            <a:r>
              <a:rPr lang="es-ES" altLang="es-ES" dirty="0" err="1"/>
              <a:t>habia</a:t>
            </a:r>
            <a:r>
              <a:rPr lang="es-ES" altLang="es-ES" dirty="0"/>
              <a:t> perdido el encanto que lo había hecho uno de los lugares públicos más populares de Nueva Orleans. </a:t>
            </a:r>
          </a:p>
        </p:txBody>
      </p:sp>
    </p:spTree>
    <p:extLst>
      <p:ext uri="{BB962C8B-B14F-4D97-AF65-F5344CB8AC3E}">
        <p14:creationId xmlns:p14="http://schemas.microsoft.com/office/powerpoint/2010/main" val="3145501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684213" y="836613"/>
            <a:ext cx="7416179" cy="5256212"/>
          </a:xfrm>
        </p:spPr>
        <p:txBody>
          <a:bodyPr/>
          <a:lstStyle/>
          <a:p>
            <a:r>
              <a:rPr lang="es-ES" altLang="es-ES" dirty="0"/>
              <a:t>Con la fundación de los Amigos del Parque de la Ciudad, la década de 1980 trajo un nuevo impulso para mejorar, renovar y reconstruir el histórico jardín de rosas.</a:t>
            </a:r>
          </a:p>
          <a:p>
            <a:r>
              <a:rPr lang="es-ES" altLang="es-ES" dirty="0"/>
              <a:t>La última incorporación al jardín es el jardín de trenes históricos. </a:t>
            </a:r>
          </a:p>
          <a:p>
            <a:r>
              <a:rPr lang="es-ES" altLang="es-ES" dirty="0"/>
              <a:t>Diseñado por Paul </a:t>
            </a:r>
            <a:r>
              <a:rPr lang="es-ES" altLang="es-ES" dirty="0" err="1"/>
              <a:t>Busse</a:t>
            </a:r>
            <a:r>
              <a:rPr lang="es-ES" altLang="es-ES" dirty="0"/>
              <a:t>, que fue concebido inicialmente como una pieza central para el 2002 "Celebración de los robles" del festival. </a:t>
            </a:r>
          </a:p>
          <a:p>
            <a:r>
              <a:rPr lang="es-ES" altLang="es-ES" dirty="0"/>
              <a:t>Esta exposición muestra el lugar histórico de Nueva Orleáns como un centro para el sistema ferroviario del siglo XIX y siglo XX.</a:t>
            </a:r>
          </a:p>
          <a:p>
            <a:endParaRPr lang="es-ES" altLang="es-ES" dirty="0"/>
          </a:p>
          <a:p>
            <a:endParaRPr lang="es-ES" altLang="es-ES" dirty="0"/>
          </a:p>
        </p:txBody>
      </p:sp>
    </p:spTree>
    <p:extLst>
      <p:ext uri="{BB962C8B-B14F-4D97-AF65-F5344CB8AC3E}">
        <p14:creationId xmlns:p14="http://schemas.microsoft.com/office/powerpoint/2010/main" val="8170700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404813"/>
            <a:ext cx="7113984" cy="5614987"/>
          </a:xfrm>
        </p:spPr>
        <p:txBody>
          <a:bodyPr/>
          <a:lstStyle/>
          <a:p>
            <a:pPr marL="0" indent="0" eaLnBrk="1" hangingPunct="1">
              <a:buNone/>
            </a:pPr>
            <a:endParaRPr lang="es-ES" altLang="es-ES" dirty="0"/>
          </a:p>
          <a:p>
            <a:pPr eaLnBrk="1" hangingPunct="1"/>
            <a:r>
              <a:rPr lang="es-ES" altLang="es-ES" dirty="0"/>
              <a:t>La llegada del huracán Katrina en 2005 causó la destrucción casi total de las plantaciones del jardín. </a:t>
            </a:r>
          </a:p>
          <a:p>
            <a:pPr eaLnBrk="1" hangingPunct="1"/>
            <a:r>
              <a:rPr lang="es-ES" altLang="es-ES" dirty="0"/>
              <a:t>Debido a una donación del Fondo </a:t>
            </a:r>
            <a:r>
              <a:rPr lang="es-ES" altLang="es-ES" dirty="0" err="1"/>
              <a:t>Azby</a:t>
            </a:r>
            <a:r>
              <a:rPr lang="es-ES" altLang="es-ES" dirty="0"/>
              <a:t>, personal de jardín se encuentran entre los pocos miembros del personal del parque de la ciudad que fueron retenidos después de la tormenta.</a:t>
            </a:r>
          </a:p>
        </p:txBody>
      </p:sp>
    </p:spTree>
    <p:extLst>
      <p:ext uri="{BB962C8B-B14F-4D97-AF65-F5344CB8AC3E}">
        <p14:creationId xmlns:p14="http://schemas.microsoft.com/office/powerpoint/2010/main" val="37270987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908050"/>
            <a:ext cx="7041976" cy="5111750"/>
          </a:xfrm>
        </p:spPr>
        <p:txBody>
          <a:bodyPr>
            <a:normAutofit lnSpcReduction="10000"/>
          </a:bodyPr>
          <a:lstStyle/>
          <a:p>
            <a:pPr eaLnBrk="1" hangingPunct="1"/>
            <a:r>
              <a:rPr lang="es-ES" altLang="es-ES" dirty="0"/>
              <a:t>El huracán Katrina causó una pérdida masiva de vida de las plantas y los daños a las instalaciones que quedaron gravemente dañadas para continuar operando normalmente. Aunque casi todos los edificios y las esculturas se han conservado, las inundaciones de la tormenta de hasta 3 metros de altura que se mantuvo durante aproximadamente 2 semanas, mato a casi el 90% de las plantas que figuran en los jardines y de una pérdida significativa de la flora como resultado un resurgimiento de grandes donaciones y del voluntariado que trabajan para reconstruir los motivos.</a:t>
            </a:r>
          </a:p>
        </p:txBody>
      </p:sp>
    </p:spTree>
    <p:extLst>
      <p:ext uri="{BB962C8B-B14F-4D97-AF65-F5344CB8AC3E}">
        <p14:creationId xmlns:p14="http://schemas.microsoft.com/office/powerpoint/2010/main" val="19907911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549275"/>
            <a:ext cx="7041976" cy="5470525"/>
          </a:xfrm>
        </p:spPr>
        <p:txBody>
          <a:bodyPr/>
          <a:lstStyle/>
          <a:p>
            <a:pPr eaLnBrk="1" hangingPunct="1"/>
            <a:r>
              <a:rPr lang="es-ES" altLang="es-ES" dirty="0"/>
              <a:t>Al volver a abrir, las nuevas clases se ofreció a enseñar a Nueva Orleáns como replantar con éxito sus jardines y de cómo mantener sus plantas vivas, a pesar de todos los daños causados ​​por el agua salobre.</a:t>
            </a:r>
          </a:p>
          <a:p>
            <a:pPr eaLnBrk="1" hangingPunct="1"/>
            <a:r>
              <a:rPr lang="es-ES" altLang="es-ES" dirty="0"/>
              <a:t>El huracán Katrina causó una pérdida masiva de vida de las plantas y los daños a las instalaciones que quedaron gravemente dañadas para continuar operando normalmente. </a:t>
            </a:r>
          </a:p>
          <a:p>
            <a:pPr eaLnBrk="1" hangingPunct="1"/>
            <a:endParaRPr lang="es-ES" altLang="es-ES" dirty="0"/>
          </a:p>
        </p:txBody>
      </p:sp>
    </p:spTree>
    <p:extLst>
      <p:ext uri="{BB962C8B-B14F-4D97-AF65-F5344CB8AC3E}">
        <p14:creationId xmlns:p14="http://schemas.microsoft.com/office/powerpoint/2010/main" val="455730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Louisiana.-New Orleans Botanical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6303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Louisiana.-New Orleans Botanic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975"/>
            <a:ext cx="9144000" cy="67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2993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Louisiana.-New_orleans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5264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Louisiana.-New_orleans_ros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5171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New Orleans Botanic Garden.-Louis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1534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nEW Orleans Botanic Garden.-Louisian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35031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New Orleans rose_garden.-Louis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2389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 dirty="0"/>
              <a:t>SOUTH CAROLINA.-Magnolia </a:t>
            </a:r>
            <a:r>
              <a:rPr lang="es-ES" dirty="0" err="1"/>
              <a:t>Plantation</a:t>
            </a:r>
            <a:endParaRPr lang="es-ES" dirty="0"/>
          </a:p>
        </p:txBody>
      </p:sp>
      <p:sp>
        <p:nvSpPr>
          <p:cNvPr id="116739" name="2 Marcador de contenido"/>
          <p:cNvSpPr>
            <a:spLocks noGrp="1"/>
          </p:cNvSpPr>
          <p:nvPr>
            <p:ph sz="quarter" idx="1"/>
          </p:nvPr>
        </p:nvSpPr>
        <p:spPr/>
        <p:txBody>
          <a:bodyPr/>
          <a:lstStyle/>
          <a:p>
            <a:pPr eaLnBrk="1" hangingPunct="1"/>
            <a:r>
              <a:rPr lang="es-ES" altLang="es-ES" b="1" dirty="0"/>
              <a:t>Magnolia </a:t>
            </a:r>
            <a:r>
              <a:rPr lang="es-ES" altLang="es-ES" b="1" dirty="0" err="1"/>
              <a:t>Plantation</a:t>
            </a:r>
            <a:r>
              <a:rPr lang="es-ES" altLang="es-ES" b="1" dirty="0"/>
              <a:t> y jardines</a:t>
            </a:r>
            <a:r>
              <a:rPr lang="es-ES" altLang="es-ES" dirty="0"/>
              <a:t> (70 hectáreas, 28 hectáreas) es una histórica casa y jardines ubicados en el río Ashley en 3550 camino de Ashley </a:t>
            </a:r>
            <a:r>
              <a:rPr lang="es-ES" altLang="es-ES" dirty="0" err="1"/>
              <a:t>River</a:t>
            </a:r>
            <a:r>
              <a:rPr lang="es-ES" altLang="es-ES" dirty="0"/>
              <a:t>, el Condado de Charleston , Carolina del Sur , Estados Unidos .</a:t>
            </a:r>
          </a:p>
          <a:p>
            <a:pPr eaLnBrk="1" hangingPunct="1"/>
            <a:r>
              <a:rPr lang="es-ES" altLang="es-ES" dirty="0"/>
              <a:t>Es una de las más antiguas plantaciones en el sur, y que figuran en el Registro Nacional de Lugares Históricos . </a:t>
            </a:r>
          </a:p>
          <a:p>
            <a:pPr eaLnBrk="1" hangingPunct="1"/>
            <a:r>
              <a:rPr lang="es-ES" altLang="es-ES" dirty="0"/>
              <a:t>La casa y los jardines están abiertos todos los días, una cuota de admisión es cargada.</a:t>
            </a:r>
          </a:p>
        </p:txBody>
      </p:sp>
    </p:spTree>
    <p:extLst>
      <p:ext uri="{BB962C8B-B14F-4D97-AF65-F5344CB8AC3E}">
        <p14:creationId xmlns:p14="http://schemas.microsoft.com/office/powerpoint/2010/main" val="37978255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a:xfrm>
            <a:off x="914400" y="836613"/>
            <a:ext cx="6969968" cy="5183187"/>
          </a:xfrm>
        </p:spPr>
        <p:txBody>
          <a:bodyPr/>
          <a:lstStyle/>
          <a:p>
            <a:r>
              <a:rPr lang="es-ES" altLang="es-ES" dirty="0"/>
              <a:t>Magnolia </a:t>
            </a:r>
            <a:r>
              <a:rPr lang="es-ES" altLang="es-ES" dirty="0" err="1"/>
              <a:t>Plantation</a:t>
            </a:r>
            <a:r>
              <a:rPr lang="es-ES" altLang="es-ES" dirty="0"/>
              <a:t> se encuentra cerca de Charleston y se  llega directamente a través del río Ashley de North Charleston.</a:t>
            </a:r>
          </a:p>
          <a:p>
            <a:r>
              <a:rPr lang="es-ES" altLang="es-ES" dirty="0"/>
              <a:t>La plantación se remonta a 1676 cuando Thomas y Ann </a:t>
            </a:r>
            <a:r>
              <a:rPr lang="es-ES" altLang="es-ES" dirty="0" err="1"/>
              <a:t>Drayton</a:t>
            </a:r>
            <a:r>
              <a:rPr lang="es-ES" altLang="es-ES" dirty="0"/>
              <a:t> construyó una casa pequeña y un jardín en el sitio. </a:t>
            </a:r>
          </a:p>
          <a:p>
            <a:r>
              <a:rPr lang="es-ES" altLang="es-ES" dirty="0"/>
              <a:t>(La plantación se mantiene bajo el control de la familia </a:t>
            </a:r>
            <a:r>
              <a:rPr lang="es-ES" altLang="es-ES" dirty="0" err="1"/>
              <a:t>Drayton</a:t>
            </a:r>
            <a:r>
              <a:rPr lang="es-ES" altLang="es-ES" dirty="0"/>
              <a:t> después de 15 generaciones.) </a:t>
            </a:r>
          </a:p>
          <a:p>
            <a:r>
              <a:rPr lang="es-ES" altLang="es-ES" dirty="0"/>
              <a:t>El histórico </a:t>
            </a:r>
            <a:r>
              <a:rPr lang="es-ES" altLang="es-ES" dirty="0" err="1"/>
              <a:t>Drayton</a:t>
            </a:r>
            <a:r>
              <a:rPr lang="es-ES" altLang="es-ES" dirty="0"/>
              <a:t> Hall fue construido en 1738 por John </a:t>
            </a:r>
            <a:r>
              <a:rPr lang="es-ES" altLang="es-ES" dirty="0" err="1"/>
              <a:t>Drayton</a:t>
            </a:r>
            <a:r>
              <a:rPr lang="es-ES" altLang="es-ES" dirty="0"/>
              <a:t> en una propiedad contigua. </a:t>
            </a:r>
          </a:p>
          <a:p>
            <a:endParaRPr lang="es-ES" altLang="es-ES" dirty="0"/>
          </a:p>
          <a:p>
            <a:endParaRPr lang="es-ES" altLang="es-ES" dirty="0"/>
          </a:p>
        </p:txBody>
      </p:sp>
    </p:spTree>
    <p:extLst>
      <p:ext uri="{BB962C8B-B14F-4D97-AF65-F5344CB8AC3E}">
        <p14:creationId xmlns:p14="http://schemas.microsoft.com/office/powerpoint/2010/main" val="70828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Marcador de contenido"/>
          <p:cNvSpPr>
            <a:spLocks noGrp="1"/>
          </p:cNvSpPr>
          <p:nvPr>
            <p:ph sz="quarter" idx="1"/>
          </p:nvPr>
        </p:nvSpPr>
        <p:spPr>
          <a:xfrm>
            <a:off x="914400" y="1052736"/>
            <a:ext cx="6897960" cy="4967064"/>
          </a:xfrm>
        </p:spPr>
        <p:txBody>
          <a:bodyPr>
            <a:normAutofit lnSpcReduction="10000"/>
          </a:bodyPr>
          <a:lstStyle/>
          <a:p>
            <a:pPr eaLnBrk="1" hangingPunct="1"/>
            <a:r>
              <a:rPr lang="es-ES" altLang="es-ES" dirty="0"/>
              <a:t>Originalmente eran unas plantaciones de  arroz , Magnolia se  </a:t>
            </a:r>
            <a:r>
              <a:rPr lang="es-ES" altLang="es-ES" dirty="0" err="1"/>
              <a:t>conocia</a:t>
            </a:r>
            <a:r>
              <a:rPr lang="es-ES" altLang="es-ES" dirty="0"/>
              <a:t> por sus jardines después de que el reverendo John </a:t>
            </a:r>
            <a:r>
              <a:rPr lang="es-ES" altLang="es-ES" dirty="0" err="1"/>
              <a:t>Drayton</a:t>
            </a:r>
            <a:r>
              <a:rPr lang="es-ES" altLang="es-ES" dirty="0"/>
              <a:t> </a:t>
            </a:r>
            <a:r>
              <a:rPr lang="es-ES" altLang="es-ES" dirty="0" err="1"/>
              <a:t>Grimke</a:t>
            </a:r>
            <a:r>
              <a:rPr lang="es-ES" altLang="es-ES" dirty="0"/>
              <a:t> heredó la propiedad en la década de 1840 y comenzó a rehacer sus jardines de estilo inglés. </a:t>
            </a:r>
          </a:p>
          <a:p>
            <a:pPr eaLnBrk="1" hangingPunct="1"/>
            <a:r>
              <a:rPr lang="es-ES" altLang="es-ES" dirty="0"/>
              <a:t>Según la leyenda, construyó los jardines para atraer a su novia, al sur de su natal Filadelfia.</a:t>
            </a:r>
          </a:p>
          <a:p>
            <a:pPr eaLnBrk="1" hangingPunct="1"/>
            <a:r>
              <a:rPr lang="es-ES" altLang="es-ES" dirty="0"/>
              <a:t>Fue uno de los primeros en utilizar </a:t>
            </a:r>
            <a:r>
              <a:rPr lang="es-ES" altLang="es-ES" dirty="0" err="1"/>
              <a:t>Camellia</a:t>
            </a:r>
            <a:r>
              <a:rPr lang="es-ES" altLang="es-ES" dirty="0"/>
              <a:t> </a:t>
            </a:r>
            <a:r>
              <a:rPr lang="es-ES" altLang="es-ES" dirty="0" err="1"/>
              <a:t>japonica</a:t>
            </a:r>
            <a:r>
              <a:rPr lang="es-ES" altLang="es-ES" dirty="0"/>
              <a:t> en un escenario al aire libre (1820), y se dice que introdujo las primeras azaleas a Estados Unidos. </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36589959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2 Marcador de contenido"/>
          <p:cNvSpPr>
            <a:spLocks noGrp="1"/>
          </p:cNvSpPr>
          <p:nvPr>
            <p:ph sz="quarter" idx="1"/>
          </p:nvPr>
        </p:nvSpPr>
        <p:spPr>
          <a:xfrm>
            <a:off x="914400" y="476250"/>
            <a:ext cx="6969968" cy="5905500"/>
          </a:xfrm>
        </p:spPr>
        <p:txBody>
          <a:bodyPr/>
          <a:lstStyle/>
          <a:p>
            <a:pPr eaLnBrk="1" hangingPunct="1"/>
            <a:r>
              <a:rPr lang="es-ES" altLang="es-ES" dirty="0"/>
              <a:t>Los jardines de Magnolia en la Ashley eran muy bien conocidos en el periodo </a:t>
            </a:r>
            <a:r>
              <a:rPr lang="es-ES" altLang="es-ES" dirty="0" err="1"/>
              <a:t>Antebellum</a:t>
            </a:r>
            <a:r>
              <a:rPr lang="es-ES" altLang="es-ES" dirty="0"/>
              <a:t> , y fueron fotografiados por Mathew Brady , quien más tarde se haría famoso por sus fotografías de la Guerra Civil Americana .</a:t>
            </a:r>
          </a:p>
          <a:p>
            <a:pPr eaLnBrk="1" hangingPunct="1"/>
            <a:r>
              <a:rPr lang="es-ES" altLang="es-ES" dirty="0"/>
              <a:t>Otro visitante de Magnolia en este período fue John James </a:t>
            </a:r>
            <a:r>
              <a:rPr lang="es-ES" altLang="es-ES" dirty="0" err="1"/>
              <a:t>Audubon</a:t>
            </a:r>
            <a:r>
              <a:rPr lang="es-ES" altLang="es-ES" dirty="0"/>
              <a:t> para quien el </a:t>
            </a:r>
            <a:r>
              <a:rPr lang="es-ES" altLang="es-ES" dirty="0" err="1"/>
              <a:t>Jardin</a:t>
            </a:r>
            <a:r>
              <a:rPr lang="es-ES" altLang="es-ES" dirty="0"/>
              <a:t> del Pantano se llama Magnolia </a:t>
            </a:r>
            <a:r>
              <a:rPr lang="es-ES" altLang="es-ES" dirty="0" err="1"/>
              <a:t>Audubon</a:t>
            </a:r>
            <a:r>
              <a:rPr lang="es-ES" altLang="es-ES" dirty="0"/>
              <a:t> .</a:t>
            </a:r>
          </a:p>
          <a:p>
            <a:pPr eaLnBrk="1" hangingPunct="1"/>
            <a:r>
              <a:rPr lang="es-ES" altLang="es-ES" dirty="0"/>
              <a:t>Esta finca fue quemada durante la Guerra Civil, posiblemente por tropas de la Unión, pero más probablemente por los esclavos recién liberados, como se creía en una carta de la madre del reverendo.</a:t>
            </a:r>
          </a:p>
        </p:txBody>
      </p:sp>
    </p:spTree>
    <p:extLst>
      <p:ext uri="{BB962C8B-B14F-4D97-AF65-F5344CB8AC3E}">
        <p14:creationId xmlns:p14="http://schemas.microsoft.com/office/powerpoint/2010/main" val="40930739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2 Marcador de contenido"/>
          <p:cNvSpPr>
            <a:spLocks noGrp="1"/>
          </p:cNvSpPr>
          <p:nvPr>
            <p:ph sz="quarter" idx="1"/>
          </p:nvPr>
        </p:nvSpPr>
        <p:spPr>
          <a:xfrm>
            <a:off x="914400" y="908050"/>
            <a:ext cx="7041976" cy="5400675"/>
          </a:xfrm>
        </p:spPr>
        <p:txBody>
          <a:bodyPr/>
          <a:lstStyle/>
          <a:p>
            <a:pPr eaLnBrk="1" hangingPunct="1"/>
            <a:r>
              <a:rPr lang="es-ES" altLang="es-ES" dirty="0"/>
              <a:t>Hoy en día, Magnolia </a:t>
            </a:r>
            <a:r>
              <a:rPr lang="es-ES" altLang="es-ES" dirty="0" err="1"/>
              <a:t>Plantation</a:t>
            </a:r>
            <a:r>
              <a:rPr lang="es-ES" altLang="es-ES" dirty="0"/>
              <a:t> es una atracción turística próspera con una casa de la plantación restaurada, cabinas de esclavos y la esclavitud recorrido histórico, un tren de la naturaleza, un paseo en barco pantano, una zona de vida silvestre, un zoológico de mascotas y, por supuesto, los jardines.</a:t>
            </a:r>
          </a:p>
          <a:p>
            <a:pPr eaLnBrk="1" hangingPunct="1"/>
            <a:r>
              <a:rPr lang="es-ES" altLang="es-ES" dirty="0"/>
              <a:t>Muchas de las atracciones de hoy en día fueron construidos a partir de 1975 durante la renovación del jardín.</a:t>
            </a:r>
          </a:p>
        </p:txBody>
      </p:sp>
    </p:spTree>
    <p:extLst>
      <p:ext uri="{BB962C8B-B14F-4D97-AF65-F5344CB8AC3E}">
        <p14:creationId xmlns:p14="http://schemas.microsoft.com/office/powerpoint/2010/main" val="550538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2 Marcador de contenido"/>
          <p:cNvSpPr>
            <a:spLocks noGrp="1"/>
          </p:cNvSpPr>
          <p:nvPr>
            <p:ph sz="quarter" idx="1"/>
          </p:nvPr>
        </p:nvSpPr>
        <p:spPr>
          <a:xfrm>
            <a:off x="914400" y="549275"/>
            <a:ext cx="6969968" cy="5470525"/>
          </a:xfrm>
        </p:spPr>
        <p:txBody>
          <a:bodyPr/>
          <a:lstStyle/>
          <a:p>
            <a:r>
              <a:rPr lang="es-ES" altLang="es-ES" dirty="0"/>
              <a:t>La </a:t>
            </a:r>
            <a:r>
              <a:rPr lang="es-ES" altLang="es-ES" dirty="0" err="1"/>
              <a:t>Plantation</a:t>
            </a:r>
            <a:r>
              <a:rPr lang="es-ES" altLang="es-ES" dirty="0"/>
              <a:t> </a:t>
            </a:r>
            <a:r>
              <a:rPr lang="es-ES" altLang="es-ES" dirty="0" err="1"/>
              <a:t>House</a:t>
            </a:r>
            <a:r>
              <a:rPr lang="es-ES" altLang="es-ES" dirty="0"/>
              <a:t> - más antigua construida antes de la Guerra de la Independencia cerca de </a:t>
            </a:r>
            <a:r>
              <a:rPr lang="es-ES" altLang="es-ES" dirty="0" err="1"/>
              <a:t>Summerville</a:t>
            </a:r>
            <a:r>
              <a:rPr lang="es-ES" altLang="es-ES" dirty="0"/>
              <a:t>, Carolina del Sur , y transportada por el río Ashley después de la Guerra Civil.</a:t>
            </a:r>
          </a:p>
          <a:p>
            <a:r>
              <a:rPr lang="es-ES" altLang="es-ES" dirty="0"/>
              <a:t>La amplia terraza y las enormes columnas son una adición relativamente reciente.</a:t>
            </a:r>
          </a:p>
          <a:p>
            <a:endParaRPr lang="es-ES" altLang="es-ES" dirty="0"/>
          </a:p>
        </p:txBody>
      </p:sp>
    </p:spTree>
    <p:extLst>
      <p:ext uri="{BB962C8B-B14F-4D97-AF65-F5344CB8AC3E}">
        <p14:creationId xmlns:p14="http://schemas.microsoft.com/office/powerpoint/2010/main" val="7565282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MagnoliaPlantation&amp;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8003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Archivo: MagnoliaPlantationHouse 500p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6709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Magnolia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0246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Magnolia_Planta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8784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Magnolia Plantation House.-South Carol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193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mAGnolia Plantation House.-South Carolin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5396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Magnolia Gardens.-Charlesto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3807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Magnolia Plantation.-Bird-giR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3675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Magnolia Plantation House.-South Caroli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1980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Magnolia Plantation.-Charles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8607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Magnolia Gardens Bridge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8536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Magnolia-Garden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42631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Magnolia Gardens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7124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Magnolia Plantation.-Azalea Pat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2357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Magnolia Plantation.-Azalea Path.-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661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Magnolia Plantation.-Azalea Pat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5355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Magnolia Plantation House.-South Caroli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8153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Magnolia Plantation.-Bibñical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8553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Magnolia Plantation.-Little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66824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Magnolia Plantation.-Red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9187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Magnolia Plantatio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5158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Magnolia Plantation Garden.-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93070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Magnolia Plantation Garden.-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53691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Magnolia Plantation Gardens.-m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69694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Magnolia Plantation Gardens, Charleston, South Car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19150"/>
            <a:ext cx="9477375" cy="76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0472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Magnolia Plantation House.-South Caroli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1809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Magnolia Plantation, Charleston South Caroli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5343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Magnolia_Plantation,.-Lak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0594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Magnolia-plantation-flowerdale-sc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1339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Archivo: Magnolia-plantaciones-estanque-sc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5626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TotalTime>
  <Words>3588</Words>
  <Application>Microsoft Office PowerPoint</Application>
  <PresentationFormat>Presentación en pantalla (4:3)</PresentationFormat>
  <Paragraphs>226</Paragraphs>
  <Slides>144</Slides>
  <Notes>77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144</vt:i4>
      </vt:variant>
    </vt:vector>
  </HeadingPairs>
  <TitlesOfParts>
    <vt:vector size="149" baseType="lpstr">
      <vt:lpstr>Calibri</vt:lpstr>
      <vt:lpstr>Century Schoolbook</vt:lpstr>
      <vt:lpstr>Wingdings</vt:lpstr>
      <vt:lpstr>Wingdings 2</vt:lpstr>
      <vt:lpstr>Default Theme</vt:lpstr>
      <vt:lpstr>ESTADOS UNIDOS.-LA VUELTA AL MUNDO EN 885 JARDINES.-Miller House.-Oakhurst Gardens.-Bickelhaupt Arboretum.-Brucemore Gardens.-Dubuque Arboretum.-Wichita Botanical Gardens</vt:lpstr>
      <vt:lpstr>INDIANA.-Miller House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INDIANA.-Oakhurst Gardens</vt:lpstr>
      <vt:lpstr>Presentación de PowerPoint</vt:lpstr>
      <vt:lpstr>Presentación de PowerPoint</vt:lpstr>
      <vt:lpstr>Presentación de PowerPoint</vt:lpstr>
      <vt:lpstr>Presentación de PowerPoint</vt:lpstr>
      <vt:lpstr>IOWA.-Bickelhaupt Arboretum</vt:lpstr>
      <vt:lpstr>Presentación de PowerPoint</vt:lpstr>
      <vt:lpstr>Presentación de PowerPoint</vt:lpstr>
      <vt:lpstr>Presentación de PowerPoint</vt:lpstr>
      <vt:lpstr>Presentación de PowerPoint</vt:lpstr>
      <vt:lpstr>IOWA.-Brucemore Gardens</vt:lpstr>
      <vt:lpstr>Presentación de PowerPoint</vt:lpstr>
      <vt:lpstr>Presentación de PowerPoint</vt:lpstr>
      <vt:lpstr>Presentación de PowerPoint</vt:lpstr>
      <vt:lpstr>Presentación de PowerPoint</vt:lpstr>
      <vt:lpstr>Presentación de PowerPoint</vt:lpstr>
      <vt:lpstr>IOWA.-Dubuque Arboretum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KANSAS.-Wichita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KENTURCKY.-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LOUISIANA.-Afton Villa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LOUISIANA.-Jungle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LOUISIANA.-Longue Vue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 ORLEANS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SOUTH CAROLINA.-Magnolia Plantation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10</cp:revision>
  <dcterms:created xsi:type="dcterms:W3CDTF">2013-09-12T16:18:33Z</dcterms:created>
  <dcterms:modified xsi:type="dcterms:W3CDTF">2018-03-05T12:31:20Z</dcterms:modified>
</cp:coreProperties>
</file>