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4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49" r:id="rId94"/>
    <p:sldId id="350" r:id="rId95"/>
    <p:sldId id="351" r:id="rId96"/>
    <p:sldId id="352" r:id="rId97"/>
    <p:sldId id="353" r:id="rId98"/>
    <p:sldId id="354" r:id="rId99"/>
    <p:sldId id="355" r:id="rId100"/>
    <p:sldId id="356" r:id="rId101"/>
    <p:sldId id="357" r:id="rId102"/>
    <p:sldId id="358" r:id="rId103"/>
    <p:sldId id="359" r:id="rId104"/>
    <p:sldId id="360" r:id="rId105"/>
    <p:sldId id="361" r:id="rId106"/>
    <p:sldId id="362" r:id="rId107"/>
    <p:sldId id="363" r:id="rId108"/>
    <p:sldId id="364" r:id="rId109"/>
    <p:sldId id="365" r:id="rId110"/>
    <p:sldId id="366" r:id="rId111"/>
    <p:sldId id="367" r:id="rId112"/>
    <p:sldId id="368" r:id="rId113"/>
    <p:sldId id="369" r:id="rId114"/>
    <p:sldId id="370" r:id="rId115"/>
    <p:sldId id="371" r:id="rId116"/>
    <p:sldId id="372" r:id="rId117"/>
    <p:sldId id="373" r:id="rId118"/>
    <p:sldId id="374" r:id="rId119"/>
    <p:sldId id="375" r:id="rId120"/>
    <p:sldId id="376" r:id="rId121"/>
    <p:sldId id="377" r:id="rId122"/>
    <p:sldId id="378" r:id="rId123"/>
    <p:sldId id="379" r:id="rId124"/>
    <p:sldId id="380" r:id="rId125"/>
    <p:sldId id="381" r:id="rId126"/>
    <p:sldId id="382" r:id="rId127"/>
    <p:sldId id="383" r:id="rId128"/>
    <p:sldId id="384" r:id="rId129"/>
    <p:sldId id="385" r:id="rId130"/>
    <p:sldId id="386" r:id="rId131"/>
    <p:sldId id="387" r:id="rId132"/>
    <p:sldId id="388" r:id="rId133"/>
    <p:sldId id="389" r:id="rId134"/>
    <p:sldId id="390" r:id="rId135"/>
    <p:sldId id="391" r:id="rId136"/>
    <p:sldId id="392" r:id="rId137"/>
    <p:sldId id="393" r:id="rId138"/>
    <p:sldId id="394" r:id="rId139"/>
    <p:sldId id="395" r:id="rId140"/>
    <p:sldId id="396" r:id="rId1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7734"/>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notesMaster" Target="notesMasters/notesMaster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B259D2-CB04-410D-9A0A-2826665E195C}" type="datetimeFigureOut">
              <a:rPr lang="es-ES" smtClean="0"/>
              <a:t>05/03/2018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233D842-90F0-41A0-9CE8-A7845115620F}" type="slidenum">
              <a:rPr lang="es-ES" smtClean="0"/>
              <a:t>‹Nº›</a:t>
            </a:fld>
            <a:endParaRPr lang="es-ES" dirty="0"/>
          </a:p>
        </p:txBody>
      </p:sp>
    </p:spTree>
    <p:extLst>
      <p:ext uri="{BB962C8B-B14F-4D97-AF65-F5344CB8AC3E}">
        <p14:creationId xmlns:p14="http://schemas.microsoft.com/office/powerpoint/2010/main" val="25581849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095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8E58A3C-50E0-42E6-93DC-C7D7FC4E6D5E}"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1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5BB3D49-3399-457E-9087-72A9928C0767}"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105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A3C14B9-6F6C-4845-BE03-8D9AB1796FEC}"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116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57186A9-82D4-4B54-A0E1-7A85FD95BECF}"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18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9112DDB-5A0E-43C9-A71D-648457CCA362}"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Belvedere Gardens</a:t>
            </a:r>
          </a:p>
        </p:txBody>
      </p:sp>
      <p:sp>
        <p:nvSpPr>
          <p:cNvPr id="1187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1EDE476-A5FD-4C8C-B13A-B14C3B2ED9DC}"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28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424D57B-0353-4FE0-9FD9-377970BA63DA}"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2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340E2ED-3B52-4772-8AD5-9B760F5B6900}"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Belvedere Castle</a:t>
            </a:r>
          </a:p>
        </p:txBody>
      </p:sp>
      <p:sp>
        <p:nvSpPr>
          <p:cNvPr id="163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D1840F8-043C-457A-B75E-70CE7E0BA2AF}"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4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23AA745-CC18-4D25-BF71-731863C9203E}"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82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43360BA-602A-4B6D-A9FF-2B18414585C0}"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7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86284BF-9495-4DA9-87E3-A11E639FC26B}"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126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1F20F72-BEFF-4FA4-8D82-E39D2DC12CC7}"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136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71E3CCD-783C-4F51-B84F-533A1858AC21}"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146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8CC834F-AE6F-457B-9982-FC3FACF177AC}"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157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D60F1A5-D607-4414-B79E-EE083E926867}"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Belvedere Castle</a:t>
            </a:r>
          </a:p>
        </p:txBody>
      </p:sp>
      <p:sp>
        <p:nvSpPr>
          <p:cNvPr id="1177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4CD38FD-56C4-4E6D-8202-90D45325372B}"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Apple Tree</a:t>
            </a:r>
          </a:p>
        </p:txBody>
      </p:sp>
      <p:sp>
        <p:nvSpPr>
          <p:cNvPr id="1198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5916812-3F0A-4C63-BE38-9A349D583AED}"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02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78C4E70-2798-41A4-BE3F-FEB122B0B937}"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Betsheda Fountain</a:t>
            </a:r>
          </a:p>
        </p:txBody>
      </p:sp>
      <p:sp>
        <p:nvSpPr>
          <p:cNvPr id="1208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8733D47-73D9-48C5-8084-8F033C009328}"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Betsheda Fountain</a:t>
            </a:r>
          </a:p>
        </p:txBody>
      </p:sp>
      <p:sp>
        <p:nvSpPr>
          <p:cNvPr id="1239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4243571-0910-4DAF-A037-C5BB0FA5FAF8}"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49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6350FA3-DED1-459C-80B9-C2B5F1218227}"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59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E981454-8140-4101-820C-5E6F3226900A}"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69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E3B1D08-88DC-408B-A0E4-0F4AE94A7921}"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80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BACCEB1-EA04-49CD-8ED6-DA19C971B12F}"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90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24F805A-7FE9-4776-974F-B1D5A430FDB9}"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00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1356AD0-D063-484D-A224-7949323C85AC}"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10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D2CB187-E827-48F0-900E-7103B76BADAD}"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33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DBBF818-4077-424B-B1CD-4C984109D924}"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4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254B815-C9DC-49B9-88C4-DA045883073A}"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6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C4F1A2D-123F-48BF-80ED-056B6F52CA11}"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2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05E872D-11E2-4770-BEF3-886FA95D32A8}"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3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22ADB7-9BB5-437A-8D29-FE583D634616}"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21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D9401C9-443A-4994-86C8-32CEEE18A98E}"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31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2508F96-545C-40FB-B99D-5AB592A2DA0D}"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41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BA1A30F-C3D3-4528-A07D-E458A645E6A4}"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51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229B774-3CCC-4981-99A3-35E1CA6906F7}"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61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E2116CE-8FFB-4592-98B3-BF8A789AFF72}"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72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2EB8BEB-6B97-47EA-A41A-9211E935A1FB}"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92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8075E4E-E18E-4F71-8932-F2C02F8EEB02}"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13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2324DDF-0D35-4D2B-9141-0069A05D9EE4}"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5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F4200C3-7F3E-4CB9-BBE5-9B0F4D83CF48}"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7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6B8EF06-8D80-4802-A9FB-766CFE696163}"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84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7BFDCF3-EBD2-4DE9-91A7-B31C4919BCA4}"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9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34F5DB5-B6CE-4DDB-97C2-2519812A0E27}"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5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8BD6F5A-5FFC-4FD9-89E3-977112C5185A}"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0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623A523-807B-4E41-9502-85BD75656247}"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1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E29251A-0425-4490-A9BF-D6E1DCF9EF61}"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2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64CBEBF-6B14-4F4D-AD34-ED609026C923}"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3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9E94FD7-27F5-4892-8E85-AE860E324418}"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4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6E6CE71-627B-41AC-931E-C62C6322F1C9}"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1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005608B-7ABF-4676-814B-540F0FEF0704}"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5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A6B52FB-BF5F-4A03-92CD-37B7E0FBCA6F}"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6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516544F-C5FD-4771-BC7D-FB96FAC7921B}"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7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4CD9EE3-9AA6-4A4B-B0CE-CE8D9833ABBF}"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8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49FA154-03DD-43D6-A92A-438B7550215D}"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9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60EE920-22F6-4007-8E03-E0CA3A607115}"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0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DEAA526-6E4F-4F22-B84C-67239BFF1CE9}"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Alicia en el Pais de las Maravillas</a:t>
            </a:r>
          </a:p>
        </p:txBody>
      </p:sp>
      <p:sp>
        <p:nvSpPr>
          <p:cNvPr id="1167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CD2B1B0-27B7-456C-B906-F56952646564}"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Andersen</a:t>
            </a:r>
          </a:p>
        </p:txBody>
      </p:sp>
      <p:sp>
        <p:nvSpPr>
          <p:cNvPr id="1423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BE3AA6F-85F6-4380-9B2B-84F76D8E880D}"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6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85B2B89-9ACC-48A9-820F-9F6D6DBE257F}"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7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1C4AE0C-206B-4FD6-879F-662B7104CA53}"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3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9622E12-2FA9-4E04-9F04-C61BDEF7D057}"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7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D2AC2D2-58A1-4C1F-BBED-5C432BDBC556}"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8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0C2757E-58E2-46B8-8C7E-7833BC2D8109}"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9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C9E3F2B-9F69-4EAB-B6AC-B28F6056CEF3}"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Dana Discovery House</a:t>
            </a:r>
          </a:p>
        </p:txBody>
      </p:sp>
      <p:sp>
        <p:nvSpPr>
          <p:cNvPr id="172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1D08C9B-AB66-42F1-B734-4A1CDBDD7195}"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4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A5569BC-2319-4175-BEEF-1314B09E6CDD}"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5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9754F14-7F89-4536-B850-60ABE9E804F1}"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6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A4E3232-44B6-495C-8358-0FB19CDD49BA}"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8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E909D08-BFF5-49FF-B71D-B9D39CBE3F12}"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9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CD4B557-3FA6-4457-B972-969B5C930367}" type="slidenum">
              <a:rPr lang="es-ES">
                <a:solidFill>
                  <a:prstClr val="black"/>
                </a:solidFill>
              </a:rPr>
              <a:pPr>
                <a:defRPr/>
              </a:pPr>
              <a:t>118</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0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2ADBAC9-51E7-4CC4-9564-D4D714951D82}" type="slidenum">
              <a:rPr lang="es-ES">
                <a:solidFill>
                  <a:prstClr val="black"/>
                </a:solidFill>
              </a:rPr>
              <a:pPr>
                <a:defRPr/>
              </a:pPr>
              <a:t>119</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1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FD0E49E-A790-4755-A5F1-DF6CB52F99C6}" type="slidenum">
              <a:rPr lang="es-ES">
                <a:solidFill>
                  <a:prstClr val="black"/>
                </a:solidFill>
              </a:rPr>
              <a:pPr>
                <a:defRPr/>
              </a:pPr>
              <a:t>120</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5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0311114-2A94-4D96-AB28-6B0C29B76EAC}" type="slidenum">
              <a:rPr lang="es-ES">
                <a:solidFill>
                  <a:prstClr val="black"/>
                </a:solidFill>
              </a:rPr>
              <a:pPr>
                <a:defRPr/>
              </a:pPr>
              <a:t>121</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6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E5151E4-A3AB-4792-B33F-C84D806309D7}" type="slidenum">
              <a:rPr lang="es-ES">
                <a:solidFill>
                  <a:prstClr val="black"/>
                </a:solidFill>
              </a:rPr>
              <a:pPr>
                <a:defRPr/>
              </a:pPr>
              <a:t>123</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7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AE3BB04-1182-4988-847B-5379935D99D2}" type="slidenum">
              <a:rPr lang="es-ES">
                <a:solidFill>
                  <a:prstClr val="black"/>
                </a:solidFill>
              </a:rPr>
              <a:pPr>
                <a:defRPr/>
              </a:pPr>
              <a:t>124</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Willowdell Arch</a:t>
            </a:r>
          </a:p>
        </p:txBody>
      </p:sp>
      <p:sp>
        <p:nvSpPr>
          <p:cNvPr id="188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35F33EE-70C7-479E-9216-0E20471E2BD5}" type="slidenum">
              <a:rPr lang="es-ES">
                <a:solidFill>
                  <a:prstClr val="black"/>
                </a:solidFill>
              </a:rPr>
              <a:pPr>
                <a:defRPr/>
              </a:pPr>
              <a:t>125</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4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2EC9C7D-0731-4A2F-A037-6C5CBFF15C44}" type="slidenum">
              <a:rPr lang="es-ES">
                <a:solidFill>
                  <a:prstClr val="black"/>
                </a:solidFill>
              </a:rPr>
              <a:pPr>
                <a:defRPr/>
              </a:pPr>
              <a:t>126</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9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37B1C51-FEB1-48CF-9697-A5DE576F8C31}" type="slidenum">
              <a:rPr lang="es-ES">
                <a:solidFill>
                  <a:prstClr val="black"/>
                </a:solidFill>
              </a:rPr>
              <a:pPr>
                <a:defRPr/>
              </a:pPr>
              <a:t>127</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Gothic Arch</a:t>
            </a:r>
          </a:p>
        </p:txBody>
      </p:sp>
      <p:sp>
        <p:nvSpPr>
          <p:cNvPr id="190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A34C81D-B42A-445D-BFED-BB9A7E7C4663}" type="slidenum">
              <a:rPr lang="es-ES">
                <a:solidFill>
                  <a:prstClr val="black"/>
                </a:solidFill>
              </a:rPr>
              <a:pPr>
                <a:defRPr/>
              </a:pPr>
              <a:t>128</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Rustic Bridge</a:t>
            </a:r>
          </a:p>
        </p:txBody>
      </p:sp>
      <p:sp>
        <p:nvSpPr>
          <p:cNvPr id="195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6F3BAF5-AD5B-4DB0-BD18-608A270C5160}" type="slidenum">
              <a:rPr lang="es-ES">
                <a:solidFill>
                  <a:prstClr val="black"/>
                </a:solidFill>
              </a:rPr>
              <a:pPr>
                <a:defRPr/>
              </a:pPr>
              <a:t>129</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Ridle Path</a:t>
            </a:r>
          </a:p>
        </p:txBody>
      </p:sp>
      <p:sp>
        <p:nvSpPr>
          <p:cNvPr id="191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85C966A-2F0C-4A10-84B4-023DBE263EE0}" type="slidenum">
              <a:rPr lang="es-ES">
                <a:solidFill>
                  <a:prstClr val="black"/>
                </a:solidFill>
              </a:rPr>
              <a:pPr>
                <a:defRPr/>
              </a:pPr>
              <a:t>130</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Naturalist</a:t>
            </a:r>
          </a:p>
        </p:txBody>
      </p:sp>
      <p:sp>
        <p:nvSpPr>
          <p:cNvPr id="192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4A32D4A-1AB9-415E-AEC1-3D9641A66ECD}" type="slidenum">
              <a:rPr lang="es-ES">
                <a:solidFill>
                  <a:prstClr val="black"/>
                </a:solidFill>
              </a:rPr>
              <a:pPr>
                <a:defRPr/>
              </a:pPr>
              <a:t>131</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Naturalist Walk</a:t>
            </a:r>
          </a:p>
        </p:txBody>
      </p:sp>
      <p:sp>
        <p:nvSpPr>
          <p:cNvPr id="193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B21ACDB-DA97-46EF-A30A-9B6636158871}" type="slidenum">
              <a:rPr lang="es-ES">
                <a:solidFill>
                  <a:prstClr val="black"/>
                </a:solidFill>
              </a:rPr>
              <a:pPr>
                <a:defRPr/>
              </a:pPr>
              <a:t>132</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4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C020224-DA3B-4705-80E5-D03EF7204D1B}" type="slidenum">
              <a:rPr lang="es-ES">
                <a:solidFill>
                  <a:prstClr val="black"/>
                </a:solidFill>
              </a:rPr>
              <a:pPr>
                <a:defRPr/>
              </a:pPr>
              <a:t>133</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Winter</a:t>
            </a:r>
          </a:p>
        </p:txBody>
      </p:sp>
      <p:sp>
        <p:nvSpPr>
          <p:cNvPr id="196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59AB0F5-8E24-47BF-9C75-C042ECB94F79}" type="slidenum">
              <a:rPr lang="es-ES">
                <a:solidFill>
                  <a:prstClr val="black"/>
                </a:solidFill>
              </a:rPr>
              <a:pPr>
                <a:defRPr/>
              </a:pPr>
              <a:t>134</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Pine Bank Arch</a:t>
            </a:r>
          </a:p>
        </p:txBody>
      </p:sp>
      <p:sp>
        <p:nvSpPr>
          <p:cNvPr id="198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93426B1-480D-4467-9C5F-7BE5C174AAC8}" type="slidenum">
              <a:rPr lang="es-ES">
                <a:solidFill>
                  <a:prstClr val="black"/>
                </a:solidFill>
              </a:rPr>
              <a:pPr>
                <a:defRPr/>
              </a:pPr>
              <a:t>135</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Hekscher Playground</a:t>
            </a:r>
          </a:p>
        </p:txBody>
      </p:sp>
      <p:sp>
        <p:nvSpPr>
          <p:cNvPr id="199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0AF2267-AACC-4AB2-A5E0-3D0EDA3082F6}" type="slidenum">
              <a:rPr lang="es-ES">
                <a:solidFill>
                  <a:prstClr val="black"/>
                </a:solidFill>
              </a:rPr>
              <a:pPr>
                <a:defRPr/>
              </a:pPr>
              <a:t>136</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Mall</a:t>
            </a:r>
          </a:p>
        </p:txBody>
      </p:sp>
      <p:sp>
        <p:nvSpPr>
          <p:cNvPr id="200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7AC0EE8-B65A-4F64-A07E-10C95B1CD4C6}" type="slidenum">
              <a:rPr lang="es-ES">
                <a:solidFill>
                  <a:prstClr val="black"/>
                </a:solidFill>
              </a:rPr>
              <a:pPr>
                <a:defRPr/>
              </a:pPr>
              <a:t>137</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War Protest</a:t>
            </a:r>
          </a:p>
        </p:txBody>
      </p:sp>
      <p:sp>
        <p:nvSpPr>
          <p:cNvPr id="201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16D1596-9E83-46DD-B79D-560901357E08}" type="slidenum">
              <a:rPr lang="es-ES">
                <a:solidFill>
                  <a:prstClr val="black"/>
                </a:solidFill>
              </a:rPr>
              <a:pPr>
                <a:defRPr/>
              </a:pPr>
              <a:t>138</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2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D941199-BB18-4A2B-9D34-5205E913A3CF}" type="slidenum">
              <a:rPr lang="es-ES">
                <a:solidFill>
                  <a:prstClr val="black"/>
                </a:solidFill>
              </a:rPr>
              <a:pPr>
                <a:defRPr/>
              </a:pPr>
              <a:t>139</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Runners</a:t>
            </a:r>
          </a:p>
        </p:txBody>
      </p:sp>
      <p:sp>
        <p:nvSpPr>
          <p:cNvPr id="203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32781E5-C2A9-4128-9902-D720B88096EA}" type="slidenum">
              <a:rPr lang="es-ES">
                <a:solidFill>
                  <a:prstClr val="black"/>
                </a:solidFill>
              </a:rPr>
              <a:pPr>
                <a:defRPr/>
              </a:pPr>
              <a:t>140</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3/5/2018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980728"/>
            <a:ext cx="6172200" cy="2664296"/>
          </a:xfrm>
        </p:spPr>
        <p:txBody>
          <a:bodyPr>
            <a:normAutofit fontScale="90000"/>
          </a:bodyPr>
          <a:lstStyle/>
          <a:p>
            <a:r>
              <a:rPr lang="es-ES" sz="3600" dirty="0"/>
              <a:t>ESTADOS UNIDOS.-LA VUELTA AL MUNDO EN 885 JARDINES.-</a:t>
            </a:r>
            <a:br>
              <a:rPr lang="es-ES" dirty="0"/>
            </a:br>
            <a:r>
              <a:rPr lang="es-ES" sz="3100" dirty="0"/>
              <a:t>NEW YORK CENTRAL PARK.-</a:t>
            </a:r>
          </a:p>
        </p:txBody>
      </p:sp>
      <p:sp>
        <p:nvSpPr>
          <p:cNvPr id="3" name="2 Subtítulo"/>
          <p:cNvSpPr>
            <a:spLocks noGrp="1"/>
          </p:cNvSpPr>
          <p:nvPr>
            <p:ph type="subTitle" idx="1"/>
          </p:nvPr>
        </p:nvSpPr>
        <p:spPr>
          <a:xfrm>
            <a:off x="2483768" y="4882480"/>
            <a:ext cx="4320480" cy="1371600"/>
          </a:xfrm>
        </p:spPr>
        <p:txBody>
          <a:bodyPr>
            <a:normAutofit fontScale="92500"/>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930163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altLang="es-ES" dirty="0"/>
              <a:t>NEW YORK.-CENTRAL PARK</a:t>
            </a:r>
          </a:p>
        </p:txBody>
      </p:sp>
      <p:sp>
        <p:nvSpPr>
          <p:cNvPr id="7171" name="2 Marcador de contenido"/>
          <p:cNvSpPr>
            <a:spLocks noGrp="1"/>
          </p:cNvSpPr>
          <p:nvPr>
            <p:ph sz="quarter" idx="1"/>
          </p:nvPr>
        </p:nvSpPr>
        <p:spPr>
          <a:xfrm>
            <a:off x="914400" y="2276475"/>
            <a:ext cx="6609928" cy="3743325"/>
          </a:xfrm>
        </p:spPr>
        <p:txBody>
          <a:bodyPr>
            <a:normAutofit lnSpcReduction="10000"/>
          </a:bodyPr>
          <a:lstStyle/>
          <a:p>
            <a:pPr eaLnBrk="1" hangingPunct="1"/>
            <a:r>
              <a:rPr lang="es-ES" altLang="es-ES" dirty="0"/>
              <a:t>El </a:t>
            </a:r>
            <a:r>
              <a:rPr lang="es-ES" altLang="es-ES" b="1" dirty="0"/>
              <a:t>Central Park</a:t>
            </a:r>
            <a:r>
              <a:rPr lang="es-ES" altLang="es-ES" dirty="0"/>
              <a:t> es un parque urbano público situado en el distrito metropolitano de Manhattan, en la ciudad de Nueva York, Estados Unidos.</a:t>
            </a:r>
          </a:p>
          <a:p>
            <a:pPr eaLnBrk="1" hangingPunct="1"/>
            <a:r>
              <a:rPr lang="es-ES" altLang="es-ES" dirty="0"/>
              <a:t> El parque tiene forma rectangular y dimensiones aproximadas de 4.000 m x 800 m, siendo más grande que dos de las naciones más pequeñas del mundo; es casi dos veces más grande que Mónaco y casi ocho veces más que la Ciudad del Vaticano.</a:t>
            </a:r>
          </a:p>
        </p:txBody>
      </p:sp>
    </p:spTree>
    <p:extLst>
      <p:ext uri="{BB962C8B-B14F-4D97-AF65-F5344CB8AC3E}">
        <p14:creationId xmlns:p14="http://schemas.microsoft.com/office/powerpoint/2010/main" val="33996714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692150"/>
            <a:ext cx="6681936" cy="5327650"/>
          </a:xfrm>
        </p:spPr>
        <p:txBody>
          <a:bodyPr/>
          <a:lstStyle/>
          <a:p>
            <a:r>
              <a:rPr lang="es-ES" altLang="es-ES" dirty="0"/>
              <a:t>Con unos 25 millones de visitantes al año, Central Park es el parque más visitado de los Estados Unidos.</a:t>
            </a:r>
          </a:p>
          <a:p>
            <a:r>
              <a:rPr lang="es-ES" altLang="es-ES" dirty="0"/>
              <a:t> El Fairmount Park de Filadelfia es 10 veces más grande que Central Park.</a:t>
            </a:r>
          </a:p>
          <a:p>
            <a:r>
              <a:rPr lang="es-ES" altLang="es-ES" dirty="0"/>
              <a:t>A pesar de esto, Central Park tiene 2,5 veces más visitantes.</a:t>
            </a:r>
          </a:p>
          <a:p>
            <a:r>
              <a:rPr lang="es-ES" altLang="es-ES" dirty="0"/>
              <a:t>Los 25 millones de visitantes anuales que recibe Central Park quintuplican a los que visitan el Parque Nacional del Gran Cañón, en Arizona.</a:t>
            </a:r>
          </a:p>
          <a:p>
            <a:endParaRPr lang="es-ES" altLang="es-ES" dirty="0"/>
          </a:p>
          <a:p>
            <a:endParaRPr lang="es-ES" altLang="es-ES" dirty="0"/>
          </a:p>
        </p:txBody>
      </p:sp>
    </p:spTree>
    <p:extLst>
      <p:ext uri="{BB962C8B-B14F-4D97-AF65-F5344CB8AC3E}">
        <p14:creationId xmlns:p14="http://schemas.microsoft.com/office/powerpoint/2010/main" val="10207619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549275"/>
            <a:ext cx="6537920" cy="5616575"/>
          </a:xfrm>
        </p:spPr>
        <p:txBody>
          <a:bodyPr/>
          <a:lstStyle/>
          <a:p>
            <a:pPr eaLnBrk="1" hangingPunct="1"/>
            <a:r>
              <a:rPr lang="es-ES" altLang="es-ES" dirty="0"/>
              <a:t>.</a:t>
            </a:r>
            <a:endParaRPr lang="es-ES" altLang="es-ES" baseline="30000" dirty="0"/>
          </a:p>
          <a:p>
            <a:pPr eaLnBrk="1" hangingPunct="1"/>
            <a:r>
              <a:rPr lang="es-ES" altLang="es-ES" dirty="0"/>
              <a:t> Además, su aparición en numerosas películas además de programas de televisión, lo ha convertido en uno de los parques urbanos más famosos del mundo.</a:t>
            </a:r>
          </a:p>
          <a:p>
            <a:pPr eaLnBrk="1" hangingPunct="1"/>
            <a:r>
              <a:rPr lang="es-ES" altLang="es-ES" dirty="0"/>
              <a:t> El parque está dirigido por la </a:t>
            </a:r>
            <a:r>
              <a:rPr lang="es-ES" altLang="es-ES" i="1" dirty="0"/>
              <a:t>Central Park Conservancy</a:t>
            </a:r>
            <a:r>
              <a:rPr lang="es-ES" altLang="es-ES" dirty="0"/>
              <a:t>, una empresa privada sin ánimo de lucro, que tiene un contrato con el Departamento de Parques y Ocio de Nueva York.</a:t>
            </a:r>
            <a:endParaRPr lang="es-ES" altLang="es-ES" baseline="30000" dirty="0"/>
          </a:p>
          <a:p>
            <a:pPr eaLnBrk="1" hangingPunct="1"/>
            <a:r>
              <a:rPr lang="es-ES" altLang="es-ES" dirty="0"/>
              <a:t>Central Park limita por el norte con la </a:t>
            </a:r>
            <a:r>
              <a:rPr lang="es-ES" altLang="es-ES" i="1" dirty="0"/>
              <a:t>110th Street</a:t>
            </a:r>
            <a:r>
              <a:rPr lang="es-ES" altLang="es-ES" dirty="0"/>
              <a:t>, por el oeste con la calle </a:t>
            </a:r>
            <a:r>
              <a:rPr lang="es-ES" altLang="es-ES" i="1" dirty="0"/>
              <a:t>Central Park West</a:t>
            </a:r>
            <a:r>
              <a:rPr lang="es-ES" altLang="es-ES" dirty="0"/>
              <a:t>, por el sur con la </a:t>
            </a:r>
            <a:r>
              <a:rPr lang="es-ES" altLang="es-ES" i="1" dirty="0"/>
              <a:t>59th Street</a:t>
            </a:r>
            <a:r>
              <a:rPr lang="es-ES" altLang="es-ES" dirty="0"/>
              <a:t> y por el este con la Quinta Avenida.</a:t>
            </a:r>
          </a:p>
        </p:txBody>
      </p:sp>
    </p:spTree>
    <p:extLst>
      <p:ext uri="{BB962C8B-B14F-4D97-AF65-F5344CB8AC3E}">
        <p14:creationId xmlns:p14="http://schemas.microsoft.com/office/powerpoint/2010/main" val="42320233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2 Marcador de contenido"/>
          <p:cNvSpPr>
            <a:spLocks noGrp="1"/>
          </p:cNvSpPr>
          <p:nvPr>
            <p:ph sz="quarter" idx="1"/>
          </p:nvPr>
        </p:nvSpPr>
        <p:spPr>
          <a:xfrm>
            <a:off x="914400" y="404813"/>
            <a:ext cx="6609928" cy="5614987"/>
          </a:xfrm>
        </p:spPr>
        <p:txBody>
          <a:bodyPr>
            <a:normAutofit fontScale="92500"/>
          </a:bodyPr>
          <a:lstStyle/>
          <a:p>
            <a:pPr eaLnBrk="1" hangingPunct="1"/>
            <a:r>
              <a:rPr lang="es-ES" altLang="es-ES" dirty="0"/>
              <a:t>Los tramos de estas calles que pasan alrededor de Central Park son conocidas normalmente con el nombre de </a:t>
            </a:r>
            <a:r>
              <a:rPr lang="es-ES" altLang="es-ES" i="1" dirty="0"/>
              <a:t>Central Park North</a:t>
            </a:r>
            <a:r>
              <a:rPr lang="es-ES" altLang="es-ES" dirty="0"/>
              <a:t>, </a:t>
            </a:r>
            <a:r>
              <a:rPr lang="es-ES" altLang="es-ES" i="1" dirty="0"/>
              <a:t>Central Park South</a:t>
            </a:r>
            <a:r>
              <a:rPr lang="es-ES" altLang="es-ES" dirty="0"/>
              <a:t> y </a:t>
            </a:r>
            <a:r>
              <a:rPr lang="es-ES" altLang="es-ES" i="1" dirty="0"/>
              <a:t>Central Park West</a:t>
            </a:r>
            <a:r>
              <a:rPr lang="es-ES" altLang="es-ES" dirty="0"/>
              <a:t>, respectivamente; aunque la </a:t>
            </a:r>
            <a:r>
              <a:rPr lang="es-ES" altLang="es-ES" i="1" dirty="0"/>
              <a:t>Quinta Avenida</a:t>
            </a:r>
            <a:r>
              <a:rPr lang="es-ES" altLang="es-ES" dirty="0"/>
              <a:t> conserva su nombre al pasar por el lado este del parque.</a:t>
            </a:r>
          </a:p>
          <a:p>
            <a:pPr eaLnBrk="1" hangingPunct="1"/>
            <a:r>
              <a:rPr lang="es-ES" altLang="es-ES" dirty="0"/>
              <a:t> Central Park tiene su propia sección censal en los Estados Unidos, la número 143. </a:t>
            </a:r>
          </a:p>
          <a:p>
            <a:pPr eaLnBrk="1" hangingPunct="1"/>
            <a:r>
              <a:rPr lang="es-ES" altLang="es-ES" dirty="0"/>
              <a:t>El actual valor inmobiliario de Central Park se estima que es de unos 528.783.552.000 dólares según la apreciación de Miller Samuel.</a:t>
            </a:r>
          </a:p>
          <a:p>
            <a:pPr eaLnBrk="1" hangingPunct="1"/>
            <a:r>
              <a:rPr lang="es-ES" altLang="es-ES" dirty="0"/>
              <a:t>El parque fue diseñado por Frederick Law Olmsted y Calvert Vaux, que más tarde crearon el "Brooklyn's Prospect Park".</a:t>
            </a:r>
          </a:p>
          <a:p>
            <a:pPr eaLnBrk="1" hangingPunct="1"/>
            <a:endParaRPr lang="es-ES" altLang="es-ES" dirty="0"/>
          </a:p>
        </p:txBody>
      </p:sp>
    </p:spTree>
    <p:extLst>
      <p:ext uri="{BB962C8B-B14F-4D97-AF65-F5344CB8AC3E}">
        <p14:creationId xmlns:p14="http://schemas.microsoft.com/office/powerpoint/2010/main" val="9946594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2 Marcador de contenido"/>
          <p:cNvSpPr>
            <a:spLocks noGrp="1"/>
          </p:cNvSpPr>
          <p:nvPr>
            <p:ph sz="quarter" idx="1"/>
          </p:nvPr>
        </p:nvSpPr>
        <p:spPr>
          <a:xfrm>
            <a:off x="914400" y="908050"/>
            <a:ext cx="6825952" cy="5111750"/>
          </a:xfrm>
        </p:spPr>
        <p:txBody>
          <a:bodyPr/>
          <a:lstStyle/>
          <a:p>
            <a:pPr eaLnBrk="1" hangingPunct="1"/>
            <a:r>
              <a:rPr lang="es-ES" altLang="es-ES" dirty="0"/>
              <a:t>Mientras que gran parte del parque parece natural, contiene varios lagos artificiales, dos pistas de patinaje sobre hielo y áreas de césped usadas para diversas actividades deportivas.</a:t>
            </a:r>
          </a:p>
          <a:p>
            <a:pPr eaLnBrk="1" hangingPunct="1"/>
            <a:r>
              <a:rPr lang="es-ES" altLang="es-ES" dirty="0"/>
              <a:t>El parque es un popular oasis para aves migratorias, lo que lo convierte en un lugar concurrido por observadores de pájaros.</a:t>
            </a:r>
          </a:p>
          <a:p>
            <a:pPr eaLnBrk="1" hangingPunct="1"/>
            <a:r>
              <a:rPr lang="es-ES" altLang="es-ES" dirty="0"/>
              <a:t>El parque no formaba parte del Plan de los Comisarios de 1811; sin embargo, entre 1821 y 1855, el área metropolitana de Nueva York cuadruplicó su población. </a:t>
            </a:r>
          </a:p>
        </p:txBody>
      </p:sp>
    </p:spTree>
    <p:extLst>
      <p:ext uri="{BB962C8B-B14F-4D97-AF65-F5344CB8AC3E}">
        <p14:creationId xmlns:p14="http://schemas.microsoft.com/office/powerpoint/2010/main" val="2031222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2 Marcador de contenido"/>
          <p:cNvSpPr>
            <a:spLocks noGrp="1"/>
          </p:cNvSpPr>
          <p:nvPr>
            <p:ph sz="quarter" idx="1"/>
          </p:nvPr>
        </p:nvSpPr>
        <p:spPr>
          <a:xfrm>
            <a:off x="755650" y="908050"/>
            <a:ext cx="6696670" cy="5400675"/>
          </a:xfrm>
        </p:spPr>
        <p:txBody>
          <a:bodyPr>
            <a:normAutofit lnSpcReduction="10000"/>
          </a:bodyPr>
          <a:lstStyle/>
          <a:p>
            <a:r>
              <a:rPr lang="es-ES" altLang="es-ES" dirty="0"/>
              <a:t>Como la ciudad se había ampliado, la gente tenía pocos espacios abiertos a los que acudir, e iba principalmente a los cementerios para alejarse de la ruidosa y caótica vida de la ciudad. </a:t>
            </a:r>
          </a:p>
          <a:p>
            <a:r>
              <a:rPr lang="es-ES" altLang="es-ES" dirty="0"/>
              <a:t>Poco después, la necesidad por parte de la ciudad de Nueva York de poseer un gran parque público fue expresada por el poeta y redactor del entonces Evening Post (el ahora New York Post), William Cullen Bryant, y por el primer arquitecto paisajístico norteamericano, Andrew Jackson Downing, que comenzó a hacer pública la necesidad que tenía la ciudad de un parque público en 1844.</a:t>
            </a:r>
          </a:p>
          <a:p>
            <a:endParaRPr lang="es-ES" altLang="es-ES" dirty="0"/>
          </a:p>
          <a:p>
            <a:endParaRPr lang="es-ES" altLang="es-ES" dirty="0"/>
          </a:p>
        </p:txBody>
      </p:sp>
    </p:spTree>
    <p:extLst>
      <p:ext uri="{BB962C8B-B14F-4D97-AF65-F5344CB8AC3E}">
        <p14:creationId xmlns:p14="http://schemas.microsoft.com/office/powerpoint/2010/main" val="9117398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2 Marcador de contenido"/>
          <p:cNvSpPr>
            <a:spLocks noGrp="1"/>
          </p:cNvSpPr>
          <p:nvPr>
            <p:ph sz="quarter" idx="1"/>
          </p:nvPr>
        </p:nvSpPr>
        <p:spPr>
          <a:xfrm>
            <a:off x="914400" y="476250"/>
            <a:ext cx="7041976" cy="5761038"/>
          </a:xfrm>
        </p:spPr>
        <p:txBody>
          <a:bodyPr/>
          <a:lstStyle/>
          <a:p>
            <a:pPr eaLnBrk="1" hangingPunct="1"/>
            <a:r>
              <a:rPr lang="es-ES" altLang="es-ES" dirty="0"/>
              <a:t>Un lugar elegante para la conducción al aire libre, como el Bosque de Boulogne en París o el Hyde Park de Londres, fue el motivo por el que muchos neoyorquinos influyentes apoyaron la idea, y en 1853 la legislatura del Estado de Nueva York dio 2,8 km², el área situada entre las calles 59 y 106, para la creación del parque, e impuso un presupuesto máximo de 5 millones de dólares.</a:t>
            </a:r>
          </a:p>
          <a:p>
            <a:pPr eaLnBrk="1" hangingPunct="1"/>
            <a:r>
              <a:rPr lang="es-ES" altLang="es-ES" dirty="0"/>
              <a:t>El estado de Nueva York designó una Comisión para Central Park con la función de supervisar el desarrollo del parque y, en 1857, la comisión organizó un concurso para elegir el diseño del parque.</a:t>
            </a:r>
          </a:p>
          <a:p>
            <a:pPr eaLnBrk="1" hangingPunct="1"/>
            <a:endParaRPr lang="es-ES" altLang="es-ES" dirty="0"/>
          </a:p>
          <a:p>
            <a:pPr eaLnBrk="1" hangingPunct="1"/>
            <a:endParaRPr lang="es-ES" altLang="es-ES" dirty="0"/>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18281379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2 Marcador de contenido"/>
          <p:cNvSpPr>
            <a:spLocks noGrp="1"/>
          </p:cNvSpPr>
          <p:nvPr>
            <p:ph sz="quarter" idx="1"/>
          </p:nvPr>
        </p:nvSpPr>
        <p:spPr>
          <a:xfrm>
            <a:off x="914400" y="476250"/>
            <a:ext cx="6681936" cy="5543550"/>
          </a:xfrm>
        </p:spPr>
        <p:txBody>
          <a:bodyPr/>
          <a:lstStyle/>
          <a:p>
            <a:pPr eaLnBrk="1" hangingPunct="1"/>
            <a:r>
              <a:rPr lang="es-ES" altLang="es-ES" dirty="0"/>
              <a:t>El paisajista Frederick Law Olmsted y el arquitecto inglés Calvert Vaux desarrollaron un diseño llamado </a:t>
            </a:r>
            <a:r>
              <a:rPr lang="es-ES" altLang="es-ES" i="1" dirty="0"/>
              <a:t>Greensward Plan</a:t>
            </a:r>
            <a:r>
              <a:rPr lang="es-ES" altLang="es-ES" dirty="0"/>
              <a:t>, que fue seleccionado como el diseño ganador.</a:t>
            </a:r>
          </a:p>
          <a:p>
            <a:pPr eaLnBrk="1" hangingPunct="1"/>
            <a:r>
              <a:rPr lang="es-ES" altLang="es-ES" dirty="0"/>
              <a:t> Según Olmsted, el parque fue «de gran importancia, siendo realmente el primer parque hecho en este siglo, lo que es un gran signo de un buen desarrollo democrático...», una opinión que probablemente adoptaría durante sus varios viajes por Europa en 1850.</a:t>
            </a:r>
          </a:p>
          <a:p>
            <a:pPr eaLnBrk="1" hangingPunct="1"/>
            <a:r>
              <a:rPr lang="es-ES" altLang="es-ES" dirty="0"/>
              <a:t> Durante aquel viaje, Olmsted visitó varios parques.</a:t>
            </a:r>
          </a:p>
        </p:txBody>
      </p:sp>
    </p:spTree>
    <p:extLst>
      <p:ext uri="{BB962C8B-B14F-4D97-AF65-F5344CB8AC3E}">
        <p14:creationId xmlns:p14="http://schemas.microsoft.com/office/powerpoint/2010/main" val="22014011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2 Marcador de contenido"/>
          <p:cNvSpPr>
            <a:spLocks noGrp="1"/>
          </p:cNvSpPr>
          <p:nvPr>
            <p:ph sz="quarter" idx="1"/>
          </p:nvPr>
        </p:nvSpPr>
        <p:spPr>
          <a:xfrm>
            <a:off x="914400" y="476250"/>
            <a:ext cx="7041976" cy="5543550"/>
          </a:xfrm>
        </p:spPr>
        <p:txBody>
          <a:bodyPr>
            <a:normAutofit lnSpcReduction="10000"/>
          </a:bodyPr>
          <a:lstStyle/>
          <a:p>
            <a:pPr eaLnBrk="1" hangingPunct="1"/>
            <a:r>
              <a:rPr lang="es-ES" altLang="es-ES" dirty="0"/>
              <a:t>Éste quedó particularmente impresionado por el Parque Birkenhead, situado cerca de Liverpool, Reino Unido, que fue inaugurado en 1847, convirtiéndose en el primer parque público del mundo.</a:t>
            </a:r>
          </a:p>
          <a:p>
            <a:pPr eaLnBrk="1" hangingPunct="1"/>
            <a:r>
              <a:rPr lang="es-ES" altLang="es-ES" dirty="0"/>
              <a:t>Varias influencias confluyeron en la realización del diseño. Cementerios paisajísticos, como los cementerios de Mount Aurbun (Cambridge, Massachusetts) o el de Green-Wood (Brooklyn, Nueva York) fueron un ejemplo de paisajes idílicos y naturalistas. </a:t>
            </a:r>
          </a:p>
          <a:p>
            <a:pPr eaLnBrk="1" hangingPunct="1"/>
            <a:r>
              <a:rPr lang="es-ES" altLang="es-ES" dirty="0"/>
              <a:t>La innovación más influyente en el diseño de Central Park fue que había caminos distintos para peatones, carruajes de caballos y otros vehículos. </a:t>
            </a:r>
          </a:p>
          <a:p>
            <a:pPr eaLnBrk="1" hangingPunct="1">
              <a:buFont typeface="Wingdings 2" pitchFamily="18" charset="2"/>
              <a:buNone/>
            </a:pPr>
            <a:endParaRPr lang="es-ES" altLang="es-ES" dirty="0"/>
          </a:p>
        </p:txBody>
      </p:sp>
    </p:spTree>
    <p:extLst>
      <p:ext uri="{BB962C8B-B14F-4D97-AF65-F5344CB8AC3E}">
        <p14:creationId xmlns:p14="http://schemas.microsoft.com/office/powerpoint/2010/main" val="5801446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2 Marcador de contenido"/>
          <p:cNvSpPr>
            <a:spLocks noGrp="1"/>
          </p:cNvSpPr>
          <p:nvPr>
            <p:ph sz="quarter" idx="1"/>
          </p:nvPr>
        </p:nvSpPr>
        <p:spPr>
          <a:xfrm>
            <a:off x="914400" y="476250"/>
            <a:ext cx="6825952" cy="5543550"/>
          </a:xfrm>
        </p:spPr>
        <p:txBody>
          <a:bodyPr>
            <a:normAutofit lnSpcReduction="10000"/>
          </a:bodyPr>
          <a:lstStyle/>
          <a:p>
            <a:pPr eaLnBrk="1" hangingPunct="1"/>
            <a:r>
              <a:rPr lang="es-ES" altLang="es-ES" dirty="0"/>
              <a:t>El tráfico comercial fue completamente ocultado y redirigido a calzadas hundidas, rodeadas de densos arbustos, para no alterar la impresión rústica del parque.</a:t>
            </a:r>
          </a:p>
          <a:p>
            <a:pPr eaLnBrk="1" hangingPunct="1"/>
            <a:r>
              <a:rPr lang="es-ES" altLang="es-ES" dirty="0"/>
              <a:t>El </a:t>
            </a:r>
            <a:r>
              <a:rPr lang="es-ES" altLang="es-ES" i="1" dirty="0"/>
              <a:t>Greenswrad Plan</a:t>
            </a:r>
            <a:r>
              <a:rPr lang="es-ES" altLang="es-ES" dirty="0"/>
              <a:t> contenía la construcción de, aproximadamente, 36 puentes, todos ellos diseñados por Vaux, cada uno diferente del otro, utilizando como materiales granito y esquisto de mica, con encajes de hierro de estilo neogótico.</a:t>
            </a:r>
          </a:p>
          <a:p>
            <a:pPr eaLnBrk="1" hangingPunct="1"/>
            <a:r>
              <a:rPr lang="es-ES" altLang="es-ES" dirty="0"/>
              <a:t>Antes de comenzar su construcción, se tuvo que desalojar a todas las personas que vivían en el futuro emplazamiento del parque, de las cuales la mayor parte eran afroamericanos libres o inmigrantes de origen alemán o irlandés. </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24536953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2 Marcador de contenido"/>
          <p:cNvSpPr>
            <a:spLocks noGrp="1"/>
          </p:cNvSpPr>
          <p:nvPr>
            <p:ph sz="quarter" idx="1"/>
          </p:nvPr>
        </p:nvSpPr>
        <p:spPr>
          <a:xfrm>
            <a:off x="611188" y="549275"/>
            <a:ext cx="7273180" cy="5903913"/>
          </a:xfrm>
        </p:spPr>
        <p:txBody>
          <a:bodyPr/>
          <a:lstStyle/>
          <a:p>
            <a:pPr eaLnBrk="1" hangingPunct="1"/>
            <a:r>
              <a:rPr lang="es-ES" altLang="es-ES" dirty="0"/>
              <a:t>En su mayoría, vivían en pequeños pueblos situados en Manhattan, como Séneca, Harsenville, el Distrito Piggery o el Convento de las Hermanas de la Caridad.</a:t>
            </a:r>
          </a:p>
          <a:p>
            <a:pPr eaLnBrk="1" hangingPunct="1"/>
            <a:r>
              <a:rPr lang="es-ES" altLang="es-ES" dirty="0"/>
              <a:t>Los aproximadamente 1.600 residentes de clase trabajadora que ocupaban el área en aquella época fueron desahuciados, conforme a la regla de expropiación, durante 1857,  Séneca y parte de otras comunidades fueron derribadas para la construcción del parque..</a:t>
            </a:r>
          </a:p>
          <a:p>
            <a:pPr eaLnBrk="1" hangingPunct="1"/>
            <a:r>
              <a:rPr lang="es-ES" altLang="es-ES" dirty="0"/>
              <a:t>Durante la construcción del parque, Olmsted estuvo constantemente confrontado con los comisionados de parque, la mayoría de los cuales había sido designados por el ayuntamiento de la ciudad.</a:t>
            </a:r>
          </a:p>
          <a:p>
            <a:pPr eaLnBrk="1" hangingPunct="1">
              <a:buFont typeface="Wingdings 2" pitchFamily="18" charset="2"/>
              <a:buNone/>
            </a:pPr>
            <a:endParaRPr lang="es-ES" altLang="es-ES" dirty="0"/>
          </a:p>
        </p:txBody>
      </p:sp>
    </p:spTree>
    <p:extLst>
      <p:ext uri="{BB962C8B-B14F-4D97-AF65-F5344CB8AC3E}">
        <p14:creationId xmlns:p14="http://schemas.microsoft.com/office/powerpoint/2010/main" val="30828932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2 Marcador de contenido"/>
          <p:cNvSpPr>
            <a:spLocks noGrp="1"/>
          </p:cNvSpPr>
          <p:nvPr>
            <p:ph sz="quarter" idx="1"/>
          </p:nvPr>
        </p:nvSpPr>
        <p:spPr>
          <a:xfrm>
            <a:off x="914400" y="549275"/>
            <a:ext cx="6825952" cy="5832475"/>
          </a:xfrm>
        </p:spPr>
        <p:txBody>
          <a:bodyPr>
            <a:normAutofit lnSpcReduction="10000"/>
          </a:bodyPr>
          <a:lstStyle/>
          <a:p>
            <a:pPr eaLnBrk="1" hangingPunct="1"/>
            <a:r>
              <a:rPr lang="es-ES" altLang="es-ES" dirty="0"/>
              <a:t>En 1860, Olmsted fue despojado de su cargo de superintendente de Central Park y fue sustituido por Andrew Haswell Green, el ex-presidente de la Junta de Educación de Nueva York. </a:t>
            </a:r>
          </a:p>
          <a:p>
            <a:pPr eaLnBrk="1" hangingPunct="1"/>
            <a:r>
              <a:rPr lang="es-ES" altLang="es-ES" dirty="0"/>
              <a:t>A pesar de que Haswell tenía relativamente poca experiencia, consiguió agilizar la construcción y ultimar las negociaciones para la compra de 0,26 km² adicionales situados en el extremo norte del parque, entre la </a:t>
            </a:r>
            <a:r>
              <a:rPr lang="es-ES" altLang="es-ES" i="1" dirty="0"/>
              <a:t>106th Street</a:t>
            </a:r>
            <a:r>
              <a:rPr lang="es-ES" altLang="es-ES" dirty="0"/>
              <a:t> y la </a:t>
            </a:r>
            <a:r>
              <a:rPr lang="es-ES" altLang="es-ES" i="1" dirty="0"/>
              <a:t>110th Street</a:t>
            </a:r>
            <a:r>
              <a:rPr lang="es-ES" altLang="es-ES" dirty="0"/>
              <a:t>, que fueron utilizados para construir el </a:t>
            </a:r>
            <a:r>
              <a:rPr lang="es-ES" altLang="es-ES" i="1" dirty="0"/>
              <a:t>Harlem Meer</a:t>
            </a:r>
            <a:r>
              <a:rPr lang="es-ES" altLang="es-ES" dirty="0"/>
              <a:t>, una laguna. Entre 1858 y 1873, la construcción del parque había avanzado notablemente y la mayor parte de las barreras iniciales habían sido sobrepasadas. </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21321004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2 Marcador de contenido"/>
          <p:cNvSpPr>
            <a:spLocks noGrp="1"/>
          </p:cNvSpPr>
          <p:nvPr>
            <p:ph sz="quarter" idx="1"/>
          </p:nvPr>
        </p:nvSpPr>
        <p:spPr>
          <a:xfrm>
            <a:off x="914400" y="404813"/>
            <a:ext cx="6897960" cy="6119812"/>
          </a:xfrm>
        </p:spPr>
        <p:txBody>
          <a:bodyPr/>
          <a:lstStyle/>
          <a:p>
            <a:pPr eaLnBrk="1" hangingPunct="1"/>
            <a:r>
              <a:rPr lang="es-ES" altLang="es-ES" dirty="0"/>
              <a:t>Durante este período, más de 14.000 m³ de tierra fueron transportados desde Nueva Jersey porque el terreno original no tenía la calidad suficiente como para albergar los numerosos árboles, arbustos y plantas que el </a:t>
            </a:r>
            <a:r>
              <a:rPr lang="es-ES" altLang="es-ES" i="1" dirty="0"/>
              <a:t>Greensward Plan</a:t>
            </a:r>
            <a:r>
              <a:rPr lang="es-ES" altLang="es-ES" dirty="0"/>
              <a:t> tenía previstos.</a:t>
            </a:r>
          </a:p>
          <a:p>
            <a:pPr eaLnBrk="1" hangingPunct="1"/>
            <a:r>
              <a:rPr lang="es-ES" altLang="es-ES" dirty="0"/>
              <a:t> Cuando el parque fue oficialmente finalizado en 1873, más de diez millones de carretas de material, incluyendo la tierra y rocas que debían ser quitadas del área a mano, habían sido transportadas por el parque, incluyendo más de cuatro millones de árboles, arbustos y plantas que representaban las aproximadamente 1.500 especies que hoy en día se pueden contemplar en el parque.</a:t>
            </a:r>
          </a:p>
        </p:txBody>
      </p:sp>
    </p:spTree>
    <p:extLst>
      <p:ext uri="{BB962C8B-B14F-4D97-AF65-F5344CB8AC3E}">
        <p14:creationId xmlns:p14="http://schemas.microsoft.com/office/powerpoint/2010/main" val="29287145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2 Marcador de contenido"/>
          <p:cNvSpPr>
            <a:spLocks noGrp="1"/>
          </p:cNvSpPr>
          <p:nvPr>
            <p:ph sz="quarter" idx="1"/>
          </p:nvPr>
        </p:nvSpPr>
        <p:spPr>
          <a:xfrm>
            <a:off x="914400" y="476250"/>
            <a:ext cx="6969968" cy="5905500"/>
          </a:xfrm>
        </p:spPr>
        <p:txBody>
          <a:bodyPr/>
          <a:lstStyle/>
          <a:p>
            <a:pPr eaLnBrk="1" hangingPunct="1"/>
            <a:r>
              <a:rPr lang="es-ES" altLang="es-ES" dirty="0"/>
              <a:t>Tras la finalización del parque, éste se degradó. Uno de los principales motivos por lo que esto ocurrió fue el desinterés mostrado por el </a:t>
            </a:r>
            <a:r>
              <a:rPr lang="es-ES" altLang="es-ES" i="1" dirty="0"/>
              <a:t>Tammany Hall</a:t>
            </a:r>
            <a:r>
              <a:rPr lang="es-ES" altLang="es-ES" dirty="0"/>
              <a:t>, el clientelismo político, que era la mayor fuerza política de la Nueva York de entonces.</a:t>
            </a:r>
          </a:p>
          <a:p>
            <a:pPr eaLnBrk="1" hangingPunct="1"/>
            <a:r>
              <a:rPr lang="es-ES" altLang="es-ES" dirty="0"/>
              <a:t>Con el cambio de siglo, el parque afrontó varios nuevos retos.</a:t>
            </a:r>
          </a:p>
          <a:p>
            <a:pPr eaLnBrk="1" hangingPunct="1"/>
            <a:r>
              <a:rPr lang="es-ES" altLang="es-ES" dirty="0"/>
              <a:t> El automóvil había sido inventado no hace mucho tiempo y, por lo tanto, era mucho más contaminante, lo que perjudicaba al parque. </a:t>
            </a:r>
          </a:p>
          <a:p>
            <a:pPr eaLnBrk="1" hangingPunct="1"/>
            <a:r>
              <a:rPr lang="es-ES" altLang="es-ES" dirty="0"/>
              <a:t>También, la forma de pensar de la gente comenzaba a cambiar. </a:t>
            </a:r>
          </a:p>
        </p:txBody>
      </p:sp>
    </p:spTree>
    <p:extLst>
      <p:ext uri="{BB962C8B-B14F-4D97-AF65-F5344CB8AC3E}">
        <p14:creationId xmlns:p14="http://schemas.microsoft.com/office/powerpoint/2010/main" val="27519886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2 Marcador de contenido"/>
          <p:cNvSpPr>
            <a:spLocks noGrp="1"/>
          </p:cNvSpPr>
          <p:nvPr>
            <p:ph sz="quarter" idx="1"/>
          </p:nvPr>
        </p:nvSpPr>
        <p:spPr>
          <a:xfrm>
            <a:off x="914400" y="765175"/>
            <a:ext cx="6897960" cy="5254625"/>
          </a:xfrm>
        </p:spPr>
        <p:txBody>
          <a:bodyPr/>
          <a:lstStyle/>
          <a:p>
            <a:r>
              <a:rPr lang="es-ES" altLang="es-ES" dirty="0"/>
              <a:t>Anteriormente los parques eran usados para pasear y hacer meriendas en un ambiente idílico, pero en aquellos momentos también eran utilizados para realizar deportes. </a:t>
            </a:r>
          </a:p>
          <a:p>
            <a:r>
              <a:rPr lang="es-ES" altLang="es-ES" dirty="0"/>
              <a:t>Tras la disolución de la Comisión de Central Park en 1870, la salida de Andrew Hawsell Green del proyecto y la muerte de Vaux en 1895, el esfuerzo por mantener el parque fue disminuyendo gradualmente, y había pocas o ningunas tentativas de sustituir los árboles, arbustos y plantas muertos o el césped desgastado. </a:t>
            </a:r>
          </a:p>
          <a:p>
            <a:endParaRPr lang="es-ES" altLang="es-ES" dirty="0"/>
          </a:p>
          <a:p>
            <a:endParaRPr lang="es-ES" altLang="es-ES" dirty="0"/>
          </a:p>
        </p:txBody>
      </p:sp>
    </p:spTree>
    <p:extLst>
      <p:ext uri="{BB962C8B-B14F-4D97-AF65-F5344CB8AC3E}">
        <p14:creationId xmlns:p14="http://schemas.microsoft.com/office/powerpoint/2010/main" val="2760362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2 Marcador de contenido"/>
          <p:cNvSpPr>
            <a:spLocks noGrp="1"/>
          </p:cNvSpPr>
          <p:nvPr>
            <p:ph sz="quarter" idx="1"/>
          </p:nvPr>
        </p:nvSpPr>
        <p:spPr>
          <a:xfrm>
            <a:off x="914400" y="836613"/>
            <a:ext cx="6897960" cy="5472112"/>
          </a:xfrm>
        </p:spPr>
        <p:txBody>
          <a:bodyPr/>
          <a:lstStyle/>
          <a:p>
            <a:pPr eaLnBrk="1" hangingPunct="1"/>
            <a:r>
              <a:rPr lang="es-ES" altLang="es-ES" dirty="0"/>
              <a:t>Durante varias décadas, las autoridades hicieron poco o nada para prevenir el vandalismo y limpiar el parque.</a:t>
            </a:r>
          </a:p>
          <a:p>
            <a:pPr eaLnBrk="1" hangingPunct="1"/>
            <a:r>
              <a:rPr lang="es-ES" altLang="es-ES" dirty="0"/>
              <a:t>Todo esto cambió en 1934, cuando Fiorello LaGuardia fue elegido alcalde de Nueva York y unificó los cinco departamentos entonces existentes relacionados con el parque, y ordenó a Robert Moses reorganizar el parque.</a:t>
            </a:r>
          </a:p>
          <a:p>
            <a:pPr eaLnBrk="1" hangingPunct="1"/>
            <a:r>
              <a:rPr lang="es-ES" altLang="es-ES" dirty="0"/>
              <a:t>El historiador Robert Caro escribió que Moses encontró Central Park hecho una ruina cuyos </a:t>
            </a:r>
            <a:r>
              <a:rPr lang="es-ES" altLang="es-ES" i="1" dirty="0"/>
              <a:t>"céspedes, insembrados, eran extensiones de tierra desnudas, decorados con los parches desordenados de hierba e hierbajos, </a:t>
            </a:r>
          </a:p>
        </p:txBody>
      </p:sp>
    </p:spTree>
    <p:extLst>
      <p:ext uri="{BB962C8B-B14F-4D97-AF65-F5344CB8AC3E}">
        <p14:creationId xmlns:p14="http://schemas.microsoft.com/office/powerpoint/2010/main" val="12790325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2 Marcador de contenido"/>
          <p:cNvSpPr>
            <a:spLocks noGrp="1"/>
          </p:cNvSpPr>
          <p:nvPr>
            <p:ph sz="quarter" idx="1"/>
          </p:nvPr>
        </p:nvSpPr>
        <p:spPr>
          <a:xfrm>
            <a:off x="827089" y="476250"/>
            <a:ext cx="7273304" cy="6121400"/>
          </a:xfrm>
        </p:spPr>
        <p:txBody>
          <a:bodyPr/>
          <a:lstStyle/>
          <a:p>
            <a:pPr eaLnBrk="1" hangingPunct="1"/>
            <a:r>
              <a:rPr lang="es-ES" altLang="es-ES" i="1" dirty="0"/>
              <a:t>que se convierten en agujeros de polvo con el tiempo seco y agujeros de fango con el húmedo... El hermoso parque aparentaba la escena de la mañana siguiente a una fiesta salvaje. Los bancos estaban volcados, y sus patas apuntaban al cielo.</a:t>
            </a:r>
            <a:r>
              <a:rPr lang="es-ES" altLang="es-ES" dirty="0"/>
              <a:t>"</a:t>
            </a:r>
          </a:p>
          <a:p>
            <a:pPr eaLnBrk="1" hangingPunct="1"/>
            <a:r>
              <a:rPr lang="es-ES" altLang="es-ES" dirty="0"/>
              <a:t>Pero en verdad, en sólo un año, Moses logró reorganizar Central Park, además de otros parques de Nueva York; el césped y las flores fueron replantadas, árboles y arbustos muertos fueron sustituidos y los puentes fueron reparados. También se realizaron variaciones en el diseño y la construcción originales; por ejemplo, el </a:t>
            </a:r>
            <a:r>
              <a:rPr lang="es-ES" altLang="es-ES" i="1" dirty="0"/>
              <a:t>Croton Lower Reservoir</a:t>
            </a:r>
            <a:r>
              <a:rPr lang="es-ES" altLang="es-ES" dirty="0"/>
              <a:t> fue reemplazado por el </a:t>
            </a:r>
            <a:r>
              <a:rPr lang="es-ES" altLang="es-ES" i="1" dirty="0"/>
              <a:t>Great Lawn</a:t>
            </a:r>
            <a:r>
              <a:rPr lang="es-ES" altLang="es-ES" dirty="0"/>
              <a:t>, un gran prado.</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2091834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2 Marcador de contenido"/>
          <p:cNvSpPr>
            <a:spLocks noGrp="1"/>
          </p:cNvSpPr>
          <p:nvPr>
            <p:ph sz="quarter" idx="1"/>
          </p:nvPr>
        </p:nvSpPr>
        <p:spPr>
          <a:xfrm>
            <a:off x="914400" y="1052513"/>
            <a:ext cx="7113984" cy="4967287"/>
          </a:xfrm>
        </p:spPr>
        <p:txBody>
          <a:bodyPr/>
          <a:lstStyle/>
          <a:p>
            <a:pPr eaLnBrk="1" hangingPunct="1"/>
            <a:r>
              <a:rPr lang="es-ES" altLang="es-ES" dirty="0"/>
              <a:t>La intención del </a:t>
            </a:r>
            <a:r>
              <a:rPr lang="es-ES" altLang="es-ES" i="1" dirty="0"/>
              <a:t>Greensward Plan</a:t>
            </a:r>
            <a:r>
              <a:rPr lang="es-ES" altLang="es-ES" dirty="0"/>
              <a:t>, que era la de crear un paisaje idílico, fue combinada con la visión de Moses de un parque para ser usado con objetivos lúdicos. </a:t>
            </a:r>
          </a:p>
          <a:p>
            <a:pPr eaLnBrk="1" hangingPunct="1"/>
            <a:r>
              <a:rPr lang="es-ES" altLang="es-ES" dirty="0"/>
              <a:t>Por ello se construyeron diecinueve patios y doce campos de fútbol y balonmano. </a:t>
            </a:r>
          </a:p>
          <a:p>
            <a:pPr eaLnBrk="1" hangingPunct="1"/>
            <a:r>
              <a:rPr lang="es-ES" altLang="es-ES" dirty="0"/>
              <a:t>Moses también logró asegurar fondos del programa </a:t>
            </a:r>
            <a:r>
              <a:rPr lang="es-ES" altLang="es-ES" i="1" dirty="0"/>
              <a:t>New Deal</a:t>
            </a:r>
            <a:r>
              <a:rPr lang="es-ES" altLang="es-ES" dirty="0"/>
              <a:t>, así como donaciones públicas, asegurando de esta forma que el parque tuviera un nuevo aspecto.</a:t>
            </a:r>
          </a:p>
        </p:txBody>
      </p:sp>
    </p:spTree>
    <p:extLst>
      <p:ext uri="{BB962C8B-B14F-4D97-AF65-F5344CB8AC3E}">
        <p14:creationId xmlns:p14="http://schemas.microsoft.com/office/powerpoint/2010/main" val="30668995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2 Marcador de contenido"/>
          <p:cNvSpPr>
            <a:spLocks noGrp="1"/>
          </p:cNvSpPr>
          <p:nvPr>
            <p:ph sz="quarter" idx="1"/>
          </p:nvPr>
        </p:nvSpPr>
        <p:spPr>
          <a:xfrm>
            <a:off x="914400" y="549275"/>
            <a:ext cx="7041976" cy="5470525"/>
          </a:xfrm>
        </p:spPr>
        <p:txBody>
          <a:bodyPr/>
          <a:lstStyle/>
          <a:p>
            <a:r>
              <a:rPr lang="es-ES" altLang="es-ES" dirty="0"/>
              <a:t>1960-1980</a:t>
            </a:r>
          </a:p>
          <a:p>
            <a:r>
              <a:rPr lang="es-ES" altLang="es-ES" dirty="0"/>
              <a:t>Los años 1960 marcaron el comienzo de una era de acontecimientos en Central Park que reflejó las extendidas tendencias culturales y políticas de la época. </a:t>
            </a:r>
          </a:p>
          <a:p>
            <a:r>
              <a:rPr lang="es-ES" altLang="es-ES" dirty="0"/>
              <a:t>El festival anual de teatro público, Shakespeare in the Park, fue realizado por primera vez en 1962.</a:t>
            </a:r>
          </a:p>
          <a:p>
            <a:r>
              <a:rPr lang="es-ES" altLang="es-ES" dirty="0"/>
              <a:t> Este evento es visto gratuitamente cada verano por unas 80.000 personas. </a:t>
            </a:r>
          </a:p>
          <a:p>
            <a:endParaRPr lang="es-ES" altLang="es-ES" dirty="0"/>
          </a:p>
        </p:txBody>
      </p:sp>
    </p:spTree>
    <p:extLst>
      <p:ext uri="{BB962C8B-B14F-4D97-AF65-F5344CB8AC3E}">
        <p14:creationId xmlns:p14="http://schemas.microsoft.com/office/powerpoint/2010/main" val="15237499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2 Marcador de contenido"/>
          <p:cNvSpPr>
            <a:spLocks noGrp="1"/>
          </p:cNvSpPr>
          <p:nvPr>
            <p:ph sz="quarter" idx="1"/>
          </p:nvPr>
        </p:nvSpPr>
        <p:spPr>
          <a:xfrm>
            <a:off x="914400" y="981075"/>
            <a:ext cx="7041976" cy="5038725"/>
          </a:xfrm>
        </p:spPr>
        <p:txBody>
          <a:bodyPr/>
          <a:lstStyle/>
          <a:p>
            <a:pPr eaLnBrk="1" hangingPunct="1"/>
            <a:r>
              <a:rPr lang="es-ES" altLang="es-ES" dirty="0"/>
              <a:t>Muchos actores famosos hoy en día actuaron en este festival al principio de sus carreras: Linda Ronstadt, George C. Scott, Kevin Kline, Blythe Danner, Denzel Washington, Richard Dreyfuss, Gregory Hines, Raúl Juliá, Glenn Close, Al Pacino y Michelle Pfeiffer, entre otros.</a:t>
            </a:r>
            <a:endParaRPr lang="es-ES" altLang="es-ES" baseline="30000" dirty="0"/>
          </a:p>
          <a:p>
            <a:pPr eaLnBrk="1" hangingPunct="1"/>
            <a:r>
              <a:rPr lang="es-ES" altLang="es-ES" dirty="0"/>
              <a:t>El 23 de mayo de 1963 Central Park fue declarado Lugar Histórico Nacional de los Estados Unidos, es decir que pasó a ser considerado oficialmente como un lugar de interés histórico de dicho país.</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2506810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2 Marcador de contenido"/>
          <p:cNvSpPr>
            <a:spLocks noGrp="1"/>
          </p:cNvSpPr>
          <p:nvPr>
            <p:ph sz="quarter" idx="1"/>
          </p:nvPr>
        </p:nvSpPr>
        <p:spPr>
          <a:xfrm>
            <a:off x="914400" y="981075"/>
            <a:ext cx="7041976" cy="5038725"/>
          </a:xfrm>
        </p:spPr>
        <p:txBody>
          <a:bodyPr/>
          <a:lstStyle/>
          <a:p>
            <a:pPr eaLnBrk="1" hangingPunct="1"/>
            <a:r>
              <a:rPr lang="es-ES" altLang="es-ES" dirty="0"/>
              <a:t>A mediados de los años 1970, la crisis fiscal y social de Nueva York había contribuido a una severa negligencia en la gestión que transformó los céspedes y prados de Central Park, aceleró el deterioro de sus infraestructuras y arquitectura, y dio paso a una época de vandalismo y actividades ilícitas.</a:t>
            </a:r>
          </a:p>
          <a:p>
            <a:pPr eaLnBrk="1" hangingPunct="1"/>
            <a:r>
              <a:rPr lang="es-ES" altLang="es-ES" dirty="0"/>
              <a:t>Varios grupos de ciudadanos surgieron para financiar el parque y organizar iniciativas de voluntariado. </a:t>
            </a:r>
          </a:p>
        </p:txBody>
      </p:sp>
    </p:spTree>
    <p:extLst>
      <p:ext uri="{BB962C8B-B14F-4D97-AF65-F5344CB8AC3E}">
        <p14:creationId xmlns:p14="http://schemas.microsoft.com/office/powerpoint/2010/main" val="5797043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2 Marcador de contenido"/>
          <p:cNvSpPr>
            <a:spLocks noGrp="1"/>
          </p:cNvSpPr>
          <p:nvPr>
            <p:ph sz="quarter" idx="1"/>
          </p:nvPr>
        </p:nvSpPr>
        <p:spPr>
          <a:xfrm>
            <a:off x="827088" y="476250"/>
            <a:ext cx="7057280" cy="5761038"/>
          </a:xfrm>
        </p:spPr>
        <p:txBody>
          <a:bodyPr/>
          <a:lstStyle/>
          <a:p>
            <a:r>
              <a:rPr lang="es-ES" altLang="es-ES" dirty="0"/>
              <a:t>Uno de estos grupos, el Central Park Community Fund, encargó un estudio a la dirección del parque, lo que condujo a la petición del establecimiento de una oficina, dentro del Departamento de Parques, que fuese la responsable de supervisar la planificación y dirección de Central Park, y que vigilara el vandalismo.</a:t>
            </a:r>
          </a:p>
          <a:p>
            <a:r>
              <a:rPr lang="es-ES" altLang="es-ES" dirty="0"/>
              <a:t>La administración de Ed Koch estudió la petición, y en 1979, el comisionado del parque, Gordon Davis, estableció la Oficina de Administración de Central Park, dando el cargo de directora ejecutiva a una organización ciudadana, la Central Park Task Force. </a:t>
            </a:r>
          </a:p>
          <a:p>
            <a:endParaRPr lang="es-ES" altLang="es-ES" dirty="0"/>
          </a:p>
          <a:p>
            <a:endParaRPr lang="es-ES" altLang="es-ES" dirty="0"/>
          </a:p>
        </p:txBody>
      </p:sp>
    </p:spTree>
    <p:extLst>
      <p:ext uri="{BB962C8B-B14F-4D97-AF65-F5344CB8AC3E}">
        <p14:creationId xmlns:p14="http://schemas.microsoft.com/office/powerpoint/2010/main" val="27695527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2 Marcador de contenido"/>
          <p:cNvSpPr>
            <a:spLocks noGrp="1"/>
          </p:cNvSpPr>
          <p:nvPr>
            <p:ph sz="quarter" idx="1"/>
          </p:nvPr>
        </p:nvSpPr>
        <p:spPr>
          <a:xfrm>
            <a:off x="914400" y="549275"/>
            <a:ext cx="7041976" cy="5470525"/>
          </a:xfrm>
        </p:spPr>
        <p:txBody>
          <a:bodyPr/>
          <a:lstStyle/>
          <a:p>
            <a:pPr eaLnBrk="1" hangingPunct="1"/>
            <a:r>
              <a:rPr lang="es-ES" altLang="es-ES" dirty="0"/>
              <a:t>La </a:t>
            </a:r>
            <a:r>
              <a:rPr lang="es-ES" altLang="es-ES" i="1" dirty="0"/>
              <a:t>Central Park Conservancy</a:t>
            </a:r>
            <a:r>
              <a:rPr lang="es-ES" altLang="es-ES" dirty="0"/>
              <a:t> fue fundada al año siguiente para apoyar a la oficina y a las iniciativas del administrador, y elegía a ciudadanos que trabajaban como fideicomisarios bajo el mando del Comisionado de Parques, del administrador de Central Park, y de personas asignadas por el alcalde.</a:t>
            </a:r>
            <a:endParaRPr lang="es-ES" altLang="es-ES" baseline="30000" dirty="0"/>
          </a:p>
          <a:p>
            <a:pPr eaLnBrk="1" hangingPunct="1"/>
            <a:r>
              <a:rPr lang="es-ES" altLang="es-ES" dirty="0"/>
              <a:t>Desde los años 1960, hubo una campaña para restaurar los paseos del parque a su estado original, sin coches. </a:t>
            </a:r>
          </a:p>
        </p:txBody>
      </p:sp>
    </p:spTree>
    <p:extLst>
      <p:ext uri="{BB962C8B-B14F-4D97-AF65-F5344CB8AC3E}">
        <p14:creationId xmlns:p14="http://schemas.microsoft.com/office/powerpoint/2010/main" val="1598814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2 Marcador de contenido"/>
          <p:cNvSpPr>
            <a:spLocks noGrp="1"/>
          </p:cNvSpPr>
          <p:nvPr>
            <p:ph sz="quarter" idx="1"/>
          </p:nvPr>
        </p:nvSpPr>
        <p:spPr>
          <a:xfrm>
            <a:off x="914400" y="404813"/>
            <a:ext cx="6897960" cy="5614987"/>
          </a:xfrm>
        </p:spPr>
        <p:txBody>
          <a:bodyPr/>
          <a:lstStyle/>
          <a:p>
            <a:pPr eaLnBrk="1" hangingPunct="1"/>
            <a:r>
              <a:rPr lang="es-ES" altLang="es-ES" dirty="0"/>
              <a:t>Durante años, el número de horas sin coche ha aumentado, aunque a un cierre total se opone actualmente el Ministerio de transporte de la Ciudad de Nueva York.</a:t>
            </a:r>
          </a:p>
          <a:p>
            <a:pPr eaLnBrk="1" hangingPunct="1"/>
            <a:r>
              <a:rPr lang="es-ES" altLang="es-ES" dirty="0"/>
              <a:t>La transformación del parque, bajo el mando de la </a:t>
            </a:r>
            <a:r>
              <a:rPr lang="es-ES" altLang="es-ES" i="1" dirty="0"/>
              <a:t>Central Park Conservancy</a:t>
            </a:r>
            <a:r>
              <a:rPr lang="es-ES" altLang="es-ES" dirty="0"/>
              <a:t>, comenzó con unos primeros pasos modestos pero sumamente significativos, para su restauración.</a:t>
            </a:r>
          </a:p>
          <a:p>
            <a:pPr eaLnBrk="1" hangingPunct="1"/>
            <a:r>
              <a:rPr lang="es-ES" altLang="es-ES" dirty="0"/>
              <a:t> Estos incluyeron el establecimiento un pequeño personal de restauración para reconstruir y reparar estructuras, emprender proyectos hortícolas y quitar las pintadas.</a:t>
            </a:r>
            <a:endParaRPr lang="es-ES" altLang="es-ES" baseline="30000" dirty="0"/>
          </a:p>
          <a:p>
            <a:pPr eaLnBrk="1" hangingPunct="1"/>
            <a:r>
              <a:rPr lang="es-ES" altLang="es-ES" dirty="0"/>
              <a:t> </a:t>
            </a:r>
          </a:p>
        </p:txBody>
      </p:sp>
    </p:spTree>
    <p:extLst>
      <p:ext uri="{BB962C8B-B14F-4D97-AF65-F5344CB8AC3E}">
        <p14:creationId xmlns:p14="http://schemas.microsoft.com/office/powerpoint/2010/main" val="15230989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2 Marcador de contenido"/>
          <p:cNvSpPr>
            <a:spLocks noGrp="1"/>
          </p:cNvSpPr>
          <p:nvPr>
            <p:ph sz="quarter" idx="1"/>
          </p:nvPr>
        </p:nvSpPr>
        <p:spPr>
          <a:xfrm>
            <a:off x="914400" y="765175"/>
            <a:ext cx="7113984" cy="5254625"/>
          </a:xfrm>
        </p:spPr>
        <p:txBody>
          <a:bodyPr>
            <a:normAutofit lnSpcReduction="10000"/>
          </a:bodyPr>
          <a:lstStyle/>
          <a:p>
            <a:r>
              <a:rPr lang="es-ES" altLang="es-ES" dirty="0"/>
              <a:t>A principios de los años 1980 la Central Park Conservancy fue contratada para realizar el diseño y la planificación de una restauración a largo plazo. A partir de este trabajo, la Conservancy pasó a dirigir varios proyectos de restauración financiados por el ayuntamiento de Nueva York, al mismo tiempo que preparaba un plan para reconstruir el parque. </a:t>
            </a:r>
          </a:p>
          <a:p>
            <a:r>
              <a:rPr lang="es-ES" altLang="es-ES" dirty="0"/>
              <a:t>Con la finalización de este plan en 1985, la Conservancy lanzó su primera gran campaña, con la que asumió la responsabilidad de financiar la restauración del parque, y la responsabilidad completa de diseñar, dirigir, y supervisar todos los grandes proyectos realizados en el parque.</a:t>
            </a:r>
          </a:p>
          <a:p>
            <a:endParaRPr lang="es-ES" altLang="es-ES" dirty="0"/>
          </a:p>
          <a:p>
            <a:endParaRPr lang="es-ES" altLang="es-ES" dirty="0"/>
          </a:p>
        </p:txBody>
      </p:sp>
    </p:spTree>
    <p:extLst>
      <p:ext uri="{BB962C8B-B14F-4D97-AF65-F5344CB8AC3E}">
        <p14:creationId xmlns:p14="http://schemas.microsoft.com/office/powerpoint/2010/main" val="140335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2 Marcador de contenido"/>
          <p:cNvSpPr>
            <a:spLocks noGrp="1"/>
          </p:cNvSpPr>
          <p:nvPr>
            <p:ph sz="quarter" idx="1"/>
          </p:nvPr>
        </p:nvSpPr>
        <p:spPr>
          <a:xfrm>
            <a:off x="914400" y="981075"/>
            <a:ext cx="6969968" cy="5038725"/>
          </a:xfrm>
        </p:spPr>
        <p:txBody>
          <a:bodyPr>
            <a:normAutofit fontScale="92500"/>
          </a:bodyPr>
          <a:lstStyle/>
          <a:p>
            <a:pPr marL="0" indent="0" eaLnBrk="1" hangingPunct="1">
              <a:buNone/>
            </a:pPr>
            <a:endParaRPr lang="es-ES" altLang="es-ES" dirty="0"/>
          </a:p>
          <a:p>
            <a:pPr eaLnBrk="1" hangingPunct="1"/>
            <a:r>
              <a:rPr lang="es-ES" altLang="es-ES" dirty="0"/>
              <a:t>La restauración de Central Park ha ido acompañada de una crucial transformación de su dirección.</a:t>
            </a:r>
          </a:p>
          <a:p>
            <a:r>
              <a:rPr lang="es-ES" altLang="es-ES" dirty="0"/>
              <a:t>Cuando la Central Park Conservancy comenzó la reconstrucción del parque a mediados de los años 1980, ésta contrató al personal necesario para mantener las zonas restauradas; y como el ayuntamiento de la ciudad realizó grandes reducciones presupuestarias a principios de los años 1990, entró en una confrontación con personal del Departamento de Parques de Nueva York, responsable del mantenimiento ordinario del parque</a:t>
            </a:r>
          </a:p>
        </p:txBody>
      </p:sp>
    </p:spTree>
    <p:extLst>
      <p:ext uri="{BB962C8B-B14F-4D97-AF65-F5344CB8AC3E}">
        <p14:creationId xmlns:p14="http://schemas.microsoft.com/office/powerpoint/2010/main" val="39258279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2 Marcador de contenido"/>
          <p:cNvSpPr>
            <a:spLocks noGrp="1"/>
          </p:cNvSpPr>
          <p:nvPr>
            <p:ph sz="quarter" idx="1"/>
          </p:nvPr>
        </p:nvSpPr>
        <p:spPr>
          <a:xfrm>
            <a:off x="914400" y="549275"/>
            <a:ext cx="7041976" cy="5470525"/>
          </a:xfrm>
        </p:spPr>
        <p:txBody>
          <a:bodyPr/>
          <a:lstStyle/>
          <a:p>
            <a:r>
              <a:rPr lang="es-ES" altLang="es-ES" dirty="0"/>
              <a:t>Por ello la Central Park Conservancy comenzó a contratar nuevo personal para sustituir a estos trabajadores. Hasta 2008, la Conservancy ha invertido aproximadamente 450 millones de dólares estadounidenses en la restauración y dirección del parque; la organización en este momento contribuye en un 85% del presupuesto anual de operaciones de Central Park, lo que es un total de 27 millones de dólares.</a:t>
            </a:r>
          </a:p>
          <a:p>
            <a:r>
              <a:rPr lang="es-ES" altLang="es-ES" dirty="0"/>
              <a:t>Los permisos para celebrar manifestaciones en Central Park han sido cada vez más difíciles de conseguir.</a:t>
            </a:r>
          </a:p>
          <a:p>
            <a:endParaRPr lang="es-ES" altLang="es-ES" dirty="0"/>
          </a:p>
          <a:p>
            <a:endParaRPr lang="es-ES" altLang="es-ES" dirty="0"/>
          </a:p>
          <a:p>
            <a:endParaRPr lang="es-ES" altLang="es-ES" dirty="0"/>
          </a:p>
        </p:txBody>
      </p:sp>
    </p:spTree>
    <p:extLst>
      <p:ext uri="{BB962C8B-B14F-4D97-AF65-F5344CB8AC3E}">
        <p14:creationId xmlns:p14="http://schemas.microsoft.com/office/powerpoint/2010/main" val="3827733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2 Marcador de contenido"/>
          <p:cNvSpPr>
            <a:spLocks noGrp="1"/>
          </p:cNvSpPr>
          <p:nvPr>
            <p:ph sz="quarter" idx="1"/>
          </p:nvPr>
        </p:nvSpPr>
        <p:spPr>
          <a:xfrm>
            <a:off x="914400" y="404813"/>
            <a:ext cx="7113984" cy="5614987"/>
          </a:xfrm>
        </p:spPr>
        <p:txBody>
          <a:bodyPr>
            <a:normAutofit fontScale="92500"/>
          </a:bodyPr>
          <a:lstStyle/>
          <a:p>
            <a:r>
              <a:rPr lang="es-ES" altLang="es-ES" sz="2600" dirty="0">
                <a:solidFill>
                  <a:schemeClr val="tx1"/>
                </a:solidFill>
              </a:rPr>
              <a:t>En 2004, la organización </a:t>
            </a:r>
            <a:r>
              <a:rPr lang="es-ES" altLang="es-ES" sz="2600" i="1" dirty="0">
                <a:solidFill>
                  <a:schemeClr val="tx1"/>
                </a:solidFill>
              </a:rPr>
              <a:t>United for Peace and Justice</a:t>
            </a:r>
            <a:r>
              <a:rPr lang="es-ES" altLang="es-ES" sz="2600" dirty="0">
                <a:solidFill>
                  <a:schemeClr val="tx1"/>
                </a:solidFill>
              </a:rPr>
              <a:t> (Unidos por la Paz y la Justicia en español) quiso celebrar un acto en el </a:t>
            </a:r>
            <a:r>
              <a:rPr lang="es-ES" altLang="es-ES" sz="2600" i="1" dirty="0">
                <a:solidFill>
                  <a:schemeClr val="tx1"/>
                </a:solidFill>
              </a:rPr>
              <a:t>Great Lawn</a:t>
            </a:r>
            <a:r>
              <a:rPr lang="es-ES" altLang="es-ES" sz="2600" dirty="0">
                <a:solidFill>
                  <a:schemeClr val="tx1"/>
                </a:solidFill>
              </a:rPr>
              <a:t> durante la Convención Nacional Republicana, en oposición contra la continuada ocupación de Iraq. </a:t>
            </a:r>
          </a:p>
          <a:p>
            <a:pPr eaLnBrk="1" hangingPunct="1"/>
            <a:r>
              <a:rPr lang="es-ES" altLang="es-ES" dirty="0"/>
              <a:t>La ciudad denegó a la UFPJ el permiso, declarando que tal reunión de grandes masas dañaría la hierba, y que tal daño haría más difícil recoger donaciones privadas para mantener el parque. Los tribunales mantuvieron el rechazo.</a:t>
            </a:r>
          </a:p>
          <a:p>
            <a:pPr eaLnBrk="1" hangingPunct="1"/>
            <a:r>
              <a:rPr lang="es-ES" altLang="es-ES" b="1" dirty="0"/>
              <a:t>Valles</a:t>
            </a:r>
          </a:p>
          <a:p>
            <a:pPr eaLnBrk="1" hangingPunct="1"/>
            <a:r>
              <a:rPr lang="es-ES" altLang="es-ES" dirty="0"/>
              <a:t>Central Park está formado por grandes espacios de césped, sobre los cuales los turistas y los neoyorquinos suelen acudir a pasar su tiempo libre</a:t>
            </a:r>
          </a:p>
        </p:txBody>
      </p:sp>
    </p:spTree>
    <p:extLst>
      <p:ext uri="{BB962C8B-B14F-4D97-AF65-F5344CB8AC3E}">
        <p14:creationId xmlns:p14="http://schemas.microsoft.com/office/powerpoint/2010/main" val="17564099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2 Marcador de contenido"/>
          <p:cNvSpPr>
            <a:spLocks noGrp="1"/>
          </p:cNvSpPr>
          <p:nvPr>
            <p:ph sz="quarter" idx="1"/>
          </p:nvPr>
        </p:nvSpPr>
        <p:spPr>
          <a:xfrm>
            <a:off x="914400" y="476250"/>
            <a:ext cx="7041976" cy="5473700"/>
          </a:xfrm>
        </p:spPr>
        <p:txBody>
          <a:bodyPr/>
          <a:lstStyle/>
          <a:p>
            <a:pPr eaLnBrk="1" hangingPunct="1"/>
            <a:r>
              <a:rPr lang="es-ES" altLang="es-ES" dirty="0"/>
              <a:t>Además, el parque cuenta con varios jardines.</a:t>
            </a:r>
          </a:p>
          <a:p>
            <a:pPr eaLnBrk="1" hangingPunct="1"/>
            <a:r>
              <a:rPr lang="es-ES" altLang="es-ES" dirty="0"/>
              <a:t> El valle de césped más grande del parque es la llamada </a:t>
            </a:r>
            <a:r>
              <a:rPr lang="es-ES" altLang="es-ES" i="1" dirty="0"/>
              <a:t>Great Lawn</a:t>
            </a:r>
            <a:r>
              <a:rPr lang="es-ES" altLang="es-ES" dirty="0"/>
              <a:t> (literalmente </a:t>
            </a:r>
            <a:r>
              <a:rPr lang="es-ES" altLang="es-ES" i="1" dirty="0"/>
              <a:t>gran césped</a:t>
            </a:r>
            <a:r>
              <a:rPr lang="es-ES" altLang="es-ES" dirty="0"/>
              <a:t>), que está situada en el centro de Central Park, a la altura del Museo Metropolitano de Arte y del Museo Americano de Historia Natural, dos de los museos más célebres de la ciudad. </a:t>
            </a:r>
          </a:p>
          <a:p>
            <a:pPr eaLnBrk="1" hangingPunct="1"/>
            <a:r>
              <a:rPr lang="es-ES" altLang="es-ES" dirty="0"/>
              <a:t>La </a:t>
            </a:r>
            <a:r>
              <a:rPr lang="es-ES" altLang="es-ES" i="1" dirty="0"/>
              <a:t>Great Lawn</a:t>
            </a:r>
            <a:r>
              <a:rPr lang="es-ES" altLang="es-ES" dirty="0"/>
              <a:t>, frecuentemente fotografiada por centenares de personas, ocupa el lugar anteriormente recubierto por el </a:t>
            </a:r>
            <a:r>
              <a:rPr lang="es-ES" altLang="es-ES" i="1" dirty="0"/>
              <a:t>Croton Reservoir</a:t>
            </a:r>
            <a:r>
              <a:rPr lang="es-ES" altLang="es-ES" dirty="0"/>
              <a:t>, que tenía una superficie total de catorce hectáreas.</a:t>
            </a:r>
          </a:p>
        </p:txBody>
      </p:sp>
    </p:spTree>
    <p:extLst>
      <p:ext uri="{BB962C8B-B14F-4D97-AF65-F5344CB8AC3E}">
        <p14:creationId xmlns:p14="http://schemas.microsoft.com/office/powerpoint/2010/main" val="26559853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2 Marcador de contenido"/>
          <p:cNvSpPr>
            <a:spLocks noGrp="1"/>
          </p:cNvSpPr>
          <p:nvPr>
            <p:ph sz="quarter" idx="1"/>
          </p:nvPr>
        </p:nvSpPr>
        <p:spPr>
          <a:xfrm>
            <a:off x="914400" y="1052513"/>
            <a:ext cx="7185992" cy="5400675"/>
          </a:xfrm>
        </p:spPr>
        <p:txBody>
          <a:bodyPr/>
          <a:lstStyle/>
          <a:p>
            <a:pPr eaLnBrk="1" hangingPunct="1"/>
            <a:r>
              <a:rPr lang="es-ES" altLang="es-ES" dirty="0"/>
              <a:t>Al sudeste del parque se encuentra el Zoo de Central Park, administrado por la </a:t>
            </a:r>
            <a:r>
              <a:rPr lang="es-ES" altLang="es-ES" i="1" dirty="0"/>
              <a:t>Wildlife Conservation Society</a:t>
            </a:r>
            <a:r>
              <a:rPr lang="es-ES" altLang="es-ES" dirty="0"/>
              <a:t>.</a:t>
            </a:r>
            <a:endParaRPr lang="es-ES" altLang="es-ES" baseline="30000" dirty="0"/>
          </a:p>
          <a:p>
            <a:pPr eaLnBrk="1" hangingPunct="1"/>
            <a:r>
              <a:rPr lang="es-ES" altLang="es-ES" dirty="0"/>
              <a:t> El </a:t>
            </a:r>
            <a:r>
              <a:rPr lang="es-ES" altLang="es-ES" i="1" dirty="0"/>
              <a:t>Conservatory Garden</a:t>
            </a:r>
            <a:r>
              <a:rPr lang="es-ES" altLang="es-ES" dirty="0"/>
              <a:t> es un jardín botánico que está situado al norte del parque. </a:t>
            </a:r>
          </a:p>
          <a:p>
            <a:pPr eaLnBrk="1" hangingPunct="1"/>
            <a:r>
              <a:rPr lang="es-ES" altLang="es-ES" dirty="0"/>
              <a:t>La entrada al parque está en la Quinta Avenida, a la altura de la </a:t>
            </a:r>
            <a:r>
              <a:rPr lang="es-ES" altLang="es-ES" i="1" dirty="0"/>
              <a:t>105th Street</a:t>
            </a:r>
            <a:r>
              <a:rPr lang="es-ES" altLang="es-ES" dirty="0"/>
              <a:t>.</a:t>
            </a:r>
            <a:endParaRPr lang="es-ES" altLang="es-ES" baseline="30000" dirty="0"/>
          </a:p>
          <a:p>
            <a:pPr eaLnBrk="1" hangingPunct="1"/>
            <a:r>
              <a:rPr lang="es-ES" altLang="es-ES" dirty="0"/>
              <a:t>Además, desde 1916, existe el </a:t>
            </a:r>
            <a:r>
              <a:rPr lang="es-ES" altLang="es-ES" i="1" dirty="0"/>
              <a:t>Shakespeare Garden</a:t>
            </a:r>
            <a:r>
              <a:rPr lang="es-ES" altLang="es-ES" dirty="0"/>
              <a:t>, inaugurado tres siglos después de la muerte del escritor y que alberga a diferentes especies de plantas.</a:t>
            </a:r>
          </a:p>
          <a:p>
            <a:pPr eaLnBrk="1" hangingPunct="1"/>
            <a:endParaRPr lang="es-ES" altLang="es-ES" dirty="0"/>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6526268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2 Marcador de contenido"/>
          <p:cNvSpPr>
            <a:spLocks noGrp="1"/>
          </p:cNvSpPr>
          <p:nvPr>
            <p:ph sz="quarter" idx="1"/>
          </p:nvPr>
        </p:nvSpPr>
        <p:spPr>
          <a:xfrm>
            <a:off x="914400" y="692150"/>
            <a:ext cx="6825952" cy="5327650"/>
          </a:xfrm>
        </p:spPr>
        <p:txBody>
          <a:bodyPr/>
          <a:lstStyle/>
          <a:p>
            <a:r>
              <a:rPr lang="es-ES" altLang="es-ES" b="1" dirty="0"/>
              <a:t>Lagunas</a:t>
            </a:r>
          </a:p>
          <a:p>
            <a:r>
              <a:rPr lang="es-ES" altLang="es-ES" dirty="0"/>
              <a:t>Central Park alberga varias lagunas, que van desde un simple estanque hasta lagos artificiales y naturales. El principal estanque de Central Park es el Reservoir, que desde 1994 lleva el nombre de Jacqueline Kennedy Onassis Reservoir.</a:t>
            </a:r>
          </a:p>
          <a:p>
            <a:r>
              <a:rPr lang="es-ES" altLang="es-ES" dirty="0"/>
              <a:t>Su construcción se extendió desde 1858 a 1862 y cubre el espacio comprendido entre la 86th Street y 96th Street. Con una superficie de 42,9 hectáreas, en algunos puntos alcanza una profundidad de 12 metros, y contiene varios miles de millones de litros de agua.</a:t>
            </a:r>
          </a:p>
          <a:p>
            <a:endParaRPr lang="es-ES" altLang="es-ES" dirty="0"/>
          </a:p>
          <a:p>
            <a:endParaRPr lang="es-ES" altLang="es-ES" dirty="0"/>
          </a:p>
        </p:txBody>
      </p:sp>
    </p:spTree>
    <p:extLst>
      <p:ext uri="{BB962C8B-B14F-4D97-AF65-F5344CB8AC3E}">
        <p14:creationId xmlns:p14="http://schemas.microsoft.com/office/powerpoint/2010/main" val="34337126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2 Marcador de contenido"/>
          <p:cNvSpPr>
            <a:spLocks noGrp="1"/>
          </p:cNvSpPr>
          <p:nvPr>
            <p:ph sz="quarter" idx="1"/>
          </p:nvPr>
        </p:nvSpPr>
        <p:spPr>
          <a:xfrm>
            <a:off x="914400" y="692150"/>
            <a:ext cx="7041976" cy="5832475"/>
          </a:xfrm>
        </p:spPr>
        <p:txBody>
          <a:bodyPr/>
          <a:lstStyle/>
          <a:p>
            <a:pPr eaLnBrk="1" hangingPunct="1"/>
            <a:r>
              <a:rPr lang="es-ES" altLang="es-ES" dirty="0"/>
              <a:t>El </a:t>
            </a:r>
            <a:r>
              <a:rPr lang="es-ES" altLang="es-ES" i="1" dirty="0"/>
              <a:t>Reservoir</a:t>
            </a:r>
            <a:r>
              <a:rPr lang="es-ES" altLang="es-ES" dirty="0"/>
              <a:t> es conocido también por la pista para correr de 2,54 km que le rodea, y que acoge cada día a miles de deportistas.</a:t>
            </a:r>
          </a:p>
          <a:p>
            <a:pPr eaLnBrk="1" hangingPunct="1"/>
            <a:r>
              <a:rPr lang="es-ES" altLang="es-ES" dirty="0"/>
              <a:t>El </a:t>
            </a:r>
            <a:r>
              <a:rPr lang="es-ES" altLang="es-ES" i="1" dirty="0"/>
              <a:t>Reservoir</a:t>
            </a:r>
            <a:r>
              <a:rPr lang="es-ES" altLang="es-ES" dirty="0"/>
              <a:t> es, con diferencia, el lago más grande de Central Park, por delante de otros tres lagos artificiales. Al sur de </a:t>
            </a:r>
            <a:r>
              <a:rPr lang="es-ES" altLang="es-ES" i="1" dirty="0"/>
              <a:t>Great Lawn</a:t>
            </a:r>
            <a:r>
              <a:rPr lang="es-ES" altLang="es-ES" dirty="0"/>
              <a:t>, </a:t>
            </a:r>
            <a:r>
              <a:rPr lang="es-ES" altLang="es-ES" i="1" dirty="0"/>
              <a:t>The Lake</a:t>
            </a:r>
            <a:r>
              <a:rPr lang="es-ES" altLang="es-ES" dirty="0"/>
              <a:t> se extiende sobre alrededor de 7,3 hectáreas. Construido sobre una antigua ciénaga, fue diseñado por Olmsted y Vaux para que en verano fuera navegable por pequeñas barcas y que en invierno estuviese disponible parar los patinadores sobre hielo. </a:t>
            </a:r>
          </a:p>
          <a:p>
            <a:pPr eaLnBrk="1" hangingPunct="1"/>
            <a:endParaRPr lang="es-ES" altLang="es-ES" dirty="0"/>
          </a:p>
        </p:txBody>
      </p:sp>
    </p:spTree>
    <p:extLst>
      <p:ext uri="{BB962C8B-B14F-4D97-AF65-F5344CB8AC3E}">
        <p14:creationId xmlns:p14="http://schemas.microsoft.com/office/powerpoint/2010/main" val="3656509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2 Marcador de contenido"/>
          <p:cNvSpPr>
            <a:spLocks noGrp="1"/>
          </p:cNvSpPr>
          <p:nvPr>
            <p:ph sz="quarter" idx="1"/>
          </p:nvPr>
        </p:nvSpPr>
        <p:spPr>
          <a:xfrm>
            <a:off x="914400" y="404813"/>
            <a:ext cx="6969968" cy="5614987"/>
          </a:xfrm>
        </p:spPr>
        <p:txBody>
          <a:bodyPr>
            <a:normAutofit lnSpcReduction="10000"/>
          </a:bodyPr>
          <a:lstStyle/>
          <a:p>
            <a:pPr eaLnBrk="1" hangingPunct="1"/>
            <a:r>
              <a:rPr lang="es-ES" altLang="es-ES" dirty="0"/>
              <a:t>Por esto, </a:t>
            </a:r>
            <a:r>
              <a:rPr lang="es-ES" altLang="es-ES" i="1" dirty="0"/>
              <a:t>The Lake</a:t>
            </a:r>
            <a:r>
              <a:rPr lang="es-ES" altLang="es-ES" dirty="0"/>
              <a:t> fue abierto a los patinadores en diciembre de 1858, mientras que el resto del parque todavía estaba en construcción.</a:t>
            </a:r>
            <a:endParaRPr lang="es-ES" altLang="es-ES" baseline="30000" dirty="0"/>
          </a:p>
          <a:p>
            <a:pPr eaLnBrk="1" hangingPunct="1"/>
            <a:r>
              <a:rPr lang="es-ES" altLang="es-ES" dirty="0"/>
              <a:t> Al extremo nordeste del parque, a la altura de la </a:t>
            </a:r>
            <a:r>
              <a:rPr lang="es-ES" altLang="es-ES" i="1" dirty="0"/>
              <a:t>110th Street</a:t>
            </a:r>
            <a:r>
              <a:rPr lang="es-ES" altLang="es-ES" dirty="0"/>
              <a:t>, se encuentra el </a:t>
            </a:r>
            <a:r>
              <a:rPr lang="es-ES" altLang="es-ES" i="1" dirty="0"/>
              <a:t>Harlem Meer</a:t>
            </a:r>
            <a:r>
              <a:rPr lang="es-ES" altLang="es-ES" dirty="0"/>
              <a:t> (</a:t>
            </a:r>
            <a:r>
              <a:rPr lang="es-ES" altLang="es-ES" i="1" dirty="0"/>
              <a:t>Lago de Harlem</a:t>
            </a:r>
            <a:r>
              <a:rPr lang="es-ES" altLang="es-ES" dirty="0"/>
              <a:t> en alemán, bautizado así en honor de una de las primeras comunidades establecidas en la región) tiene una extensión de 4,5 hectáreas. </a:t>
            </a:r>
          </a:p>
          <a:p>
            <a:pPr eaLnBrk="1" hangingPunct="1"/>
            <a:r>
              <a:rPr lang="es-ES" altLang="es-ES" dirty="0"/>
              <a:t>Los alrededores del lago están muy arbolados, con robles, cipreses y hayas. </a:t>
            </a:r>
            <a:r>
              <a:rPr lang="es-ES" altLang="es-ES" i="1" dirty="0"/>
              <a:t>Harlem Meer</a:t>
            </a:r>
            <a:r>
              <a:rPr lang="es-ES" altLang="es-ES" dirty="0"/>
              <a:t> posee además la particularidad de que sus visitantes están autorizados a practicar la pesca sin muerte, con la condición de devolver los peces.</a:t>
            </a:r>
            <a:endParaRPr lang="es-ES" altLang="es-ES" baseline="30000" dirty="0"/>
          </a:p>
        </p:txBody>
      </p:sp>
    </p:spTree>
    <p:extLst>
      <p:ext uri="{BB962C8B-B14F-4D97-AF65-F5344CB8AC3E}">
        <p14:creationId xmlns:p14="http://schemas.microsoft.com/office/powerpoint/2010/main" val="29875890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2 Marcador de contenido"/>
          <p:cNvSpPr>
            <a:spLocks noGrp="1"/>
          </p:cNvSpPr>
          <p:nvPr>
            <p:ph sz="quarter" idx="1"/>
          </p:nvPr>
        </p:nvSpPr>
        <p:spPr>
          <a:xfrm>
            <a:off x="914400" y="404813"/>
            <a:ext cx="7185992" cy="5904507"/>
          </a:xfrm>
        </p:spPr>
        <p:txBody>
          <a:bodyPr>
            <a:normAutofit lnSpcReduction="10000"/>
          </a:bodyPr>
          <a:lstStyle/>
          <a:p>
            <a:pPr eaLnBrk="1" hangingPunct="1"/>
            <a:r>
              <a:rPr lang="es-ES" altLang="es-ES" dirty="0"/>
              <a:t>Se trata de </a:t>
            </a:r>
            <a:r>
              <a:rPr lang="es-ES" altLang="es-ES" i="1" dirty="0"/>
              <a:t>The Pond</a:t>
            </a:r>
            <a:r>
              <a:rPr lang="es-ES" altLang="es-ES" dirty="0"/>
              <a:t> (literalmente </a:t>
            </a:r>
            <a:r>
              <a:rPr lang="es-ES" altLang="es-ES" i="1" dirty="0"/>
              <a:t>La Charca</a:t>
            </a:r>
            <a:r>
              <a:rPr lang="es-ES" altLang="es-ES" dirty="0"/>
              <a:t>), de una superficie de 1,4 hectáreas. </a:t>
            </a:r>
          </a:p>
          <a:p>
            <a:pPr eaLnBrk="1" hangingPunct="1"/>
            <a:r>
              <a:rPr lang="es-ES" altLang="es-ES" i="1" dirty="0"/>
              <a:t>The Pond</a:t>
            </a:r>
            <a:r>
              <a:rPr lang="es-ES" altLang="es-ES" dirty="0"/>
              <a:t>, cuya forma recuerda a la de una coma, está situado en la parte más meridional del parque y bajo el nivel del mar, lo que permite que en este lago se atenúen los ruidos propios de la ciudad y se genere una atmósfera de calma en el corazón de Nueva York.</a:t>
            </a:r>
          </a:p>
          <a:p>
            <a:pPr eaLnBrk="1" hangingPunct="1"/>
            <a:r>
              <a:rPr lang="es-ES" altLang="es-ES" b="1" dirty="0"/>
              <a:t>Monumentos</a:t>
            </a:r>
          </a:p>
          <a:p>
            <a:pPr eaLnBrk="1" hangingPunct="1"/>
            <a:r>
              <a:rPr lang="es-ES" altLang="es-ES" dirty="0"/>
              <a:t>Varias construcciones, más o menos importantes y célebres, están distribuidas por Central Park:</a:t>
            </a:r>
          </a:p>
          <a:p>
            <a:pPr eaLnBrk="1" hangingPunct="1"/>
            <a:r>
              <a:rPr lang="es-ES" altLang="es-ES" dirty="0"/>
              <a:t>Uno de los edificios más importantes del parque es el Castillo Belvedere. Se trata de un auténtico castillo de estilo victoriano diseñado en 1865.</a:t>
            </a:r>
          </a:p>
        </p:txBody>
      </p:sp>
    </p:spTree>
    <p:extLst>
      <p:ext uri="{BB962C8B-B14F-4D97-AF65-F5344CB8AC3E}">
        <p14:creationId xmlns:p14="http://schemas.microsoft.com/office/powerpoint/2010/main" val="25548937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2 Marcador de contenido"/>
          <p:cNvSpPr>
            <a:spLocks noGrp="1"/>
          </p:cNvSpPr>
          <p:nvPr>
            <p:ph sz="quarter" idx="1"/>
          </p:nvPr>
        </p:nvSpPr>
        <p:spPr>
          <a:xfrm>
            <a:off x="914400" y="1125538"/>
            <a:ext cx="7113984" cy="5256212"/>
          </a:xfrm>
        </p:spPr>
        <p:txBody>
          <a:bodyPr/>
          <a:lstStyle/>
          <a:p>
            <a:pPr eaLnBrk="1" hangingPunct="1"/>
            <a:r>
              <a:rPr lang="es-ES" altLang="es-ES" dirty="0"/>
              <a:t>El edificio es en la actualidad la sede del observatorio meteorológico de Nueva York, pero es también es muy apreciado por los turistas debido a la panorámica que ofrece del parque y de sus alrededores. </a:t>
            </a:r>
          </a:p>
          <a:p>
            <a:pPr eaLnBrk="1" hangingPunct="1"/>
            <a:r>
              <a:rPr lang="es-ES" altLang="es-ES" dirty="0"/>
              <a:t>Además, dentro del castillo, el </a:t>
            </a:r>
            <a:r>
              <a:rPr lang="es-ES" altLang="es-ES" i="1" dirty="0"/>
              <a:t>Henry Luce Nature Observatory</a:t>
            </a:r>
            <a:r>
              <a:rPr lang="es-ES" altLang="es-ES" dirty="0"/>
              <a:t> ofrece una muestra de la fauna y la flora presentes en el parque.</a:t>
            </a:r>
          </a:p>
          <a:p>
            <a:pPr eaLnBrk="1" hangingPunct="1"/>
            <a:r>
              <a:rPr lang="es-ES" altLang="es-ES" dirty="0"/>
              <a:t>La Fuente Bethesda, situada en la </a:t>
            </a:r>
            <a:r>
              <a:rPr lang="es-ES" altLang="es-ES" i="1" dirty="0"/>
              <a:t>Bethesda Terrace</a:t>
            </a:r>
            <a:r>
              <a:rPr lang="es-ES" altLang="es-ES" dirty="0"/>
              <a:t>, cerca de </a:t>
            </a:r>
            <a:r>
              <a:rPr lang="es-ES" altLang="es-ES" i="1" dirty="0"/>
              <a:t>The Lake</a:t>
            </a:r>
            <a:r>
              <a:rPr lang="es-ES" altLang="es-ES" dirty="0"/>
              <a:t>.</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35904768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2 Marcador de contenido"/>
          <p:cNvSpPr>
            <a:spLocks noGrp="1"/>
          </p:cNvSpPr>
          <p:nvPr>
            <p:ph sz="quarter" idx="1"/>
          </p:nvPr>
        </p:nvSpPr>
        <p:spPr>
          <a:xfrm>
            <a:off x="914400" y="836613"/>
            <a:ext cx="7113984" cy="5183187"/>
          </a:xfrm>
        </p:spPr>
        <p:txBody>
          <a:bodyPr/>
          <a:lstStyle/>
          <a:p>
            <a:r>
              <a:rPr lang="es-ES" altLang="es-ES" dirty="0"/>
              <a:t>A la altura de la 72th Street, es decir frente al Edificio Dakota, se encuentra el Strawberry Fields, erigido en honor del componente de The Beatles John Lennon, asesinado cerca del edificio Dakota por Mark David Chapman el 8 de diciembre de 1980.</a:t>
            </a:r>
          </a:p>
          <a:p>
            <a:r>
              <a:rPr lang="es-ES" altLang="es-ES" b="1" dirty="0"/>
              <a:t>Flora</a:t>
            </a:r>
          </a:p>
          <a:p>
            <a:r>
              <a:rPr lang="es-ES" altLang="es-ES" dirty="0"/>
              <a:t>Con sus 341 hectáreas de hierba, Central Park representa el espacio más vasto y verde de Manhattan.</a:t>
            </a:r>
          </a:p>
          <a:p>
            <a:r>
              <a:rPr lang="es-ES" altLang="es-ES" dirty="0"/>
              <a:t> Posee una de las últimas arboledas de olmos americanos del nordeste de los Estados Unidos</a:t>
            </a:r>
          </a:p>
          <a:p>
            <a:endParaRPr lang="es-ES" altLang="es-ES" dirty="0"/>
          </a:p>
          <a:p>
            <a:endParaRPr lang="es-ES" altLang="es-ES" dirty="0"/>
          </a:p>
          <a:p>
            <a:endParaRPr lang="es-ES" altLang="es-ES" dirty="0"/>
          </a:p>
        </p:txBody>
      </p:sp>
    </p:spTree>
    <p:extLst>
      <p:ext uri="{BB962C8B-B14F-4D97-AF65-F5344CB8AC3E}">
        <p14:creationId xmlns:p14="http://schemas.microsoft.com/office/powerpoint/2010/main" val="21994297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2 Marcador de contenido"/>
          <p:cNvSpPr>
            <a:spLocks noGrp="1"/>
          </p:cNvSpPr>
          <p:nvPr>
            <p:ph sz="quarter" idx="1"/>
          </p:nvPr>
        </p:nvSpPr>
        <p:spPr>
          <a:xfrm>
            <a:off x="914400" y="476250"/>
            <a:ext cx="7185992" cy="5689600"/>
          </a:xfrm>
        </p:spPr>
        <p:txBody>
          <a:bodyPr/>
          <a:lstStyle/>
          <a:p>
            <a:pPr eaLnBrk="1" hangingPunct="1"/>
            <a:r>
              <a:rPr lang="es-ES" altLang="es-ES" dirty="0"/>
              <a:t>Hay 1.700 olmos, protegidos mediante un aislamiento de la grafiosis, debido a que un hongo parasitario asoló a la inmensa mayoría de los olmos americanos desde 1928.</a:t>
            </a:r>
          </a:p>
          <a:p>
            <a:pPr eaLnBrk="1" hangingPunct="1"/>
            <a:r>
              <a:rPr lang="es-ES" altLang="es-ES" dirty="0"/>
              <a:t> El parque alberga un total de 250.000 árboles en numerosos valles.</a:t>
            </a:r>
          </a:p>
          <a:p>
            <a:pPr eaLnBrk="1" hangingPunct="1"/>
            <a:r>
              <a:rPr lang="es-ES" altLang="es-ES" dirty="0"/>
              <a:t>Central Park está habitado por ardillas, pájaros, peces, conejos, tortugas, ranas y otros animales. Cerca de 300 especies de animales han sido vistas en el parque.</a:t>
            </a:r>
            <a:r>
              <a:rPr lang="es-ES" altLang="es-ES" baseline="30000" dirty="0"/>
              <a:t>[</a:t>
            </a:r>
            <a:endParaRPr lang="es-ES" altLang="es-ES" dirty="0"/>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40682228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2 Marcador de contenido"/>
          <p:cNvSpPr>
            <a:spLocks noGrp="1"/>
          </p:cNvSpPr>
          <p:nvPr>
            <p:ph sz="quarter" idx="1"/>
          </p:nvPr>
        </p:nvSpPr>
        <p:spPr>
          <a:xfrm>
            <a:off x="611188" y="333375"/>
            <a:ext cx="7417196" cy="6264275"/>
          </a:xfrm>
        </p:spPr>
        <p:txBody>
          <a:bodyPr/>
          <a:lstStyle/>
          <a:p>
            <a:pPr eaLnBrk="1" hangingPunct="1"/>
            <a:r>
              <a:rPr lang="es-ES" altLang="es-ES" b="1" dirty="0"/>
              <a:t>Esculturas</a:t>
            </a:r>
          </a:p>
          <a:p>
            <a:pPr eaLnBrk="1" hangingPunct="1"/>
            <a:r>
              <a:rPr lang="es-ES" altLang="es-ES" dirty="0"/>
              <a:t>Olmsted no vio con buenos ojos la dispersión de esculturas por el parque y por ello propuso albergarlas todas en una parte de la alameda que, como la mayoría de las estatuas eran de poetas y escritores, pasó a ser denominado como </a:t>
            </a:r>
            <a:r>
              <a:rPr lang="es-ES" altLang="es-ES" i="1" dirty="0"/>
              <a:t>Literary Walk</a:t>
            </a:r>
            <a:r>
              <a:rPr lang="es-ES" altLang="es-ES" dirty="0"/>
              <a:t> (Paseo Literario en español).</a:t>
            </a:r>
          </a:p>
          <a:p>
            <a:pPr eaLnBrk="1" hangingPunct="1"/>
            <a:r>
              <a:rPr lang="es-ES" altLang="es-ES" dirty="0"/>
              <a:t> En la actualidad el parque alberga 31 esculturas, en su mayoría donadas por anónimos y organizaciones, pero no por el ayuntamiento de la ciudad.</a:t>
            </a:r>
            <a:endParaRPr lang="es-ES" altLang="es-ES" baseline="30000" dirty="0"/>
          </a:p>
          <a:p>
            <a:pPr eaLnBrk="1" hangingPunct="1"/>
            <a:r>
              <a:rPr lang="es-ES" altLang="es-ES" dirty="0"/>
              <a:t>Algunos de los escultores más conocidos que cuentan con alguna de sus obras en Central Park son Augustus Saints-Gaudens y John Quincy Adams Ward. </a:t>
            </a:r>
          </a:p>
        </p:txBody>
      </p:sp>
    </p:spTree>
    <p:extLst>
      <p:ext uri="{BB962C8B-B14F-4D97-AF65-F5344CB8AC3E}">
        <p14:creationId xmlns:p14="http://schemas.microsoft.com/office/powerpoint/2010/main" val="4577874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2 Marcador de contenido"/>
          <p:cNvSpPr>
            <a:spLocks noGrp="1"/>
          </p:cNvSpPr>
          <p:nvPr>
            <p:ph sz="quarter" idx="1"/>
          </p:nvPr>
        </p:nvSpPr>
        <p:spPr>
          <a:xfrm>
            <a:off x="914400" y="476250"/>
            <a:ext cx="7041976" cy="5905500"/>
          </a:xfrm>
        </p:spPr>
        <p:txBody>
          <a:bodyPr/>
          <a:lstStyle/>
          <a:p>
            <a:pPr eaLnBrk="1" hangingPunct="1"/>
            <a:r>
              <a:rPr lang="es-ES" altLang="es-ES" dirty="0"/>
              <a:t>El </a:t>
            </a:r>
            <a:r>
              <a:rPr lang="es-ES" altLang="es-ES" i="1" dirty="0"/>
              <a:t>Angel of the Waters</a:t>
            </a:r>
            <a:r>
              <a:rPr lang="es-ES" altLang="es-ES" dirty="0"/>
              <a:t> (Ángel de las Aguas ) está situado en la Fuente Bethesda y fue esculpido por Emma Stebbins, la cual fue la primera mujer a la que se le encargó un gran trabajo público en Nueva York. La estatua llegó al parque en 1893.</a:t>
            </a:r>
          </a:p>
          <a:p>
            <a:pPr eaLnBrk="1" hangingPunct="1"/>
            <a:r>
              <a:rPr lang="es-ES" altLang="es-ES" dirty="0"/>
              <a:t>La escultura más antigua es una de las "Agujas de Cleopatra", que es realmente un obelisco egipcio de Tutmosis III, que fue donado a Nueva York por el Jedive de Egipto.</a:t>
            </a:r>
            <a:endParaRPr lang="es-ES" altLang="es-ES" baseline="30000" dirty="0"/>
          </a:p>
          <a:p>
            <a:pPr eaLnBrk="1" hangingPunct="1"/>
            <a:r>
              <a:rPr lang="es-ES" altLang="es-ES" dirty="0"/>
              <a:t>El más grande e impresionante monumento de bronce es el del rey Ladislao II de Polonia, situado en el extremo oriental del </a:t>
            </a:r>
            <a:r>
              <a:rPr lang="es-ES" altLang="es-ES" i="1" dirty="0"/>
              <a:t>Turtle Pond</a:t>
            </a:r>
            <a:r>
              <a:rPr lang="es-ES" altLang="es-ES" dirty="0"/>
              <a:t>.</a:t>
            </a:r>
            <a:endParaRPr lang="es-ES" altLang="es-ES" baseline="30000" dirty="0"/>
          </a:p>
        </p:txBody>
      </p:sp>
    </p:spTree>
    <p:extLst>
      <p:ext uri="{BB962C8B-B14F-4D97-AF65-F5344CB8AC3E}">
        <p14:creationId xmlns:p14="http://schemas.microsoft.com/office/powerpoint/2010/main" val="13178166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2 Marcador de contenido"/>
          <p:cNvSpPr>
            <a:spLocks noGrp="1"/>
          </p:cNvSpPr>
          <p:nvPr>
            <p:ph sz="quarter" idx="1"/>
          </p:nvPr>
        </p:nvSpPr>
        <p:spPr>
          <a:xfrm>
            <a:off x="914400" y="549275"/>
            <a:ext cx="7113984" cy="5470525"/>
          </a:xfrm>
        </p:spPr>
        <p:txBody>
          <a:bodyPr>
            <a:normAutofit/>
          </a:bodyPr>
          <a:lstStyle/>
          <a:p>
            <a:r>
              <a:rPr lang="es-ES" altLang="es-ES" dirty="0"/>
              <a:t>Al norte del Invernadero acuático, hay una gran estatua de Alicia en el País de las Maravillas, sentándose esta en una seta enorme, jugando con su gato, mientras que Sombrerero Loco y White Rabbit se le quedan mirando. </a:t>
            </a:r>
          </a:p>
          <a:p>
            <a:r>
              <a:rPr lang="es-ES" altLang="es-ES" dirty="0"/>
              <a:t>En el cruce de la Quinta Avenida y la 110th Street hay un gran monumento dedicado a Duke Ellington, inaugurado en 1997.</a:t>
            </a:r>
          </a:p>
          <a:p>
            <a:r>
              <a:rPr lang="es-ES" altLang="es-ES" dirty="0"/>
              <a:t>Durante 16 días de 2005 (del 12 al 27 de febrero), Central Park fue la sede de la exposición de Christo y Jeanne-Claude: The Gates ("Las Puertas"). </a:t>
            </a:r>
          </a:p>
        </p:txBody>
      </p:sp>
    </p:spTree>
    <p:extLst>
      <p:ext uri="{BB962C8B-B14F-4D97-AF65-F5344CB8AC3E}">
        <p14:creationId xmlns:p14="http://schemas.microsoft.com/office/powerpoint/2010/main" val="88389285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2 Marcador de contenido"/>
          <p:cNvSpPr>
            <a:spLocks noGrp="1"/>
          </p:cNvSpPr>
          <p:nvPr>
            <p:ph sz="quarter" idx="1"/>
          </p:nvPr>
        </p:nvSpPr>
        <p:spPr>
          <a:xfrm>
            <a:off x="914400" y="692150"/>
            <a:ext cx="6969968" cy="5327650"/>
          </a:xfrm>
        </p:spPr>
        <p:txBody>
          <a:bodyPr/>
          <a:lstStyle/>
          <a:p>
            <a:r>
              <a:rPr lang="es-ES" altLang="es-ES" dirty="0"/>
              <a:t>El proyecto recibió críticas muy diversas, y costó muchos años que Christo y Jeanne-Claude consiguieran los permisos necesarios.</a:t>
            </a:r>
          </a:p>
          <a:p>
            <a:r>
              <a:rPr lang="es-ES" altLang="es-ES" dirty="0"/>
              <a:t>En el cruce de la Quinta Avenida y la 110th Street hay un gran monumento dedicado a Duke Ellington, inaugurado en 1997.</a:t>
            </a:r>
          </a:p>
          <a:p>
            <a:r>
              <a:rPr lang="es-ES" altLang="es-ES" dirty="0"/>
              <a:t>Durante 16 días de 2005 (del 12 al 27 de febrero), Central Park fue la sede de la exposición de Christo y Jeanne-Claude: The Gates ("Las Puertas"). </a:t>
            </a:r>
          </a:p>
          <a:p>
            <a:r>
              <a:rPr lang="es-ES" altLang="es-ES" dirty="0"/>
              <a:t>El proyecto recibió críticas muy diversas, y costó muchos años que Christo y Jeanne-Claude consiguieran los permisos necesarios.</a:t>
            </a:r>
          </a:p>
          <a:p>
            <a:endParaRPr lang="es-ES" altLang="es-ES" dirty="0"/>
          </a:p>
          <a:p>
            <a:endParaRPr lang="es-ES" altLang="es-ES" dirty="0"/>
          </a:p>
        </p:txBody>
      </p:sp>
    </p:spTree>
    <p:extLst>
      <p:ext uri="{BB962C8B-B14F-4D97-AF65-F5344CB8AC3E}">
        <p14:creationId xmlns:p14="http://schemas.microsoft.com/office/powerpoint/2010/main" val="108152315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Central  Park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641415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Central Park.-x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972762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3 Imagen" descr="New York.-Cenmtral Park.-AuLbrn-PanPeople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203264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New York.-Centra Park Great lawnBelvede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515516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New York.-Central Park.-Carniv.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176123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New York.-Central Park.-Belvede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288325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New York.-Central Park.-CedarHil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892089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Central park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8900" y="0"/>
            <a:ext cx="9612313" cy="735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51724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central park0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214108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Central Park _lawn_19july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023351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Central Park.-1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23021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New York.-Central Park.-Pond.-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201041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New York.-Central Park..-ConsvGard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444450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New York.-Central 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760025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New York.-Central Park.-.-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37503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New York.-Central Park.- Lak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483920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New York.-Central Park.--Belv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816750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New York.-Central Park.-BentAppTre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211116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2 Imagen" descr="Central Park.-2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748992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New York.-Central Park.-Bethseda Founta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612407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Central ..Bekseda Fountain park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756214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Central Park..-Snow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316403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Central Park.-0.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0" y="0"/>
            <a:ext cx="9080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924020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2 Imagen" descr="Central Park.-2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64408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Central Park.-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449226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Central Park.-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58738"/>
            <a:ext cx="9144000" cy="674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505814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Central Park.-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781208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Central Park.-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734083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Central Park.-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1750"/>
            <a:ext cx="9144000" cy="679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988454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Central park.-2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335496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2 Imagen" descr="Central Park.-Autum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208363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Central Park.-Bigest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782875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New York.-Central Park.-Mea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789476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New York.-Central Park.-Autum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086248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Central Park.-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705888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Central Park.-11 (2).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293174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Central Park.-11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753682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Central Park.-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046612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Central Park.-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72838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Central Park.-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929325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Central Park.-2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410562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Central Park.-2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975230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Central Park.-bethesda fountain andterrace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288943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Central Park.-Bridge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306237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Central Park.-Christo.-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261540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Central Park.-Escultura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034759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2 Imagen" descr="Central_park.-Christho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405678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Central Park.-Crisantemos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473980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Central Park.-gapstow_bridge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457525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Central Park.-nuevayork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735956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Central Park.-Pegrola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408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Central Park.-Pond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992504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2 Imagen" descr="Central-Park-Skating Ring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620375" cy="752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131492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Central_Park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61950"/>
            <a:ext cx="9144000" cy="613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680486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2 Imagen" descr="Central Park.-Skating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927109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Central Park.-Skeating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013375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Central Park.--snapshot-walkway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704743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3 Imagen" descr="Central Park.-The Lake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012447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Central Park.-Tomando el sol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668734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Central Park.-Weedings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749575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New York.-Central Park.-Ali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545561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Central Park.-Andersen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203387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Central_Park.-New_York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885549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Central_park.-Praderas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866235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Central-park-spring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710067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New York.-Central Park.-Bridle Path.-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862498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Central_park.-Tulips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736415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Central_Park1.-Lake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560703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Central_Park_Dana_Discovery_Cente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552577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Central_Park_in_winter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879673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Central-Park-new-york.-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570250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Central-Park.-10x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75590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New York.-Central Park.-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266310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New York.-Central Park.-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840462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Central-park-southeast-bridge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869226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New York.-Central Park.-Dipway Arc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421237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New York.-Central Park.-District Cop.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739196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New York.-Central Park.-FlrTre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634134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New York.-Central Park in Fall 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097695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New York.-Central Park.-w.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876942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Central Park.-Flowering Trees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106267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Central Park.-Autumn.-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184110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3 Imagen" descr="New York.-Central P ark.-Willowdell Arc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2533939"/>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New York.-Central ParkReservoir Bridge.-Southeas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394901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1 Imagen" descr="New York.-Central Park.-Mountclift Arc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44109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New York.-Central Park.-Gothic Arc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264068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descr="New York.-Central Park.-Rustic Bridg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488429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1 Imagen" descr="New York.-Central Park.-Bridle Pat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673165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1 Imagen" descr="New York.-Central Park.-Naturalist Wal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5707431"/>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1 Imagen" descr="New York.-Central Park.-Naturalist Walk.-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2515055"/>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1 Imagen" descr="New York.-Central Park.-North Wood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4759094"/>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1 Imagen" descr="New York.-Central Park.-Wint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8830490"/>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1 Imagen" descr="New York.-Central Park.-Pine Bank Arc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64688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1 Imagen" descr="New York.-Central Park.-Heckscher Playground.-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5271411"/>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1 Imagen" descr="New York.-Central Park.-Mall.-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0642419"/>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2 Imagen" descr="New York.-Central Park.-War Protes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884459"/>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1 Imagen" descr="New York.-Central Park Lak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0907598"/>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1 Imagen" descr="New York.-Central Park.-Runner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246412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45</TotalTime>
  <Words>4023</Words>
  <Application>Microsoft Office PowerPoint</Application>
  <PresentationFormat>Presentación en pantalla (4:3)</PresentationFormat>
  <Paragraphs>245</Paragraphs>
  <Slides>140</Slides>
  <Notes>93</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140</vt:i4>
      </vt:variant>
    </vt:vector>
  </HeadingPairs>
  <TitlesOfParts>
    <vt:vector size="145" baseType="lpstr">
      <vt:lpstr>Calibri</vt:lpstr>
      <vt:lpstr>Century Schoolbook</vt:lpstr>
      <vt:lpstr>Wingdings</vt:lpstr>
      <vt:lpstr>Wingdings 2</vt:lpstr>
      <vt:lpstr>Default Theme</vt:lpstr>
      <vt:lpstr>ESTADOS UNIDOS.-LA VUELTA AL MUNDO EN 885 JARDINES.- NEW YORK CENTRAL PARK.-</vt:lpstr>
      <vt:lpstr>NEW YORK.-CENTRAL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9</cp:revision>
  <dcterms:created xsi:type="dcterms:W3CDTF">2013-09-12T16:18:33Z</dcterms:created>
  <dcterms:modified xsi:type="dcterms:W3CDTF">2018-03-05T15:39:24Z</dcterms:modified>
</cp:coreProperties>
</file>