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0"/>
  </p:notesMasterIdLst>
  <p:sldIdLst>
    <p:sldId id="256" r:id="rId2"/>
    <p:sldId id="257" r:id="rId3"/>
    <p:sldId id="337" r:id="rId4"/>
    <p:sldId id="338" r:id="rId5"/>
    <p:sldId id="275" r:id="rId6"/>
    <p:sldId id="277" r:id="rId7"/>
    <p:sldId id="293" r:id="rId8"/>
    <p:sldId id="336"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6" r:id="rId27"/>
    <p:sldId id="278" r:id="rId28"/>
    <p:sldId id="279" r:id="rId29"/>
    <p:sldId id="280" r:id="rId30"/>
    <p:sldId id="282" r:id="rId31"/>
    <p:sldId id="283" r:id="rId32"/>
    <p:sldId id="284" r:id="rId33"/>
    <p:sldId id="285" r:id="rId34"/>
    <p:sldId id="286" r:id="rId35"/>
    <p:sldId id="287" r:id="rId36"/>
    <p:sldId id="288" r:id="rId37"/>
    <p:sldId id="289" r:id="rId38"/>
    <p:sldId id="290" r:id="rId39"/>
    <p:sldId id="292" r:id="rId40"/>
    <p:sldId id="295" r:id="rId41"/>
    <p:sldId id="296" r:id="rId42"/>
    <p:sldId id="297" r:id="rId43"/>
    <p:sldId id="339" r:id="rId44"/>
    <p:sldId id="385" r:id="rId45"/>
    <p:sldId id="340" r:id="rId46"/>
    <p:sldId id="341" r:id="rId47"/>
    <p:sldId id="342" r:id="rId48"/>
    <p:sldId id="343" r:id="rId49"/>
    <p:sldId id="344" r:id="rId50"/>
    <p:sldId id="345" r:id="rId51"/>
    <p:sldId id="346" r:id="rId52"/>
    <p:sldId id="314" r:id="rId53"/>
    <p:sldId id="301" r:id="rId54"/>
    <p:sldId id="310" r:id="rId55"/>
    <p:sldId id="305" r:id="rId56"/>
    <p:sldId id="308" r:id="rId57"/>
    <p:sldId id="334" r:id="rId58"/>
    <p:sldId id="331" r:id="rId59"/>
    <p:sldId id="303" r:id="rId60"/>
    <p:sldId id="315" r:id="rId61"/>
    <p:sldId id="317" r:id="rId62"/>
    <p:sldId id="298" r:id="rId63"/>
    <p:sldId id="299" r:id="rId64"/>
    <p:sldId id="300" r:id="rId65"/>
    <p:sldId id="302" r:id="rId66"/>
    <p:sldId id="304" r:id="rId67"/>
    <p:sldId id="306" r:id="rId68"/>
    <p:sldId id="309" r:id="rId69"/>
    <p:sldId id="311" r:id="rId70"/>
    <p:sldId id="312" r:id="rId71"/>
    <p:sldId id="313" r:id="rId72"/>
    <p:sldId id="316" r:id="rId73"/>
    <p:sldId id="318" r:id="rId74"/>
    <p:sldId id="319" r:id="rId75"/>
    <p:sldId id="320" r:id="rId76"/>
    <p:sldId id="321" r:id="rId77"/>
    <p:sldId id="323" r:id="rId78"/>
    <p:sldId id="324" r:id="rId79"/>
    <p:sldId id="325" r:id="rId80"/>
    <p:sldId id="326" r:id="rId81"/>
    <p:sldId id="328" r:id="rId82"/>
    <p:sldId id="329" r:id="rId83"/>
    <p:sldId id="330" r:id="rId84"/>
    <p:sldId id="332" r:id="rId85"/>
    <p:sldId id="327" r:id="rId86"/>
    <p:sldId id="333" r:id="rId87"/>
    <p:sldId id="335" r:id="rId88"/>
    <p:sldId id="347" r:id="rId89"/>
    <p:sldId id="380" r:id="rId90"/>
    <p:sldId id="381" r:id="rId91"/>
    <p:sldId id="386" r:id="rId92"/>
    <p:sldId id="382" r:id="rId93"/>
    <p:sldId id="383" r:id="rId94"/>
    <p:sldId id="384" r:id="rId95"/>
    <p:sldId id="351" r:id="rId96"/>
    <p:sldId id="356" r:id="rId97"/>
    <p:sldId id="350" r:id="rId98"/>
    <p:sldId id="348" r:id="rId99"/>
    <p:sldId id="349" r:id="rId100"/>
    <p:sldId id="352" r:id="rId101"/>
    <p:sldId id="353" r:id="rId102"/>
    <p:sldId id="354" r:id="rId103"/>
    <p:sldId id="355" r:id="rId104"/>
    <p:sldId id="357" r:id="rId105"/>
    <p:sldId id="358" r:id="rId106"/>
    <p:sldId id="359" r:id="rId107"/>
    <p:sldId id="360" r:id="rId108"/>
    <p:sldId id="361"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61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6DB3CA-6AA5-4CF0-8E1D-E6D148593E6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F553F8-F790-4B99-A943-322DF0ADF957}" type="slidenum">
              <a:rPr lang="es-ES" smtClean="0"/>
              <a:t>‹Nº›</a:t>
            </a:fld>
            <a:endParaRPr lang="es-ES" dirty="0"/>
          </a:p>
        </p:txBody>
      </p:sp>
    </p:spTree>
    <p:extLst>
      <p:ext uri="{BB962C8B-B14F-4D97-AF65-F5344CB8AC3E}">
        <p14:creationId xmlns:p14="http://schemas.microsoft.com/office/powerpoint/2010/main" val="3879002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a:t>
            </a:fld>
            <a:endParaRPr lang="es-ES" dirty="0"/>
          </a:p>
        </p:txBody>
      </p:sp>
    </p:spTree>
    <p:extLst>
      <p:ext uri="{BB962C8B-B14F-4D97-AF65-F5344CB8AC3E}">
        <p14:creationId xmlns:p14="http://schemas.microsoft.com/office/powerpoint/2010/main" val="253238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a:t>
            </a:fld>
            <a:endParaRPr lang="es-ES" dirty="0"/>
          </a:p>
        </p:txBody>
      </p:sp>
    </p:spTree>
    <p:extLst>
      <p:ext uri="{BB962C8B-B14F-4D97-AF65-F5344CB8AC3E}">
        <p14:creationId xmlns:p14="http://schemas.microsoft.com/office/powerpoint/2010/main" val="120321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a:t>
            </a:fld>
            <a:endParaRPr lang="es-ES" dirty="0"/>
          </a:p>
        </p:txBody>
      </p:sp>
    </p:spTree>
    <p:extLst>
      <p:ext uri="{BB962C8B-B14F-4D97-AF65-F5344CB8AC3E}">
        <p14:creationId xmlns:p14="http://schemas.microsoft.com/office/powerpoint/2010/main" val="2664771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a:t>
            </a:fld>
            <a:endParaRPr lang="es-ES" dirty="0"/>
          </a:p>
        </p:txBody>
      </p:sp>
    </p:spTree>
    <p:extLst>
      <p:ext uri="{BB962C8B-B14F-4D97-AF65-F5344CB8AC3E}">
        <p14:creationId xmlns:p14="http://schemas.microsoft.com/office/powerpoint/2010/main" val="373479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a:t>
            </a:fld>
            <a:endParaRPr lang="es-ES" dirty="0"/>
          </a:p>
        </p:txBody>
      </p:sp>
    </p:spTree>
    <p:extLst>
      <p:ext uri="{BB962C8B-B14F-4D97-AF65-F5344CB8AC3E}">
        <p14:creationId xmlns:p14="http://schemas.microsoft.com/office/powerpoint/2010/main" val="284445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11</a:t>
            </a:fld>
            <a:endParaRPr lang="es-ES" dirty="0"/>
          </a:p>
        </p:txBody>
      </p:sp>
    </p:spTree>
    <p:extLst>
      <p:ext uri="{BB962C8B-B14F-4D97-AF65-F5344CB8AC3E}">
        <p14:creationId xmlns:p14="http://schemas.microsoft.com/office/powerpoint/2010/main" val="1825472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12</a:t>
            </a:fld>
            <a:endParaRPr lang="es-ES" dirty="0"/>
          </a:p>
        </p:txBody>
      </p:sp>
    </p:spTree>
    <p:extLst>
      <p:ext uri="{BB962C8B-B14F-4D97-AF65-F5344CB8AC3E}">
        <p14:creationId xmlns:p14="http://schemas.microsoft.com/office/powerpoint/2010/main" val="3591564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13</a:t>
            </a:fld>
            <a:endParaRPr lang="es-ES" dirty="0"/>
          </a:p>
        </p:txBody>
      </p:sp>
    </p:spTree>
    <p:extLst>
      <p:ext uri="{BB962C8B-B14F-4D97-AF65-F5344CB8AC3E}">
        <p14:creationId xmlns:p14="http://schemas.microsoft.com/office/powerpoint/2010/main" val="2795472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14</a:t>
            </a:fld>
            <a:endParaRPr lang="es-ES" dirty="0"/>
          </a:p>
        </p:txBody>
      </p:sp>
    </p:spTree>
    <p:extLst>
      <p:ext uri="{BB962C8B-B14F-4D97-AF65-F5344CB8AC3E}">
        <p14:creationId xmlns:p14="http://schemas.microsoft.com/office/powerpoint/2010/main" val="477899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15</a:t>
            </a:fld>
            <a:endParaRPr lang="es-ES" dirty="0"/>
          </a:p>
        </p:txBody>
      </p:sp>
    </p:spTree>
    <p:extLst>
      <p:ext uri="{BB962C8B-B14F-4D97-AF65-F5344CB8AC3E}">
        <p14:creationId xmlns:p14="http://schemas.microsoft.com/office/powerpoint/2010/main" val="3205615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16</a:t>
            </a:fld>
            <a:endParaRPr lang="es-ES" dirty="0"/>
          </a:p>
        </p:txBody>
      </p:sp>
    </p:spTree>
    <p:extLst>
      <p:ext uri="{BB962C8B-B14F-4D97-AF65-F5344CB8AC3E}">
        <p14:creationId xmlns:p14="http://schemas.microsoft.com/office/powerpoint/2010/main" val="407821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17</a:t>
            </a:fld>
            <a:endParaRPr lang="es-ES" dirty="0"/>
          </a:p>
        </p:txBody>
      </p:sp>
    </p:spTree>
    <p:extLst>
      <p:ext uri="{BB962C8B-B14F-4D97-AF65-F5344CB8AC3E}">
        <p14:creationId xmlns:p14="http://schemas.microsoft.com/office/powerpoint/2010/main" val="4018512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18</a:t>
            </a:fld>
            <a:endParaRPr lang="es-ES" dirty="0"/>
          </a:p>
        </p:txBody>
      </p:sp>
    </p:spTree>
    <p:extLst>
      <p:ext uri="{BB962C8B-B14F-4D97-AF65-F5344CB8AC3E}">
        <p14:creationId xmlns:p14="http://schemas.microsoft.com/office/powerpoint/2010/main" val="3381918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19</a:t>
            </a:fld>
            <a:endParaRPr lang="es-ES" dirty="0"/>
          </a:p>
        </p:txBody>
      </p:sp>
    </p:spTree>
    <p:extLst>
      <p:ext uri="{BB962C8B-B14F-4D97-AF65-F5344CB8AC3E}">
        <p14:creationId xmlns:p14="http://schemas.microsoft.com/office/powerpoint/2010/main" val="1538473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20</a:t>
            </a:fld>
            <a:endParaRPr lang="es-ES" dirty="0"/>
          </a:p>
        </p:txBody>
      </p:sp>
    </p:spTree>
    <p:extLst>
      <p:ext uri="{BB962C8B-B14F-4D97-AF65-F5344CB8AC3E}">
        <p14:creationId xmlns:p14="http://schemas.microsoft.com/office/powerpoint/2010/main" val="846787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21</a:t>
            </a:fld>
            <a:endParaRPr lang="es-ES" dirty="0"/>
          </a:p>
        </p:txBody>
      </p:sp>
    </p:spTree>
    <p:extLst>
      <p:ext uri="{BB962C8B-B14F-4D97-AF65-F5344CB8AC3E}">
        <p14:creationId xmlns:p14="http://schemas.microsoft.com/office/powerpoint/2010/main" val="3921003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22</a:t>
            </a:fld>
            <a:endParaRPr lang="es-ES" dirty="0"/>
          </a:p>
        </p:txBody>
      </p:sp>
    </p:spTree>
    <p:extLst>
      <p:ext uri="{BB962C8B-B14F-4D97-AF65-F5344CB8AC3E}">
        <p14:creationId xmlns:p14="http://schemas.microsoft.com/office/powerpoint/2010/main" val="3437391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23</a:t>
            </a:fld>
            <a:endParaRPr lang="es-ES" dirty="0"/>
          </a:p>
        </p:txBody>
      </p:sp>
    </p:spTree>
    <p:extLst>
      <p:ext uri="{BB962C8B-B14F-4D97-AF65-F5344CB8AC3E}">
        <p14:creationId xmlns:p14="http://schemas.microsoft.com/office/powerpoint/2010/main" val="4130999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24</a:t>
            </a:fld>
            <a:endParaRPr lang="es-ES" dirty="0"/>
          </a:p>
        </p:txBody>
      </p:sp>
    </p:spTree>
    <p:extLst>
      <p:ext uri="{BB962C8B-B14F-4D97-AF65-F5344CB8AC3E}">
        <p14:creationId xmlns:p14="http://schemas.microsoft.com/office/powerpoint/2010/main" val="86113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25</a:t>
            </a:fld>
            <a:endParaRPr lang="es-ES" dirty="0"/>
          </a:p>
        </p:txBody>
      </p:sp>
    </p:spTree>
    <p:extLst>
      <p:ext uri="{BB962C8B-B14F-4D97-AF65-F5344CB8AC3E}">
        <p14:creationId xmlns:p14="http://schemas.microsoft.com/office/powerpoint/2010/main" val="1771492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26</a:t>
            </a:fld>
            <a:endParaRPr lang="es-ES" dirty="0"/>
          </a:p>
        </p:txBody>
      </p:sp>
    </p:spTree>
    <p:extLst>
      <p:ext uri="{BB962C8B-B14F-4D97-AF65-F5344CB8AC3E}">
        <p14:creationId xmlns:p14="http://schemas.microsoft.com/office/powerpoint/2010/main" val="287733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27</a:t>
            </a:fld>
            <a:endParaRPr lang="es-ES" dirty="0"/>
          </a:p>
        </p:txBody>
      </p:sp>
    </p:spTree>
    <p:extLst>
      <p:ext uri="{BB962C8B-B14F-4D97-AF65-F5344CB8AC3E}">
        <p14:creationId xmlns:p14="http://schemas.microsoft.com/office/powerpoint/2010/main" val="2038123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28</a:t>
            </a:fld>
            <a:endParaRPr lang="es-ES" dirty="0"/>
          </a:p>
        </p:txBody>
      </p:sp>
    </p:spTree>
    <p:extLst>
      <p:ext uri="{BB962C8B-B14F-4D97-AF65-F5344CB8AC3E}">
        <p14:creationId xmlns:p14="http://schemas.microsoft.com/office/powerpoint/2010/main" val="525676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29</a:t>
            </a:fld>
            <a:endParaRPr lang="es-ES" dirty="0"/>
          </a:p>
        </p:txBody>
      </p:sp>
    </p:spTree>
    <p:extLst>
      <p:ext uri="{BB962C8B-B14F-4D97-AF65-F5344CB8AC3E}">
        <p14:creationId xmlns:p14="http://schemas.microsoft.com/office/powerpoint/2010/main" val="742687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30</a:t>
            </a:fld>
            <a:endParaRPr lang="es-ES" dirty="0"/>
          </a:p>
        </p:txBody>
      </p:sp>
    </p:spTree>
    <p:extLst>
      <p:ext uri="{BB962C8B-B14F-4D97-AF65-F5344CB8AC3E}">
        <p14:creationId xmlns:p14="http://schemas.microsoft.com/office/powerpoint/2010/main" val="3194489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31</a:t>
            </a:fld>
            <a:endParaRPr lang="es-ES" dirty="0"/>
          </a:p>
        </p:txBody>
      </p:sp>
    </p:spTree>
    <p:extLst>
      <p:ext uri="{BB962C8B-B14F-4D97-AF65-F5344CB8AC3E}">
        <p14:creationId xmlns:p14="http://schemas.microsoft.com/office/powerpoint/2010/main" val="1870461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32</a:t>
            </a:fld>
            <a:endParaRPr lang="es-ES" dirty="0"/>
          </a:p>
        </p:txBody>
      </p:sp>
    </p:spTree>
    <p:extLst>
      <p:ext uri="{BB962C8B-B14F-4D97-AF65-F5344CB8AC3E}">
        <p14:creationId xmlns:p14="http://schemas.microsoft.com/office/powerpoint/2010/main" val="590069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33</a:t>
            </a:fld>
            <a:endParaRPr lang="es-ES" dirty="0"/>
          </a:p>
        </p:txBody>
      </p:sp>
    </p:spTree>
    <p:extLst>
      <p:ext uri="{BB962C8B-B14F-4D97-AF65-F5344CB8AC3E}">
        <p14:creationId xmlns:p14="http://schemas.microsoft.com/office/powerpoint/2010/main" val="4051638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34</a:t>
            </a:fld>
            <a:endParaRPr lang="es-ES" dirty="0"/>
          </a:p>
        </p:txBody>
      </p:sp>
    </p:spTree>
    <p:extLst>
      <p:ext uri="{BB962C8B-B14F-4D97-AF65-F5344CB8AC3E}">
        <p14:creationId xmlns:p14="http://schemas.microsoft.com/office/powerpoint/2010/main" val="2844901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35</a:t>
            </a:fld>
            <a:endParaRPr lang="es-ES" dirty="0"/>
          </a:p>
        </p:txBody>
      </p:sp>
    </p:spTree>
    <p:extLst>
      <p:ext uri="{BB962C8B-B14F-4D97-AF65-F5344CB8AC3E}">
        <p14:creationId xmlns:p14="http://schemas.microsoft.com/office/powerpoint/2010/main" val="1283412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36</a:t>
            </a:fld>
            <a:endParaRPr lang="es-ES" dirty="0"/>
          </a:p>
        </p:txBody>
      </p:sp>
    </p:spTree>
    <p:extLst>
      <p:ext uri="{BB962C8B-B14F-4D97-AF65-F5344CB8AC3E}">
        <p14:creationId xmlns:p14="http://schemas.microsoft.com/office/powerpoint/2010/main" val="3875565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37</a:t>
            </a:fld>
            <a:endParaRPr lang="es-ES" dirty="0"/>
          </a:p>
        </p:txBody>
      </p:sp>
    </p:spTree>
    <p:extLst>
      <p:ext uri="{BB962C8B-B14F-4D97-AF65-F5344CB8AC3E}">
        <p14:creationId xmlns:p14="http://schemas.microsoft.com/office/powerpoint/2010/main" val="781117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38</a:t>
            </a:fld>
            <a:endParaRPr lang="es-ES" dirty="0"/>
          </a:p>
        </p:txBody>
      </p:sp>
    </p:spTree>
    <p:extLst>
      <p:ext uri="{BB962C8B-B14F-4D97-AF65-F5344CB8AC3E}">
        <p14:creationId xmlns:p14="http://schemas.microsoft.com/office/powerpoint/2010/main" val="3360053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39</a:t>
            </a:fld>
            <a:endParaRPr lang="es-ES" dirty="0"/>
          </a:p>
        </p:txBody>
      </p:sp>
    </p:spTree>
    <p:extLst>
      <p:ext uri="{BB962C8B-B14F-4D97-AF65-F5344CB8AC3E}">
        <p14:creationId xmlns:p14="http://schemas.microsoft.com/office/powerpoint/2010/main" val="27319614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40</a:t>
            </a:fld>
            <a:endParaRPr lang="es-ES" dirty="0"/>
          </a:p>
        </p:txBody>
      </p:sp>
    </p:spTree>
    <p:extLst>
      <p:ext uri="{BB962C8B-B14F-4D97-AF65-F5344CB8AC3E}">
        <p14:creationId xmlns:p14="http://schemas.microsoft.com/office/powerpoint/2010/main" val="129450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Ruth Bancroft Garden , Walnut Creek .-California.</a:t>
            </a:r>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41</a:t>
            </a:fld>
            <a:endParaRPr lang="es-ES" dirty="0"/>
          </a:p>
        </p:txBody>
      </p:sp>
    </p:spTree>
    <p:extLst>
      <p:ext uri="{BB962C8B-B14F-4D97-AF65-F5344CB8AC3E}">
        <p14:creationId xmlns:p14="http://schemas.microsoft.com/office/powerpoint/2010/main" val="5244853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52</a:t>
            </a:fld>
            <a:endParaRPr lang="es-ES" dirty="0"/>
          </a:p>
        </p:txBody>
      </p:sp>
    </p:spTree>
    <p:extLst>
      <p:ext uri="{BB962C8B-B14F-4D97-AF65-F5344CB8AC3E}">
        <p14:creationId xmlns:p14="http://schemas.microsoft.com/office/powerpoint/2010/main" val="3317596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53</a:t>
            </a:fld>
            <a:endParaRPr lang="es-ES" dirty="0"/>
          </a:p>
        </p:txBody>
      </p:sp>
    </p:spTree>
    <p:extLst>
      <p:ext uri="{BB962C8B-B14F-4D97-AF65-F5344CB8AC3E}">
        <p14:creationId xmlns:p14="http://schemas.microsoft.com/office/powerpoint/2010/main" val="4056718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54</a:t>
            </a:fld>
            <a:endParaRPr lang="es-ES" dirty="0"/>
          </a:p>
        </p:txBody>
      </p:sp>
    </p:spTree>
    <p:extLst>
      <p:ext uri="{BB962C8B-B14F-4D97-AF65-F5344CB8AC3E}">
        <p14:creationId xmlns:p14="http://schemas.microsoft.com/office/powerpoint/2010/main" val="21442197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55</a:t>
            </a:fld>
            <a:endParaRPr lang="es-ES" dirty="0"/>
          </a:p>
        </p:txBody>
      </p:sp>
    </p:spTree>
    <p:extLst>
      <p:ext uri="{BB962C8B-B14F-4D97-AF65-F5344CB8AC3E}">
        <p14:creationId xmlns:p14="http://schemas.microsoft.com/office/powerpoint/2010/main" val="41641754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56</a:t>
            </a:fld>
            <a:endParaRPr lang="es-ES" dirty="0"/>
          </a:p>
        </p:txBody>
      </p:sp>
    </p:spTree>
    <p:extLst>
      <p:ext uri="{BB962C8B-B14F-4D97-AF65-F5344CB8AC3E}">
        <p14:creationId xmlns:p14="http://schemas.microsoft.com/office/powerpoint/2010/main" val="4165618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57</a:t>
            </a:fld>
            <a:endParaRPr lang="es-ES" dirty="0"/>
          </a:p>
        </p:txBody>
      </p:sp>
    </p:spTree>
    <p:extLst>
      <p:ext uri="{BB962C8B-B14F-4D97-AF65-F5344CB8AC3E}">
        <p14:creationId xmlns:p14="http://schemas.microsoft.com/office/powerpoint/2010/main" val="3954015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58</a:t>
            </a:fld>
            <a:endParaRPr lang="es-ES" dirty="0"/>
          </a:p>
        </p:txBody>
      </p:sp>
    </p:spTree>
    <p:extLst>
      <p:ext uri="{BB962C8B-B14F-4D97-AF65-F5344CB8AC3E}">
        <p14:creationId xmlns:p14="http://schemas.microsoft.com/office/powerpoint/2010/main" val="30408380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59</a:t>
            </a:fld>
            <a:endParaRPr lang="es-ES" dirty="0"/>
          </a:p>
        </p:txBody>
      </p:sp>
    </p:spTree>
    <p:extLst>
      <p:ext uri="{BB962C8B-B14F-4D97-AF65-F5344CB8AC3E}">
        <p14:creationId xmlns:p14="http://schemas.microsoft.com/office/powerpoint/2010/main" val="23134052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60</a:t>
            </a:fld>
            <a:endParaRPr lang="es-ES" dirty="0"/>
          </a:p>
        </p:txBody>
      </p:sp>
    </p:spTree>
    <p:extLst>
      <p:ext uri="{BB962C8B-B14F-4D97-AF65-F5344CB8AC3E}">
        <p14:creationId xmlns:p14="http://schemas.microsoft.com/office/powerpoint/2010/main" val="297766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61</a:t>
            </a:fld>
            <a:endParaRPr lang="es-ES" dirty="0"/>
          </a:p>
        </p:txBody>
      </p:sp>
    </p:spTree>
    <p:extLst>
      <p:ext uri="{BB962C8B-B14F-4D97-AF65-F5344CB8AC3E}">
        <p14:creationId xmlns:p14="http://schemas.microsoft.com/office/powerpoint/2010/main" val="1509246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Lotusland.-Santa Barbara..Jardin de Cycas</a:t>
            </a:r>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62</a:t>
            </a:fld>
            <a:endParaRPr lang="es-ES" dirty="0"/>
          </a:p>
        </p:txBody>
      </p:sp>
    </p:spTree>
    <p:extLst>
      <p:ext uri="{BB962C8B-B14F-4D97-AF65-F5344CB8AC3E}">
        <p14:creationId xmlns:p14="http://schemas.microsoft.com/office/powerpoint/2010/main" val="4707517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Lotusland.-Santa Barbara.</a:t>
            </a:r>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63</a:t>
            </a:fld>
            <a:endParaRPr lang="es-ES" dirty="0"/>
          </a:p>
        </p:txBody>
      </p:sp>
    </p:spTree>
    <p:extLst>
      <p:ext uri="{BB962C8B-B14F-4D97-AF65-F5344CB8AC3E}">
        <p14:creationId xmlns:p14="http://schemas.microsoft.com/office/powerpoint/2010/main" val="7553265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64</a:t>
            </a:fld>
            <a:endParaRPr lang="es-ES" dirty="0"/>
          </a:p>
        </p:txBody>
      </p:sp>
    </p:spTree>
    <p:extLst>
      <p:ext uri="{BB962C8B-B14F-4D97-AF65-F5344CB8AC3E}">
        <p14:creationId xmlns:p14="http://schemas.microsoft.com/office/powerpoint/2010/main" val="38188036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65</a:t>
            </a:fld>
            <a:endParaRPr lang="es-ES" dirty="0"/>
          </a:p>
        </p:txBody>
      </p:sp>
    </p:spTree>
    <p:extLst>
      <p:ext uri="{BB962C8B-B14F-4D97-AF65-F5344CB8AC3E}">
        <p14:creationId xmlns:p14="http://schemas.microsoft.com/office/powerpoint/2010/main" val="948072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66</a:t>
            </a:fld>
            <a:endParaRPr lang="es-ES" dirty="0"/>
          </a:p>
        </p:txBody>
      </p:sp>
    </p:spTree>
    <p:extLst>
      <p:ext uri="{BB962C8B-B14F-4D97-AF65-F5344CB8AC3E}">
        <p14:creationId xmlns:p14="http://schemas.microsoft.com/office/powerpoint/2010/main" val="22574192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67</a:t>
            </a:fld>
            <a:endParaRPr lang="es-ES" dirty="0"/>
          </a:p>
        </p:txBody>
      </p:sp>
    </p:spTree>
    <p:extLst>
      <p:ext uri="{BB962C8B-B14F-4D97-AF65-F5344CB8AC3E}">
        <p14:creationId xmlns:p14="http://schemas.microsoft.com/office/powerpoint/2010/main" val="42936542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68</a:t>
            </a:fld>
            <a:endParaRPr lang="es-ES" dirty="0"/>
          </a:p>
        </p:txBody>
      </p:sp>
    </p:spTree>
    <p:extLst>
      <p:ext uri="{BB962C8B-B14F-4D97-AF65-F5344CB8AC3E}">
        <p14:creationId xmlns:p14="http://schemas.microsoft.com/office/powerpoint/2010/main" val="1929691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69</a:t>
            </a:fld>
            <a:endParaRPr lang="es-ES" dirty="0"/>
          </a:p>
        </p:txBody>
      </p:sp>
    </p:spTree>
    <p:extLst>
      <p:ext uri="{BB962C8B-B14F-4D97-AF65-F5344CB8AC3E}">
        <p14:creationId xmlns:p14="http://schemas.microsoft.com/office/powerpoint/2010/main" val="13160926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70</a:t>
            </a:fld>
            <a:endParaRPr lang="es-ES" dirty="0"/>
          </a:p>
        </p:txBody>
      </p:sp>
    </p:spTree>
    <p:extLst>
      <p:ext uri="{BB962C8B-B14F-4D97-AF65-F5344CB8AC3E}">
        <p14:creationId xmlns:p14="http://schemas.microsoft.com/office/powerpoint/2010/main" val="999774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71</a:t>
            </a:fld>
            <a:endParaRPr lang="es-ES" dirty="0"/>
          </a:p>
        </p:txBody>
      </p:sp>
    </p:spTree>
    <p:extLst>
      <p:ext uri="{BB962C8B-B14F-4D97-AF65-F5344CB8AC3E}">
        <p14:creationId xmlns:p14="http://schemas.microsoft.com/office/powerpoint/2010/main" val="11177041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72</a:t>
            </a:fld>
            <a:endParaRPr lang="es-ES" dirty="0"/>
          </a:p>
        </p:txBody>
      </p:sp>
    </p:spTree>
    <p:extLst>
      <p:ext uri="{BB962C8B-B14F-4D97-AF65-F5344CB8AC3E}">
        <p14:creationId xmlns:p14="http://schemas.microsoft.com/office/powerpoint/2010/main" val="36339046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Lotusland.-Santa Barbara.</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73</a:t>
            </a:fld>
            <a:endParaRPr lang="es-ES" dirty="0"/>
          </a:p>
        </p:txBody>
      </p:sp>
    </p:spTree>
    <p:extLst>
      <p:ext uri="{BB962C8B-B14F-4D97-AF65-F5344CB8AC3E}">
        <p14:creationId xmlns:p14="http://schemas.microsoft.com/office/powerpoint/2010/main" val="16186433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a:t>
            </a:r>
            <a:r>
              <a:rPr lang="es-ES" baseline="0" dirty="0"/>
              <a:t> Agave Victoria reginae</a:t>
            </a:r>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74</a:t>
            </a:fld>
            <a:endParaRPr lang="es-ES" dirty="0"/>
          </a:p>
        </p:txBody>
      </p:sp>
    </p:spTree>
    <p:extLst>
      <p:ext uri="{BB962C8B-B14F-4D97-AF65-F5344CB8AC3E}">
        <p14:creationId xmlns:p14="http://schemas.microsoft.com/office/powerpoint/2010/main" val="11455267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Lotusland.--DracaenaDraco</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75</a:t>
            </a:fld>
            <a:endParaRPr lang="es-ES" dirty="0"/>
          </a:p>
        </p:txBody>
      </p:sp>
    </p:spTree>
    <p:extLst>
      <p:ext uri="{BB962C8B-B14F-4D97-AF65-F5344CB8AC3E}">
        <p14:creationId xmlns:p14="http://schemas.microsoft.com/office/powerpoint/2010/main" val="16253599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Lotusland.---Ensete_ventricosum_Abyssinian_Banana</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76</a:t>
            </a:fld>
            <a:endParaRPr lang="es-ES" dirty="0"/>
          </a:p>
        </p:txBody>
      </p:sp>
    </p:spTree>
    <p:extLst>
      <p:ext uri="{BB962C8B-B14F-4D97-AF65-F5344CB8AC3E}">
        <p14:creationId xmlns:p14="http://schemas.microsoft.com/office/powerpoint/2010/main" val="17015451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77</a:t>
            </a:fld>
            <a:endParaRPr lang="es-ES" dirty="0"/>
          </a:p>
        </p:txBody>
      </p:sp>
    </p:spTree>
    <p:extLst>
      <p:ext uri="{BB962C8B-B14F-4D97-AF65-F5344CB8AC3E}">
        <p14:creationId xmlns:p14="http://schemas.microsoft.com/office/powerpoint/2010/main" val="2890664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Lotusland.-</a:t>
            </a:r>
          </a:p>
          <a:p>
            <a:endParaRPr lang="es-ES" dirty="0"/>
          </a:p>
        </p:txBody>
      </p:sp>
      <p:sp>
        <p:nvSpPr>
          <p:cNvPr id="4" name="3 Marcador de número de diapositiva"/>
          <p:cNvSpPr>
            <a:spLocks noGrp="1"/>
          </p:cNvSpPr>
          <p:nvPr>
            <p:ph type="sldNum" sz="quarter" idx="10"/>
          </p:nvPr>
        </p:nvSpPr>
        <p:spPr/>
        <p:txBody>
          <a:bodyPr/>
          <a:lstStyle/>
          <a:p>
            <a:fld id="{BAF553F8-F790-4B99-A943-322DF0ADF957}" type="slidenum">
              <a:rPr lang="es-ES" smtClean="0"/>
              <a:t>78</a:t>
            </a:fld>
            <a:endParaRPr lang="es-ES" dirty="0"/>
          </a:p>
        </p:txBody>
      </p:sp>
    </p:spTree>
    <p:extLst>
      <p:ext uri="{BB962C8B-B14F-4D97-AF65-F5344CB8AC3E}">
        <p14:creationId xmlns:p14="http://schemas.microsoft.com/office/powerpoint/2010/main" val="18586364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80</a:t>
            </a:fld>
            <a:endParaRPr lang="es-ES" dirty="0"/>
          </a:p>
        </p:txBody>
      </p:sp>
    </p:spTree>
    <p:extLst>
      <p:ext uri="{BB962C8B-B14F-4D97-AF65-F5344CB8AC3E}">
        <p14:creationId xmlns:p14="http://schemas.microsoft.com/office/powerpoint/2010/main" val="14018685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81</a:t>
            </a:fld>
            <a:endParaRPr lang="es-ES" dirty="0"/>
          </a:p>
        </p:txBody>
      </p:sp>
    </p:spTree>
    <p:extLst>
      <p:ext uri="{BB962C8B-B14F-4D97-AF65-F5344CB8AC3E}">
        <p14:creationId xmlns:p14="http://schemas.microsoft.com/office/powerpoint/2010/main" val="9589292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82</a:t>
            </a:fld>
            <a:endParaRPr lang="es-ES" dirty="0"/>
          </a:p>
        </p:txBody>
      </p:sp>
    </p:spTree>
    <p:extLst>
      <p:ext uri="{BB962C8B-B14F-4D97-AF65-F5344CB8AC3E}">
        <p14:creationId xmlns:p14="http://schemas.microsoft.com/office/powerpoint/2010/main" val="36947343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83</a:t>
            </a:fld>
            <a:endParaRPr lang="es-ES" dirty="0"/>
          </a:p>
        </p:txBody>
      </p:sp>
    </p:spTree>
    <p:extLst>
      <p:ext uri="{BB962C8B-B14F-4D97-AF65-F5344CB8AC3E}">
        <p14:creationId xmlns:p14="http://schemas.microsoft.com/office/powerpoint/2010/main" val="9968363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84</a:t>
            </a:fld>
            <a:endParaRPr lang="es-ES" dirty="0"/>
          </a:p>
        </p:txBody>
      </p:sp>
    </p:spTree>
    <p:extLst>
      <p:ext uri="{BB962C8B-B14F-4D97-AF65-F5344CB8AC3E}">
        <p14:creationId xmlns:p14="http://schemas.microsoft.com/office/powerpoint/2010/main" val="25764167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85</a:t>
            </a:fld>
            <a:endParaRPr lang="es-ES" dirty="0"/>
          </a:p>
        </p:txBody>
      </p:sp>
    </p:spTree>
    <p:extLst>
      <p:ext uri="{BB962C8B-B14F-4D97-AF65-F5344CB8AC3E}">
        <p14:creationId xmlns:p14="http://schemas.microsoft.com/office/powerpoint/2010/main" val="11397336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86</a:t>
            </a:fld>
            <a:endParaRPr lang="es-ES" dirty="0"/>
          </a:p>
        </p:txBody>
      </p:sp>
    </p:spTree>
    <p:extLst>
      <p:ext uri="{BB962C8B-B14F-4D97-AF65-F5344CB8AC3E}">
        <p14:creationId xmlns:p14="http://schemas.microsoft.com/office/powerpoint/2010/main" val="1754540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Ganna Walska Lotusland.-q</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87</a:t>
            </a:fld>
            <a:endParaRPr lang="es-ES" dirty="0"/>
          </a:p>
        </p:txBody>
      </p:sp>
    </p:spTree>
    <p:extLst>
      <p:ext uri="{BB962C8B-B14F-4D97-AF65-F5344CB8AC3E}">
        <p14:creationId xmlns:p14="http://schemas.microsoft.com/office/powerpoint/2010/main" val="20161732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94</a:t>
            </a:fld>
            <a:endParaRPr lang="es-ES" dirty="0"/>
          </a:p>
        </p:txBody>
      </p:sp>
    </p:spTree>
    <p:extLst>
      <p:ext uri="{BB962C8B-B14F-4D97-AF65-F5344CB8AC3E}">
        <p14:creationId xmlns:p14="http://schemas.microsoft.com/office/powerpoint/2010/main" val="16429568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95</a:t>
            </a:fld>
            <a:endParaRPr lang="es-ES" dirty="0"/>
          </a:p>
        </p:txBody>
      </p:sp>
    </p:spTree>
    <p:extLst>
      <p:ext uri="{BB962C8B-B14F-4D97-AF65-F5344CB8AC3E}">
        <p14:creationId xmlns:p14="http://schemas.microsoft.com/office/powerpoint/2010/main" val="4970744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96</a:t>
            </a:fld>
            <a:endParaRPr lang="es-ES" dirty="0"/>
          </a:p>
        </p:txBody>
      </p:sp>
    </p:spTree>
    <p:extLst>
      <p:ext uri="{BB962C8B-B14F-4D97-AF65-F5344CB8AC3E}">
        <p14:creationId xmlns:p14="http://schemas.microsoft.com/office/powerpoint/2010/main" val="17205806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97</a:t>
            </a:fld>
            <a:endParaRPr lang="es-ES" dirty="0"/>
          </a:p>
        </p:txBody>
      </p:sp>
    </p:spTree>
    <p:extLst>
      <p:ext uri="{BB962C8B-B14F-4D97-AF65-F5344CB8AC3E}">
        <p14:creationId xmlns:p14="http://schemas.microsoft.com/office/powerpoint/2010/main" val="21969702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 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98</a:t>
            </a:fld>
            <a:endParaRPr lang="es-ES" dirty="0"/>
          </a:p>
        </p:txBody>
      </p:sp>
    </p:spTree>
    <p:extLst>
      <p:ext uri="{BB962C8B-B14F-4D97-AF65-F5344CB8AC3E}">
        <p14:creationId xmlns:p14="http://schemas.microsoft.com/office/powerpoint/2010/main" val="6750309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99</a:t>
            </a:fld>
            <a:endParaRPr lang="es-ES" dirty="0"/>
          </a:p>
        </p:txBody>
      </p:sp>
    </p:spTree>
    <p:extLst>
      <p:ext uri="{BB962C8B-B14F-4D97-AF65-F5344CB8AC3E}">
        <p14:creationId xmlns:p14="http://schemas.microsoft.com/office/powerpoint/2010/main" val="6305801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100</a:t>
            </a:fld>
            <a:endParaRPr lang="es-ES" dirty="0"/>
          </a:p>
        </p:txBody>
      </p:sp>
    </p:spTree>
    <p:extLst>
      <p:ext uri="{BB962C8B-B14F-4D97-AF65-F5344CB8AC3E}">
        <p14:creationId xmlns:p14="http://schemas.microsoft.com/office/powerpoint/2010/main" val="26840042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101</a:t>
            </a:fld>
            <a:endParaRPr lang="es-ES" dirty="0"/>
          </a:p>
        </p:txBody>
      </p:sp>
    </p:spTree>
    <p:extLst>
      <p:ext uri="{BB962C8B-B14F-4D97-AF65-F5344CB8AC3E}">
        <p14:creationId xmlns:p14="http://schemas.microsoft.com/office/powerpoint/2010/main" val="21581301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102</a:t>
            </a:fld>
            <a:endParaRPr lang="es-ES" dirty="0"/>
          </a:p>
        </p:txBody>
      </p:sp>
    </p:spTree>
    <p:extLst>
      <p:ext uri="{BB962C8B-B14F-4D97-AF65-F5344CB8AC3E}">
        <p14:creationId xmlns:p14="http://schemas.microsoft.com/office/powerpoint/2010/main" val="24858005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103</a:t>
            </a:fld>
            <a:endParaRPr lang="es-ES" dirty="0"/>
          </a:p>
        </p:txBody>
      </p:sp>
    </p:spTree>
    <p:extLst>
      <p:ext uri="{BB962C8B-B14F-4D97-AF65-F5344CB8AC3E}">
        <p14:creationId xmlns:p14="http://schemas.microsoft.com/office/powerpoint/2010/main" val="35893429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104</a:t>
            </a:fld>
            <a:endParaRPr lang="es-ES" dirty="0"/>
          </a:p>
        </p:txBody>
      </p:sp>
    </p:spTree>
    <p:extLst>
      <p:ext uri="{BB962C8B-B14F-4D97-AF65-F5344CB8AC3E}">
        <p14:creationId xmlns:p14="http://schemas.microsoft.com/office/powerpoint/2010/main" val="39443068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105</a:t>
            </a:fld>
            <a:endParaRPr lang="es-ES" dirty="0"/>
          </a:p>
        </p:txBody>
      </p:sp>
    </p:spTree>
    <p:extLst>
      <p:ext uri="{BB962C8B-B14F-4D97-AF65-F5344CB8AC3E}">
        <p14:creationId xmlns:p14="http://schemas.microsoft.com/office/powerpoint/2010/main" val="25203635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106</a:t>
            </a:fld>
            <a:endParaRPr lang="es-ES" dirty="0"/>
          </a:p>
        </p:txBody>
      </p:sp>
    </p:spTree>
    <p:extLst>
      <p:ext uri="{BB962C8B-B14F-4D97-AF65-F5344CB8AC3E}">
        <p14:creationId xmlns:p14="http://schemas.microsoft.com/office/powerpoint/2010/main" val="16999544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107</a:t>
            </a:fld>
            <a:endParaRPr lang="es-ES" dirty="0"/>
          </a:p>
        </p:txBody>
      </p:sp>
    </p:spTree>
    <p:extLst>
      <p:ext uri="{BB962C8B-B14F-4D97-AF65-F5344CB8AC3E}">
        <p14:creationId xmlns:p14="http://schemas.microsoft.com/office/powerpoint/2010/main" val="33992388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Monticello_garden</a:t>
            </a:r>
          </a:p>
        </p:txBody>
      </p:sp>
      <p:sp>
        <p:nvSpPr>
          <p:cNvPr id="4" name="3 Marcador de número de diapositiva"/>
          <p:cNvSpPr>
            <a:spLocks noGrp="1"/>
          </p:cNvSpPr>
          <p:nvPr>
            <p:ph type="sldNum" sz="quarter" idx="10"/>
          </p:nvPr>
        </p:nvSpPr>
        <p:spPr/>
        <p:txBody>
          <a:bodyPr/>
          <a:lstStyle/>
          <a:p>
            <a:fld id="{BAF553F8-F790-4B99-A943-322DF0ADF957}" type="slidenum">
              <a:rPr lang="es-ES" smtClean="0"/>
              <a:t>108</a:t>
            </a:fld>
            <a:endParaRPr lang="es-ES" dirty="0"/>
          </a:p>
        </p:txBody>
      </p:sp>
    </p:spTree>
    <p:extLst>
      <p:ext uri="{BB962C8B-B14F-4D97-AF65-F5344CB8AC3E}">
        <p14:creationId xmlns:p14="http://schemas.microsoft.com/office/powerpoint/2010/main" val="2205978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8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upload.wikimedia.org/wikipedia/commons/5/5a/Monticello_reflected.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172200" cy="3312368"/>
          </a:xfrm>
        </p:spPr>
        <p:txBody>
          <a:bodyPr>
            <a:noAutofit/>
          </a:bodyPr>
          <a:lstStyle/>
          <a:p>
            <a:r>
              <a:rPr lang="es-ES" sz="3600" dirty="0"/>
              <a:t>ESTADOS UNIDOS.-LA VUELTA AL MUNDO EN 885 JARDINES.-</a:t>
            </a:r>
            <a:r>
              <a:rPr lang="es-ES" sz="2800" dirty="0"/>
              <a:t>Ruth Bancroft Garden .-Ganna Walska Lotusland.-Monticello Garden.</a:t>
            </a:r>
            <a:br>
              <a:rPr lang="es-ES" sz="2800" dirty="0"/>
            </a:br>
            <a:endParaRPr lang="es-ES" sz="2800" dirty="0"/>
          </a:p>
        </p:txBody>
      </p:sp>
      <p:sp>
        <p:nvSpPr>
          <p:cNvPr id="3" name="2 Subtítulo"/>
          <p:cNvSpPr>
            <a:spLocks noGrp="1"/>
          </p:cNvSpPr>
          <p:nvPr>
            <p:ph type="subTitle" idx="1"/>
          </p:nvPr>
        </p:nvSpPr>
        <p:spPr>
          <a:xfrm>
            <a:off x="2483768" y="5119464"/>
            <a:ext cx="4032448" cy="1371600"/>
          </a:xfrm>
        </p:spPr>
        <p:txBody>
          <a:bodyPr>
            <a:normAutofit fontScale="85000" lnSpcReduction="100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527296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Ruth Bancroft Garden , Walnut Creek .-California.</a:t>
            </a:r>
            <a:endParaRPr lang="es-ES" dirty="0"/>
          </a:p>
        </p:txBody>
      </p:sp>
      <p:sp>
        <p:nvSpPr>
          <p:cNvPr id="3" name="2 Marcador de contenido"/>
          <p:cNvSpPr>
            <a:spLocks noGrp="1"/>
          </p:cNvSpPr>
          <p:nvPr>
            <p:ph sz="quarter" idx="1"/>
          </p:nvPr>
        </p:nvSpPr>
        <p:spPr/>
        <p:txBody>
          <a:bodyPr>
            <a:normAutofit lnSpcReduction="10000"/>
          </a:bodyPr>
          <a:lstStyle/>
          <a:p>
            <a:r>
              <a:rPr lang="es-ES" dirty="0"/>
              <a:t>The Ruth Bancroft Garden es un (10.000 m²), jardín seco público que contiene más de 2.000 cactus , suculentas , árboles y arbustos nativos de África , Australia , California , Chile y México .</a:t>
            </a:r>
          </a:p>
          <a:p>
            <a:r>
              <a:rPr lang="es-ES" dirty="0"/>
              <a:t> Se encuentra a 1552 Bancroft Road en Walnut Creek, California , EE.UU. </a:t>
            </a:r>
          </a:p>
          <a:p>
            <a:r>
              <a:rPr lang="es-ES" dirty="0"/>
              <a:t> El jardín se inició en la década de 1950 como una colección privada de las plantas en maceta en Bancroft Farm, una (1,6 km 2) propiedad de 400 acres comprados por la editorial Hubert Howe Bancroft (abuelo de Ruth marido Philip) en la década de 1880 como un huerto de peras y nueces.</a:t>
            </a:r>
          </a:p>
        </p:txBody>
      </p:sp>
    </p:spTree>
    <p:extLst>
      <p:ext uri="{BB962C8B-B14F-4D97-AF65-F5344CB8AC3E}">
        <p14:creationId xmlns:p14="http://schemas.microsoft.com/office/powerpoint/2010/main" val="526016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década de 1950, Ruth Bancroft trajo a casa una suculenta , un Aeonium crecido por la Sra. Glenn Davidson. </a:t>
            </a:r>
          </a:p>
          <a:p>
            <a:r>
              <a:rPr lang="es-ES" dirty="0"/>
              <a:t>En 1972, la colección había crecido más que su ubicación y se trasladó a su actual emplazamiento, a continuación, de un huerto muerto de nogales. </a:t>
            </a:r>
          </a:p>
          <a:p>
            <a:r>
              <a:rPr lang="es-ES" dirty="0"/>
              <a:t>En 1989, se convirtió en el primer jardín en los Estados Unidos para ser conservado por el Garden Conservancy , y ha estado abierto al público desde 1992. </a:t>
            </a:r>
          </a:p>
          <a:p>
            <a:r>
              <a:rPr lang="es-ES" dirty="0"/>
              <a:t>Hoy el Jardín es un excelente paisaje de xerófitas (plantas secas de crecimiento). </a:t>
            </a:r>
          </a:p>
          <a:p>
            <a:r>
              <a:rPr lang="es-ES" dirty="0"/>
              <a:t>Está abierto al público por una tarifa de entrada. </a:t>
            </a:r>
          </a:p>
          <a:p>
            <a:endParaRPr lang="es-ES" dirty="0"/>
          </a:p>
        </p:txBody>
      </p:sp>
    </p:spTree>
    <p:extLst>
      <p:ext uri="{BB962C8B-B14F-4D97-AF65-F5344CB8AC3E}">
        <p14:creationId xmlns:p14="http://schemas.microsoft.com/office/powerpoint/2010/main" val="315208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Jardín colecciones incluyen: Aeoniums ; Aloes , agavaceae-Agaves ; Brachychiton árboles incluyendo Brachychiton rupestris ; Brahea palmas incluyendo Brahea armata , Bromeliaceae-bromelias incluyendo Dyckias , Hechtias y Puyas (incluyendo Puya chilensis ); Butia palmas; Dasylirions incluyendo Dasylirion longissimum y Dasylirion wheeleri ; Budleyas , Echeverias ; Echinocacti ; Furcraeas incluyendo Furcraea cabuya ; Hesperaloes incluyendo Hesperaloe parviflora ; Hesperoyuccas incluyendo Hesperoyucca whipplei ; Jubaea chilensis palmas; Nolinas ; Xanthorrhoeas incluyendo Xanthorrhoea preissii y yucas incluyendo Yucca filamentosa , Yucca gloriosa y Yucca rostrata .</a:t>
            </a:r>
          </a:p>
        </p:txBody>
      </p:sp>
    </p:spTree>
    <p:extLst>
      <p:ext uri="{BB962C8B-B14F-4D97-AF65-F5344CB8AC3E}">
        <p14:creationId xmlns:p14="http://schemas.microsoft.com/office/powerpoint/2010/main" val="1156372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804" b="2941"/>
          <a:stretch/>
        </p:blipFill>
        <p:spPr>
          <a:xfrm>
            <a:off x="0" y="0"/>
            <a:ext cx="9144000" cy="6858000"/>
          </a:xfrm>
          <a:prstGeom prst="rect">
            <a:avLst/>
          </a:prstGeom>
        </p:spPr>
      </p:pic>
    </p:spTree>
    <p:extLst>
      <p:ext uri="{BB962C8B-B14F-4D97-AF65-F5344CB8AC3E}">
        <p14:creationId xmlns:p14="http://schemas.microsoft.com/office/powerpoint/2010/main" val="1034325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71" b="2941"/>
          <a:stretch/>
        </p:blipFill>
        <p:spPr>
          <a:xfrm>
            <a:off x="0" y="0"/>
            <a:ext cx="9144000" cy="6858000"/>
          </a:xfrm>
          <a:prstGeom prst="rect">
            <a:avLst/>
          </a:prstGeom>
        </p:spPr>
      </p:pic>
    </p:spTree>
    <p:extLst>
      <p:ext uri="{BB962C8B-B14F-4D97-AF65-F5344CB8AC3E}">
        <p14:creationId xmlns:p14="http://schemas.microsoft.com/office/powerpoint/2010/main" val="139843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68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p:spPr>
      </p:pic>
    </p:spTree>
    <p:extLst>
      <p:ext uri="{BB962C8B-B14F-4D97-AF65-F5344CB8AC3E}">
        <p14:creationId xmlns:p14="http://schemas.microsoft.com/office/powerpoint/2010/main" val="3296580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67405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429" y="0"/>
            <a:ext cx="4573429" cy="7046640"/>
          </a:xfrm>
          <a:prstGeom prst="rect">
            <a:avLst/>
          </a:prstGeom>
        </p:spPr>
      </p:pic>
    </p:spTree>
    <p:extLst>
      <p:ext uri="{BB962C8B-B14F-4D97-AF65-F5344CB8AC3E}">
        <p14:creationId xmlns:p14="http://schemas.microsoft.com/office/powerpoint/2010/main" val="210045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178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144000" cy="6957392"/>
          </a:xfrm>
          <a:prstGeom prst="rect">
            <a:avLst/>
          </a:prstGeom>
        </p:spPr>
      </p:pic>
    </p:spTree>
    <p:extLst>
      <p:ext uri="{BB962C8B-B14F-4D97-AF65-F5344CB8AC3E}">
        <p14:creationId xmlns:p14="http://schemas.microsoft.com/office/powerpoint/2010/main" val="2689018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43871"/>
            <a:ext cx="9144000" cy="6814129"/>
          </a:xfrm>
          <a:prstGeom prst="rect">
            <a:avLst/>
          </a:prstGeom>
        </p:spPr>
      </p:pic>
    </p:spTree>
    <p:extLst>
      <p:ext uri="{BB962C8B-B14F-4D97-AF65-F5344CB8AC3E}">
        <p14:creationId xmlns:p14="http://schemas.microsoft.com/office/powerpoint/2010/main" val="343319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0308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8279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78206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7729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7503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89716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21977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22235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28938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20382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69192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9091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60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234188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412"/>
          <a:stretch/>
        </p:blipFill>
        <p:spPr>
          <a:xfrm>
            <a:off x="0" y="0"/>
            <a:ext cx="9144000" cy="6858000"/>
          </a:xfrm>
          <a:prstGeom prst="rect">
            <a:avLst/>
          </a:prstGeom>
        </p:spPr>
      </p:pic>
    </p:spTree>
    <p:extLst>
      <p:ext uri="{BB962C8B-B14F-4D97-AF65-F5344CB8AC3E}">
        <p14:creationId xmlns:p14="http://schemas.microsoft.com/office/powerpoint/2010/main" val="2104207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6070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45167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97646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09071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945960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49242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78475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79817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78619"/>
          </a:xfrm>
          <a:prstGeom prst="rect">
            <a:avLst/>
          </a:prstGeom>
        </p:spPr>
      </p:pic>
    </p:spTree>
    <p:extLst>
      <p:ext uri="{BB962C8B-B14F-4D97-AF65-F5344CB8AC3E}">
        <p14:creationId xmlns:p14="http://schemas.microsoft.com/office/powerpoint/2010/main" val="408879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2" y="0"/>
            <a:ext cx="457199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2"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1" y="3573016"/>
            <a:ext cx="4572000" cy="3284984"/>
          </a:xfrm>
          <a:prstGeom prst="rect">
            <a:avLst/>
          </a:prstGeom>
        </p:spPr>
      </p:pic>
    </p:spTree>
    <p:extLst>
      <p:ext uri="{BB962C8B-B14F-4D97-AF65-F5344CB8AC3E}">
        <p14:creationId xmlns:p14="http://schemas.microsoft.com/office/powerpoint/2010/main" val="1733997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043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
            <a:ext cx="4427984"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3"/>
            <a:ext cx="4716015" cy="350100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356992"/>
            <a:ext cx="4427984" cy="3501008"/>
          </a:xfrm>
          <a:prstGeom prst="rect">
            <a:avLst/>
          </a:prstGeom>
        </p:spPr>
      </p:pic>
    </p:spTree>
    <p:extLst>
      <p:ext uri="{BB962C8B-B14F-4D97-AF65-F5344CB8AC3E}">
        <p14:creationId xmlns:p14="http://schemas.microsoft.com/office/powerpoint/2010/main" val="1867224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343902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Ganna Walska Lotusland</a:t>
            </a:r>
          </a:p>
        </p:txBody>
      </p:sp>
      <p:sp>
        <p:nvSpPr>
          <p:cNvPr id="3" name="2 Marcador de contenido"/>
          <p:cNvSpPr>
            <a:spLocks noGrp="1"/>
          </p:cNvSpPr>
          <p:nvPr>
            <p:ph sz="quarter" idx="1"/>
          </p:nvPr>
        </p:nvSpPr>
        <p:spPr/>
        <p:txBody>
          <a:bodyPr/>
          <a:lstStyle/>
          <a:p>
            <a:r>
              <a:rPr lang="es-ES" dirty="0"/>
              <a:t>El topónimo Ganna Walska Lotusland, también conocido como el (15 ha / 37 acres ) Lotusland, es el patrimonio histórico de Madame Ganna Walska y la ubicación actual de un jardin botanico sin fines de lucro  entre los jardines paisajistas de diseño único situados en Montecito , cerca de Santa Barbara, California , Estados Unidos . </a:t>
            </a:r>
          </a:p>
          <a:p>
            <a:r>
              <a:rPr lang="es-ES" dirty="0"/>
              <a:t>La finca Lotusland está abierta al público por reserva previa, con excursiones a pie 1 ½ a 2 horas de duración a través de los jardines distintivos.</a:t>
            </a:r>
          </a:p>
        </p:txBody>
      </p:sp>
    </p:spTree>
    <p:extLst>
      <p:ext uri="{BB962C8B-B14F-4D97-AF65-F5344CB8AC3E}">
        <p14:creationId xmlns:p14="http://schemas.microsoft.com/office/powerpoint/2010/main" val="3515509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finca era propiedad de la familia Gavit y pidió Cuesta Linda. </a:t>
            </a:r>
          </a:p>
          <a:p>
            <a:r>
              <a:rPr lang="es-ES" dirty="0"/>
              <a:t>Tenían los elementos del paisaje, estructuras del jardín, y la residencia principal diseñada en 1919 por el arquitecto Reginald Johnson en el estilo Renacimiento Mediterráneo . </a:t>
            </a:r>
          </a:p>
          <a:p>
            <a:r>
              <a:rPr lang="es-ES" dirty="0"/>
              <a:t>La familia Gavit encargó al arquitecto George Washington Smith from 1921-1927 para edificios landcape adicionales y modificaciones de residencia en el estilo colonial del renacimiento español . </a:t>
            </a:r>
          </a:p>
          <a:p>
            <a:r>
              <a:rPr lang="es-ES" dirty="0"/>
              <a:t>Su trabajo incluyó el jardín de la casa y la piscina de agua de la forma y el color de las paredes de color rosa distintivo de la finca. </a:t>
            </a:r>
          </a:p>
          <a:p>
            <a:endParaRPr lang="es-ES" dirty="0"/>
          </a:p>
        </p:txBody>
      </p:sp>
    </p:spTree>
    <p:extLst>
      <p:ext uri="{BB962C8B-B14F-4D97-AF65-F5344CB8AC3E}">
        <p14:creationId xmlns:p14="http://schemas.microsoft.com/office/powerpoint/2010/main" val="2420588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Los jardines fueron creados más de cuatro décadas por Madame Ganna Walska (1887-1984), una cantante de ópera  , que era dueño de la propiedad como residencia privada a partir de 1941 hasta su muerte en 1984. </a:t>
            </a:r>
          </a:p>
          <a:p>
            <a:r>
              <a:rPr lang="es-ES" dirty="0"/>
              <a:t>Los que ayudaron a Madame a lo largo de los años en la planificación del paisaje y diseño del jardín fueron: Peter Riedel, Ralph Stevens, Lockwood DeForest, y Joseph Knowles, entre otros. </a:t>
            </a:r>
          </a:p>
          <a:p>
            <a:r>
              <a:rPr lang="es-ES" dirty="0"/>
              <a:t>Los jardines de Lotusland  patrimonio de Madame Ganna Walska contienen varios jardines diferentes y excelentes de diseño excepcional y la creatividad artística con la profundidad botánica y hortícola.</a:t>
            </a:r>
          </a:p>
          <a:p>
            <a:endParaRPr lang="es-ES" dirty="0"/>
          </a:p>
          <a:p>
            <a:endParaRPr lang="es-ES" dirty="0"/>
          </a:p>
        </p:txBody>
      </p:sp>
    </p:spTree>
    <p:extLst>
      <p:ext uri="{BB962C8B-B14F-4D97-AF65-F5344CB8AC3E}">
        <p14:creationId xmlns:p14="http://schemas.microsoft.com/office/powerpoint/2010/main" val="3155279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pPr marL="0" indent="0">
              <a:buNone/>
            </a:pPr>
            <a:endParaRPr lang="es-ES" dirty="0"/>
          </a:p>
          <a:p>
            <a:r>
              <a:rPr lang="es-ES" dirty="0"/>
              <a:t>La finca cuenta con una gran coleccion de  cícadas , con la conservacion de algunas especies que ya no están en su hábitat natural.</a:t>
            </a:r>
          </a:p>
          <a:p>
            <a:r>
              <a:rPr lang="es-ES" dirty="0"/>
              <a:t>Con plantas con plateado a azul-gris follaje, incluyendo azul cedro del Atlas ( Cedrus libani var. atlantica 'Glauca'), con las palmas de vino chileno ( Jubaea chilensis), festuca azul ( Festuca ovina var. glauca), Senecio mandraliscae, azul mexicano palma ( Brahea armata), con las palmas de vino chileno ( Jubaea chilensis), festuca azul ( Festuca ovina var. glauca), Senecio mandraliscae, azul mexicano palma ( Brahea armata), Queensland kauri ( Agathis robusta ), bunya-bunya ( Araucaria bidwillii ), aro de pino ( Araucaria cunninghamii ) y dos alcanfor árboles ( Cinnamomum camphora ).</a:t>
            </a:r>
          </a:p>
          <a:p>
            <a:endParaRPr lang="es-ES" dirty="0"/>
          </a:p>
        </p:txBody>
      </p:sp>
    </p:spTree>
    <p:extLst>
      <p:ext uri="{BB962C8B-B14F-4D97-AF65-F5344CB8AC3E}">
        <p14:creationId xmlns:p14="http://schemas.microsoft.com/office/powerpoint/2010/main" val="13540733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Aquí bromelias cubren el suelo entre las grandes costas robles ( Quercus agrifolia). </a:t>
            </a:r>
          </a:p>
          <a:p>
            <a:r>
              <a:rPr lang="es-ES" dirty="0"/>
              <a:t>Otras plantas notables incluyen una ramificada palmera pigmeo  ( Phoenix roebelinii), Trithrinax brasiliensis palmas y palmeras cola de caballo gigantes ( Beaucarnea recurvata ).</a:t>
            </a:r>
          </a:p>
          <a:p>
            <a:r>
              <a:rPr lang="es-ES" dirty="0"/>
              <a:t>Con una colección de cactus columnares iniciada en 1929 por Merritt Dunlap. </a:t>
            </a:r>
          </a:p>
          <a:p>
            <a:r>
              <a:rPr lang="es-ES" dirty="0"/>
              <a:t>Más de 500 plantas, que representan a cerca de 300 diferentes especies de cactus en grupos organizados geográficamente.</a:t>
            </a:r>
          </a:p>
        </p:txBody>
      </p:sp>
    </p:spTree>
    <p:extLst>
      <p:ext uri="{BB962C8B-B14F-4D97-AF65-F5344CB8AC3E}">
        <p14:creationId xmlns:p14="http://schemas.microsoft.com/office/powerpoint/2010/main" val="4201952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lnSpcReduction="10000"/>
          </a:bodyPr>
          <a:lstStyle/>
          <a:p>
            <a:r>
              <a:rPr lang="es-ES" dirty="0"/>
              <a:t>Especímenes notables incluyen especies de Opuntia de la Islas Galápagos , Armatocereus del Perú y una colección completa del género Weberbauerocereus . </a:t>
            </a:r>
          </a:p>
          <a:p>
            <a:r>
              <a:rPr lang="es-ES" dirty="0"/>
              <a:t>Plantas decorativas incluyen Fouquieria columnaris (árbol boojum), seco de crecimiento bromelias y varias especies de Agave .</a:t>
            </a:r>
          </a:p>
          <a:p>
            <a:r>
              <a:rPr lang="es-ES" dirty="0"/>
              <a:t>Una colección de cactus y euforbias , incluyendo una gran cantidad de cactus barril de oro ( Echinocactus grusonii ) y grandes, llorando Euphorbia ingens).</a:t>
            </a:r>
          </a:p>
          <a:p>
            <a:r>
              <a:rPr lang="es-ES" dirty="0"/>
              <a:t>Se piensa que es la más completa colección de cícadas en cualquier jardín público en los Estados Unidos, Lotusland tiene más de 400 especímenes maduros de cícadas, con diez de los once géneros de vida y más de la mitad de las especies conocidas representadas.</a:t>
            </a:r>
          </a:p>
          <a:p>
            <a:endParaRPr lang="es-ES" dirty="0"/>
          </a:p>
        </p:txBody>
      </p:sp>
    </p:spTree>
    <p:extLst>
      <p:ext uri="{BB962C8B-B14F-4D97-AF65-F5344CB8AC3E}">
        <p14:creationId xmlns:p14="http://schemas.microsoft.com/office/powerpoint/2010/main" val="698440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Con muchos tipos de helechos , como helechos arborescentes australianos ( Sphaeropteris cooperi) y gigantes helechos cuerno de ciervo ( Platycerium ). Otras plantas de sombra-amorosas como trompeta del ángel árbol ( Brugmansia ), cala ( Zantedeschia ), clivia híbridos y una colección de Hawai Pritchardia palmas están presentes. </a:t>
            </a:r>
          </a:p>
          <a:p>
            <a:r>
              <a:rPr lang="es-ES" dirty="0"/>
              <a:t>Un pequeño sintoísta santuario rodeado de Sugi ( Cryptomeria japonica ), Secoya ( Sequoia sempervirens cv. 'Santa Cruz'), una glicinia cenador, arces japoneses ( Acer palmatum ), camelias , azaleas y varias especies de pinos podados en el Niwaki estilo.</a:t>
            </a:r>
          </a:p>
        </p:txBody>
      </p:sp>
    </p:spTree>
    <p:extLst>
      <p:ext uri="{BB962C8B-B14F-4D97-AF65-F5344CB8AC3E}">
        <p14:creationId xmlns:p14="http://schemas.microsoft.com/office/powerpoint/2010/main" val="82076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a:bodyPr>
          <a:lstStyle/>
          <a:p>
            <a:pPr marL="0" indent="0">
              <a:buNone/>
            </a:pPr>
            <a:endParaRPr lang="es-ES" dirty="0"/>
          </a:p>
          <a:p>
            <a:r>
              <a:rPr lang="es-ES" dirty="0"/>
              <a:t> Huerto de Citrus  ( naranjas , limones , limas , kumquat , pomelo y guayaba ) </a:t>
            </a:r>
          </a:p>
          <a:p>
            <a:r>
              <a:rPr lang="es-ES" dirty="0"/>
              <a:t>Huerto de arboles de hoja caduca , con 100 árboles frutales (incluso melocotón , ciruela , manzana , pera , caqui y fig ) y oliva árboles a partir de la década de 1880.</a:t>
            </a:r>
          </a:p>
          <a:p>
            <a:r>
              <a:rPr lang="es-ES" dirty="0"/>
              <a:t>Camas de siembra formales y senderos de ladrillo con dos centrales de las características del agua . Las plantaciones incluyen coberturas , floribunda rosas y lirios.</a:t>
            </a:r>
          </a:p>
          <a:p>
            <a:endParaRPr lang="es-ES" dirty="0"/>
          </a:p>
        </p:txBody>
      </p:sp>
    </p:spTree>
    <p:extLst>
      <p:ext uri="{BB962C8B-B14F-4D97-AF65-F5344CB8AC3E}">
        <p14:creationId xmlns:p14="http://schemas.microsoft.com/office/powerpoint/2010/main" val="40533149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7467600" cy="5881864"/>
          </a:xfrm>
        </p:spPr>
        <p:txBody>
          <a:bodyPr/>
          <a:lstStyle/>
          <a:p>
            <a:r>
              <a:rPr lang="es-ES" dirty="0"/>
              <a:t>Una variedad de suculentas incluyendo Madagascar Palma ( Pachypodium lamerei), Aeonium , Fouquieria , Kalanchoe , Echeveria , Haworthia , Yucca y Sansevieria . </a:t>
            </a:r>
          </a:p>
          <a:p>
            <a:r>
              <a:rPr lang="es-ES" dirty="0"/>
              <a:t>Con un topiary reloj de 25 pies (8 m) de diámetro, rodeada de Senecio mandraliscae, un boj laberinto , y un "zoo" de 26 animales topiary, incluyendo un camello , gorilas , jirafas y sello . </a:t>
            </a:r>
          </a:p>
          <a:p>
            <a:r>
              <a:rPr lang="es-ES" dirty="0"/>
              <a:t>Otros cuadros tienen forma de piezas de ajedrez y geométricas formas .</a:t>
            </a:r>
          </a:p>
          <a:p>
            <a:r>
              <a:rPr lang="es-ES" dirty="0"/>
              <a:t>Con orquídea cactus ( Epiphyllum ), jengibre (tanto Alpinia y Hedychium ) y bananas tanto ornamentales ( Ensete ) y comestibles ( Musa </a:t>
            </a:r>
          </a:p>
        </p:txBody>
      </p:sp>
    </p:spTree>
    <p:extLst>
      <p:ext uri="{BB962C8B-B14F-4D97-AF65-F5344CB8AC3E}">
        <p14:creationId xmlns:p14="http://schemas.microsoft.com/office/powerpoint/2010/main" val="26383199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Incluye varias especies y cultivares de loto indio ( Nelumbo nucifera) y el lirio de agua ( Nymphaea , Euryale , Nuphar , Victoria ) y atascar jardines con taro ( Colocasia esculenta), ornamentales caña de azúcar ( Saccharum cv.) y el papiro . </a:t>
            </a:r>
          </a:p>
          <a:p>
            <a:r>
              <a:rPr lang="es-ES" dirty="0"/>
              <a:t>Hay muchos otros jardines, salas al aire libre, elementos del paisaje, las colecciones de plantas, y características de diseño para explorar en las visitas, en los libros, y en línea. </a:t>
            </a:r>
          </a:p>
          <a:p>
            <a:endParaRPr lang="es-ES" dirty="0"/>
          </a:p>
        </p:txBody>
      </p:sp>
    </p:spTree>
    <p:extLst>
      <p:ext uri="{BB962C8B-B14F-4D97-AF65-F5344CB8AC3E}">
        <p14:creationId xmlns:p14="http://schemas.microsoft.com/office/powerpoint/2010/main" val="3064649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3092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80548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78337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863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60602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559813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63861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4811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887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499992"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429000"/>
            <a:ext cx="4644008" cy="3429000"/>
          </a:xfrm>
          <a:prstGeom prst="rect">
            <a:avLst/>
          </a:prstGeom>
        </p:spPr>
      </p:pic>
    </p:spTree>
    <p:extLst>
      <p:ext uri="{BB962C8B-B14F-4D97-AF65-F5344CB8AC3E}">
        <p14:creationId xmlns:p14="http://schemas.microsoft.com/office/powerpoint/2010/main" val="38023998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4256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1967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554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71964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4495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529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808629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3823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018" b="7058"/>
          <a:stretch/>
        </p:blipFill>
        <p:spPr>
          <a:xfrm>
            <a:off x="-180529" y="0"/>
            <a:ext cx="9512787" cy="6858000"/>
          </a:xfrm>
          <a:prstGeom prst="rect">
            <a:avLst/>
          </a:prstGeom>
        </p:spPr>
      </p:pic>
    </p:spTree>
    <p:extLst>
      <p:ext uri="{BB962C8B-B14F-4D97-AF65-F5344CB8AC3E}">
        <p14:creationId xmlns:p14="http://schemas.microsoft.com/office/powerpoint/2010/main" val="541684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5023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644008" cy="328498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57301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73016"/>
            <a:ext cx="4499992" cy="3284984"/>
          </a:xfrm>
          <a:prstGeom prst="rect">
            <a:avLst/>
          </a:prstGeom>
        </p:spPr>
      </p:pic>
    </p:spTree>
    <p:extLst>
      <p:ext uri="{BB962C8B-B14F-4D97-AF65-F5344CB8AC3E}">
        <p14:creationId xmlns:p14="http://schemas.microsoft.com/office/powerpoint/2010/main" val="25986025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577738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5536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5880422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580642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1284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027236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70"/>
            <a:ext cx="5004048" cy="341343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3529" y="0"/>
            <a:ext cx="4480471"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663529" cy="3429000"/>
          </a:xfrm>
          <a:prstGeom prst="rect">
            <a:avLst/>
          </a:prstGeom>
        </p:spPr>
      </p:pic>
    </p:spTree>
    <p:extLst>
      <p:ext uri="{BB962C8B-B14F-4D97-AF65-F5344CB8AC3E}">
        <p14:creationId xmlns:p14="http://schemas.microsoft.com/office/powerpoint/2010/main" val="26389369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1"/>
            <a:ext cx="9144000" cy="6858000"/>
          </a:xfrm>
          <a:prstGeom prst="rect">
            <a:avLst/>
          </a:prstGeom>
        </p:spPr>
      </p:pic>
    </p:spTree>
    <p:extLst>
      <p:ext uri="{BB962C8B-B14F-4D97-AF65-F5344CB8AC3E}">
        <p14:creationId xmlns:p14="http://schemas.microsoft.com/office/powerpoint/2010/main" val="24681424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6" y="-23864"/>
            <a:ext cx="450056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0043" y="-5644"/>
            <a:ext cx="4513957" cy="6858000"/>
          </a:xfrm>
          <a:prstGeom prst="rect">
            <a:avLst/>
          </a:prstGeom>
        </p:spPr>
      </p:pic>
    </p:spTree>
    <p:extLst>
      <p:ext uri="{BB962C8B-B14F-4D97-AF65-F5344CB8AC3E}">
        <p14:creationId xmlns:p14="http://schemas.microsoft.com/office/powerpoint/2010/main" val="19494723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616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04606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8403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8983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5723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67235"/>
            <a:ext cx="9252520" cy="6858000"/>
          </a:xfrm>
          <a:prstGeom prst="rect">
            <a:avLst/>
          </a:prstGeom>
        </p:spPr>
      </p:pic>
    </p:spTree>
    <p:extLst>
      <p:ext uri="{BB962C8B-B14F-4D97-AF65-F5344CB8AC3E}">
        <p14:creationId xmlns:p14="http://schemas.microsoft.com/office/powerpoint/2010/main" val="7791261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Monticello Garden.</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r>
              <a:rPr lang="es-ES" dirty="0"/>
              <a:t>Los jardines de Monticello eran jardines diseñados por primera vez por Thomas Jefferson para la plantación de Monticello cerca de Charlottesville, Virginia .</a:t>
            </a:r>
          </a:p>
          <a:p>
            <a:r>
              <a:rPr lang="es-ES" dirty="0"/>
              <a:t> Relatos históricos detallados de Jefferson de sus 5.000 acres proporcionan mucha información acerca de los contenidos siempre cambiantes de los jardines. </a:t>
            </a:r>
          </a:p>
          <a:p>
            <a:r>
              <a:rPr lang="es-ES" dirty="0"/>
              <a:t> Las áreas incluyen un jardín de flores , un huerto y un jardín de vegetales. Jefferson, un conocedor de los árboles, las flores, y las técnicas de jardinería, estaba muy interesado en la siembra experimental y dirigió el diseño de los jardines, que contiene muchas semillas y plantas exóticas de sus viajes al extranjero. </a:t>
            </a:r>
          </a:p>
          <a:p>
            <a:endParaRPr lang="es-ES" dirty="0"/>
          </a:p>
          <a:p>
            <a:endParaRPr lang="es-ES" dirty="0"/>
          </a:p>
        </p:txBody>
      </p:sp>
    </p:spTree>
    <p:extLst>
      <p:ext uri="{BB962C8B-B14F-4D97-AF65-F5344CB8AC3E}">
        <p14:creationId xmlns:p14="http://schemas.microsoft.com/office/powerpoint/2010/main" val="13432059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jardines se redujeron después de la muerte de Jefferson en 1826, cuando su estado fue gravado con la deuda.</a:t>
            </a:r>
          </a:p>
          <a:p>
            <a:r>
              <a:rPr lang="es-ES" dirty="0"/>
              <a:t> Desde 1938, cuando la Fundación Thomas Jefferson invitó a su participación, el Garden Club de Virginia ha trabajado para restaurar y mantener los jardines con la exactitud histórica.</a:t>
            </a:r>
          </a:p>
          <a:p>
            <a:r>
              <a:rPr lang="es-ES" dirty="0"/>
              <a:t>El interés de Thomas Jefferson en las flores y la plantación se puede fechar a 1766, cuando se comenzó a documentar sus observaciones naturalistas en su jardín Book. </a:t>
            </a:r>
          </a:p>
          <a:p>
            <a:r>
              <a:rPr lang="es-ES" dirty="0"/>
              <a:t> Jefferson escribió descripciones detalladas de los patrones de floración de algunas especies de flores en el jardín de la familia en su casa en Shadwell , Virginia. </a:t>
            </a:r>
          </a:p>
        </p:txBody>
      </p:sp>
    </p:spTree>
    <p:extLst>
      <p:ext uri="{BB962C8B-B14F-4D97-AF65-F5344CB8AC3E}">
        <p14:creationId xmlns:p14="http://schemas.microsoft.com/office/powerpoint/2010/main" val="12021088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interés de Jefferson también fue provocado por la extensa literatura sobre el tema de la jardinería incluyendo Diccionario del jardinero de Philip Miller, Bernard McMahon es el calendario del Gardner americano y observaciones de Thomas Whaley de la jardinería moderna. </a:t>
            </a:r>
          </a:p>
          <a:p>
            <a:r>
              <a:rPr lang="es-ES" dirty="0"/>
              <a:t>Su acercamiento a la jardinería fue fuertemente influenciado por la obra de Thomas Whaley y su descripción de la técnica de la jardinería naturalista.</a:t>
            </a:r>
          </a:p>
          <a:p>
            <a:r>
              <a:rPr lang="es-ES" dirty="0"/>
              <a:t> Cuenta con un diseño naturalista caminos curvilíneos, la plantación de flores, informal no reglamentada, las fronteras, las flores silvestres, y formas asimétricas. </a:t>
            </a:r>
          </a:p>
        </p:txBody>
      </p:sp>
    </p:spTree>
    <p:extLst>
      <p:ext uri="{BB962C8B-B14F-4D97-AF65-F5344CB8AC3E}">
        <p14:creationId xmlns:p14="http://schemas.microsoft.com/office/powerpoint/2010/main" val="16055440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Jefferson hizo la primera gira a los  jardines ingleses en 1786 y creció especialmente su afición a los jardines naturalistas que observó, en comparación con los mas formales jardines parisinos.  </a:t>
            </a:r>
          </a:p>
          <a:p>
            <a:r>
              <a:rPr lang="es-ES" dirty="0"/>
              <a:t>Estos jardines  ingleses  influenciaron a Jefferson en su propio jardín.</a:t>
            </a:r>
          </a:p>
          <a:p>
            <a:r>
              <a:rPr lang="es-ES" dirty="0"/>
              <a:t>Monticello tenía dos huertos, viñedos, sembrados de bayas, y un cuarto de niños, todos conocidos por Jefferson como su "fruitery". </a:t>
            </a:r>
          </a:p>
          <a:p>
            <a:endParaRPr lang="es-ES" dirty="0"/>
          </a:p>
          <a:p>
            <a:endParaRPr lang="es-ES" dirty="0"/>
          </a:p>
        </p:txBody>
      </p:sp>
    </p:spTree>
    <p:extLst>
      <p:ext uri="{BB962C8B-B14F-4D97-AF65-F5344CB8AC3E}">
        <p14:creationId xmlns:p14="http://schemas.microsoft.com/office/powerpoint/2010/main" val="23266673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huerto del Norte incluye sólo manzanos y perales que fueron utilizados por Jefferson para producir sidras.  </a:t>
            </a:r>
          </a:p>
          <a:p>
            <a:r>
              <a:rPr lang="es-ES" dirty="0"/>
              <a:t>El Sur huertos fueron plantados alrededor de los viñedos y de la baya parches e incluyeron frutas como manzana, durazno, cereza, pera, ciruela, nectarina, almendra, albaricoque y membrillo.</a:t>
            </a:r>
          </a:p>
          <a:p>
            <a:r>
              <a:rPr lang="es-ES" dirty="0"/>
              <a:t>Por debajo de la terraza de verduras era un gran viñedo con las dos especies nativas y extranjeras de la vid. </a:t>
            </a:r>
          </a:p>
          <a:p>
            <a:r>
              <a:rPr lang="es-ES" dirty="0"/>
              <a:t>Jefferson también fue famoso por sus cuadros de bayas. Estos parches de bayas se utilizan tanto para experimentos de frutas y de Jefferson en el cultivo de frutas tropicales en el clima de Virginia</a:t>
            </a:r>
          </a:p>
        </p:txBody>
      </p:sp>
    </p:spTree>
    <p:extLst>
      <p:ext uri="{BB962C8B-B14F-4D97-AF65-F5344CB8AC3E}">
        <p14:creationId xmlns:p14="http://schemas.microsoft.com/office/powerpoint/2010/main" val="10057211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Por debajo de la terraza de verduras era un gran viñedo con las dos especies nativas y extranjeras de la vid. </a:t>
            </a:r>
          </a:p>
          <a:p>
            <a:r>
              <a:rPr lang="es-ES" dirty="0"/>
              <a:t>Los jardines de Thomas Jefferson  tenían muchos usos diferentes. </a:t>
            </a:r>
          </a:p>
          <a:p>
            <a:r>
              <a:rPr lang="es-ES" dirty="0"/>
              <a:t>Se utilizan principalmente para la producción de alimentos y bebidas para la familia, los invitados y los esclavos. </a:t>
            </a:r>
          </a:p>
          <a:p>
            <a:r>
              <a:rPr lang="es-ES" dirty="0"/>
              <a:t>La fruta fue escogida para la fruta para comer, y se procesa para la sidra de manzana, aguardiente y alimento para el ganado. </a:t>
            </a:r>
          </a:p>
          <a:p>
            <a:r>
              <a:rPr lang="es-ES" dirty="0"/>
              <a:t>Jefferson incorpora muchos árboles europeos en el jardín de la fruta, manteniendo al mismo tiempo un nuevo mundo, la sensación de Virginia.</a:t>
            </a:r>
          </a:p>
          <a:p>
            <a:endParaRPr lang="es-ES" dirty="0"/>
          </a:p>
        </p:txBody>
      </p:sp>
    </p:spTree>
    <p:extLst>
      <p:ext uri="{BB962C8B-B14F-4D97-AF65-F5344CB8AC3E}">
        <p14:creationId xmlns:p14="http://schemas.microsoft.com/office/powerpoint/2010/main" val="10438925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Monticello reflecte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467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17427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5004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99392"/>
            <a:ext cx="4572000" cy="35283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spTree>
    <p:extLst>
      <p:ext uri="{BB962C8B-B14F-4D97-AF65-F5344CB8AC3E}">
        <p14:creationId xmlns:p14="http://schemas.microsoft.com/office/powerpoint/2010/main" val="12417275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2924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3282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0649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560571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5687"/>
          <a:stretch/>
        </p:blipFill>
        <p:spPr>
          <a:xfrm>
            <a:off x="-1" y="0"/>
            <a:ext cx="9305365" cy="6957392"/>
          </a:xfrm>
          <a:prstGeom prst="rect">
            <a:avLst/>
          </a:prstGeom>
        </p:spPr>
      </p:pic>
    </p:spTree>
    <p:extLst>
      <p:ext uri="{BB962C8B-B14F-4D97-AF65-F5344CB8AC3E}">
        <p14:creationId xmlns:p14="http://schemas.microsoft.com/office/powerpoint/2010/main" val="19514831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7647"/>
          <a:stretch/>
        </p:blipFill>
        <p:spPr>
          <a:xfrm>
            <a:off x="-1" y="0"/>
            <a:ext cx="9305365" cy="6858000"/>
          </a:xfrm>
          <a:prstGeom prst="rect">
            <a:avLst/>
          </a:prstGeom>
        </p:spPr>
      </p:pic>
    </p:spTree>
    <p:extLst>
      <p:ext uri="{BB962C8B-B14F-4D97-AF65-F5344CB8AC3E}">
        <p14:creationId xmlns:p14="http://schemas.microsoft.com/office/powerpoint/2010/main" val="15430533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03646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1262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4" b="2941"/>
          <a:stretch/>
        </p:blipFill>
        <p:spPr>
          <a:xfrm>
            <a:off x="0" y="0"/>
            <a:ext cx="9144000" cy="6858000"/>
          </a:xfrm>
          <a:prstGeom prst="rect">
            <a:avLst/>
          </a:prstGeom>
        </p:spPr>
      </p:pic>
    </p:spTree>
    <p:extLst>
      <p:ext uri="{BB962C8B-B14F-4D97-AF65-F5344CB8AC3E}">
        <p14:creationId xmlns:p14="http://schemas.microsoft.com/office/powerpoint/2010/main" val="29574071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61620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6605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141</TotalTime>
  <Words>2563</Words>
  <Application>Microsoft Office PowerPoint</Application>
  <PresentationFormat>Presentación en pantalla (4:3)</PresentationFormat>
  <Paragraphs>242</Paragraphs>
  <Slides>108</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108</vt:i4>
      </vt:variant>
    </vt:vector>
  </HeadingPairs>
  <TitlesOfParts>
    <vt:vector size="113" baseType="lpstr">
      <vt:lpstr>Calibri</vt:lpstr>
      <vt:lpstr>Century Schoolbook</vt:lpstr>
      <vt:lpstr>Wingdings</vt:lpstr>
      <vt:lpstr>Wingdings 2</vt:lpstr>
      <vt:lpstr>Default Theme</vt:lpstr>
      <vt:lpstr>ESTADOS UNIDOS.-LA VUELTA AL MUNDO EN 885 JARDINES.-Ruth Bancroft Garden .-Ganna Walska Lotusland.-Monticello Garden. </vt:lpstr>
      <vt:lpstr>Ruth Bancroft Garden , Walnut Creek .-California.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Ganna Walska Lotusland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Monticello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dc:title>
  <dc:creator>Josep</dc:creator>
  <cp:lastModifiedBy>Usuario</cp:lastModifiedBy>
  <cp:revision>19</cp:revision>
  <dcterms:created xsi:type="dcterms:W3CDTF">2013-08-12T14:35:23Z</dcterms:created>
  <dcterms:modified xsi:type="dcterms:W3CDTF">2018-03-05T16:24:48Z</dcterms:modified>
</cp:coreProperties>
</file>