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141"/>
  </p:notesMasterIdLst>
  <p:sldIdLst>
    <p:sldId id="257" r:id="rId4"/>
    <p:sldId id="258" r:id="rId5"/>
    <p:sldId id="260" r:id="rId6"/>
    <p:sldId id="261" r:id="rId7"/>
    <p:sldId id="25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1" r:id="rId26"/>
    <p:sldId id="282" r:id="rId27"/>
    <p:sldId id="286" r:id="rId28"/>
    <p:sldId id="369" r:id="rId29"/>
    <p:sldId id="370" r:id="rId30"/>
    <p:sldId id="371" r:id="rId31"/>
    <p:sldId id="372" r:id="rId32"/>
    <p:sldId id="373" r:id="rId33"/>
    <p:sldId id="374" r:id="rId34"/>
    <p:sldId id="375" r:id="rId35"/>
    <p:sldId id="376" r:id="rId36"/>
    <p:sldId id="377" r:id="rId37"/>
    <p:sldId id="287" r:id="rId38"/>
    <p:sldId id="288" r:id="rId39"/>
    <p:sldId id="289" r:id="rId40"/>
    <p:sldId id="290" r:id="rId41"/>
    <p:sldId id="291" r:id="rId42"/>
    <p:sldId id="292" r:id="rId43"/>
    <p:sldId id="293" r:id="rId44"/>
    <p:sldId id="295" r:id="rId45"/>
    <p:sldId id="296" r:id="rId46"/>
    <p:sldId id="297" r:id="rId47"/>
    <p:sldId id="298" r:id="rId48"/>
    <p:sldId id="299" r:id="rId49"/>
    <p:sldId id="301" r:id="rId50"/>
    <p:sldId id="302" r:id="rId51"/>
    <p:sldId id="303" r:id="rId52"/>
    <p:sldId id="304" r:id="rId53"/>
    <p:sldId id="305" r:id="rId54"/>
    <p:sldId id="306" r:id="rId55"/>
    <p:sldId id="307" r:id="rId56"/>
    <p:sldId id="309" r:id="rId57"/>
    <p:sldId id="310" r:id="rId58"/>
    <p:sldId id="311" r:id="rId59"/>
    <p:sldId id="312" r:id="rId60"/>
    <p:sldId id="313" r:id="rId61"/>
    <p:sldId id="314" r:id="rId62"/>
    <p:sldId id="315" r:id="rId63"/>
    <p:sldId id="378" r:id="rId64"/>
    <p:sldId id="379" r:id="rId65"/>
    <p:sldId id="380" r:id="rId66"/>
    <p:sldId id="381" r:id="rId67"/>
    <p:sldId id="382" r:id="rId68"/>
    <p:sldId id="383" r:id="rId69"/>
    <p:sldId id="384" r:id="rId70"/>
    <p:sldId id="385" r:id="rId71"/>
    <p:sldId id="386" r:id="rId72"/>
    <p:sldId id="387" r:id="rId73"/>
    <p:sldId id="318" r:id="rId74"/>
    <p:sldId id="319" r:id="rId75"/>
    <p:sldId id="320" r:id="rId76"/>
    <p:sldId id="321" r:id="rId77"/>
    <p:sldId id="322" r:id="rId78"/>
    <p:sldId id="323" r:id="rId79"/>
    <p:sldId id="324" r:id="rId80"/>
    <p:sldId id="388" r:id="rId81"/>
    <p:sldId id="389" r:id="rId82"/>
    <p:sldId id="390" r:id="rId83"/>
    <p:sldId id="391" r:id="rId84"/>
    <p:sldId id="392" r:id="rId85"/>
    <p:sldId id="393" r:id="rId86"/>
    <p:sldId id="394" r:id="rId87"/>
    <p:sldId id="395" r:id="rId88"/>
    <p:sldId id="396" r:id="rId89"/>
    <p:sldId id="397" r:id="rId90"/>
    <p:sldId id="398" r:id="rId91"/>
    <p:sldId id="399" r:id="rId92"/>
    <p:sldId id="327" r:id="rId93"/>
    <p:sldId id="336" r:id="rId94"/>
    <p:sldId id="337" r:id="rId95"/>
    <p:sldId id="329" r:id="rId96"/>
    <p:sldId id="332" r:id="rId97"/>
    <p:sldId id="331" r:id="rId98"/>
    <p:sldId id="335" r:id="rId99"/>
    <p:sldId id="326" r:id="rId100"/>
    <p:sldId id="328" r:id="rId101"/>
    <p:sldId id="333" r:id="rId102"/>
    <p:sldId id="334" r:id="rId103"/>
    <p:sldId id="330" r:id="rId104"/>
    <p:sldId id="338" r:id="rId105"/>
    <p:sldId id="339" r:id="rId106"/>
    <p:sldId id="340" r:id="rId107"/>
    <p:sldId id="341" r:id="rId108"/>
    <p:sldId id="342" r:id="rId109"/>
    <p:sldId id="343" r:id="rId110"/>
    <p:sldId id="344" r:id="rId111"/>
    <p:sldId id="345" r:id="rId112"/>
    <p:sldId id="346" r:id="rId113"/>
    <p:sldId id="347" r:id="rId114"/>
    <p:sldId id="348" r:id="rId115"/>
    <p:sldId id="349" r:id="rId116"/>
    <p:sldId id="350" r:id="rId117"/>
    <p:sldId id="351" r:id="rId118"/>
    <p:sldId id="352" r:id="rId119"/>
    <p:sldId id="353" r:id="rId120"/>
    <p:sldId id="354" r:id="rId121"/>
    <p:sldId id="355" r:id="rId122"/>
    <p:sldId id="356" r:id="rId123"/>
    <p:sldId id="358" r:id="rId124"/>
    <p:sldId id="359" r:id="rId125"/>
    <p:sldId id="360" r:id="rId126"/>
    <p:sldId id="361" r:id="rId127"/>
    <p:sldId id="362" r:id="rId128"/>
    <p:sldId id="363" r:id="rId129"/>
    <p:sldId id="364" r:id="rId130"/>
    <p:sldId id="365" r:id="rId131"/>
    <p:sldId id="366" r:id="rId132"/>
    <p:sldId id="367" r:id="rId133"/>
    <p:sldId id="368" r:id="rId134"/>
    <p:sldId id="400" r:id="rId135"/>
    <p:sldId id="401" r:id="rId136"/>
    <p:sldId id="402" r:id="rId137"/>
    <p:sldId id="403" r:id="rId138"/>
    <p:sldId id="404" r:id="rId139"/>
    <p:sldId id="405" r:id="rId1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38"/>
      </p:cViewPr>
      <p:guideLst>
        <p:guide orient="horz" pos="2160"/>
        <p:guide pos="2880"/>
      </p:guideLst>
    </p:cSldViewPr>
  </p:slideViewPr>
  <p:notesTextViewPr>
    <p:cViewPr>
      <p:scale>
        <a:sx n="1" d="1"/>
        <a:sy n="1" d="1"/>
      </p:scale>
      <p:origin x="0" y="0"/>
    </p:cViewPr>
  </p:notesTextViewPr>
  <p:sorterViewPr>
    <p:cViewPr>
      <p:scale>
        <a:sx n="100" d="100"/>
        <a:sy n="100" d="100"/>
      </p:scale>
      <p:origin x="0" y="3129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B79D93-A97C-4033-9EDD-3D8B27BE6257}"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657868-FB16-46F3-B209-E9E22DD1C23D}" type="slidenum">
              <a:rPr lang="es-ES" smtClean="0"/>
              <a:t>‹Nº›</a:t>
            </a:fld>
            <a:endParaRPr lang="es-ES" dirty="0"/>
          </a:p>
        </p:txBody>
      </p:sp>
    </p:spTree>
    <p:extLst>
      <p:ext uri="{BB962C8B-B14F-4D97-AF65-F5344CB8AC3E}">
        <p14:creationId xmlns:p14="http://schemas.microsoft.com/office/powerpoint/2010/main" val="4537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a:t>
            </a:fld>
            <a:endParaRPr lang="es-ES" dirty="0"/>
          </a:p>
        </p:txBody>
      </p:sp>
    </p:spTree>
    <p:extLst>
      <p:ext uri="{BB962C8B-B14F-4D97-AF65-F5344CB8AC3E}">
        <p14:creationId xmlns:p14="http://schemas.microsoft.com/office/powerpoint/2010/main" val="771144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6</a:t>
            </a:fld>
            <a:endParaRPr lang="es-ES" dirty="0"/>
          </a:p>
        </p:txBody>
      </p:sp>
    </p:spTree>
    <p:extLst>
      <p:ext uri="{BB962C8B-B14F-4D97-AF65-F5344CB8AC3E}">
        <p14:creationId xmlns:p14="http://schemas.microsoft.com/office/powerpoint/2010/main" val="1291039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a:t>
            </a:fld>
            <a:endParaRPr lang="es-ES" dirty="0"/>
          </a:p>
        </p:txBody>
      </p:sp>
    </p:spTree>
    <p:extLst>
      <p:ext uri="{BB962C8B-B14F-4D97-AF65-F5344CB8AC3E}">
        <p14:creationId xmlns:p14="http://schemas.microsoft.com/office/powerpoint/2010/main" val="1173279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8</a:t>
            </a:fld>
            <a:endParaRPr lang="es-ES" dirty="0"/>
          </a:p>
        </p:txBody>
      </p:sp>
    </p:spTree>
    <p:extLst>
      <p:ext uri="{BB962C8B-B14F-4D97-AF65-F5344CB8AC3E}">
        <p14:creationId xmlns:p14="http://schemas.microsoft.com/office/powerpoint/2010/main" val="2062112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a:t>
            </a:fld>
            <a:endParaRPr lang="es-ES" dirty="0"/>
          </a:p>
        </p:txBody>
      </p:sp>
    </p:spTree>
    <p:extLst>
      <p:ext uri="{BB962C8B-B14F-4D97-AF65-F5344CB8AC3E}">
        <p14:creationId xmlns:p14="http://schemas.microsoft.com/office/powerpoint/2010/main" val="196216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a:t>
            </a:fld>
            <a:endParaRPr lang="es-ES" dirty="0"/>
          </a:p>
        </p:txBody>
      </p:sp>
    </p:spTree>
    <p:extLst>
      <p:ext uri="{BB962C8B-B14F-4D97-AF65-F5344CB8AC3E}">
        <p14:creationId xmlns:p14="http://schemas.microsoft.com/office/powerpoint/2010/main" val="1125561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a:t>
            </a:fld>
            <a:endParaRPr lang="es-ES" dirty="0"/>
          </a:p>
        </p:txBody>
      </p:sp>
    </p:spTree>
    <p:extLst>
      <p:ext uri="{BB962C8B-B14F-4D97-AF65-F5344CB8AC3E}">
        <p14:creationId xmlns:p14="http://schemas.microsoft.com/office/powerpoint/2010/main" val="2658167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a:t>
            </a:fld>
            <a:endParaRPr lang="es-ES" dirty="0"/>
          </a:p>
        </p:txBody>
      </p:sp>
    </p:spTree>
    <p:extLst>
      <p:ext uri="{BB962C8B-B14F-4D97-AF65-F5344CB8AC3E}">
        <p14:creationId xmlns:p14="http://schemas.microsoft.com/office/powerpoint/2010/main" val="4199011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a:t>
            </a:fld>
            <a:endParaRPr lang="es-ES" dirty="0"/>
          </a:p>
        </p:txBody>
      </p:sp>
    </p:spTree>
    <p:extLst>
      <p:ext uri="{BB962C8B-B14F-4D97-AF65-F5344CB8AC3E}">
        <p14:creationId xmlns:p14="http://schemas.microsoft.com/office/powerpoint/2010/main" val="1442681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14</a:t>
            </a:fld>
            <a:endParaRPr lang="es-ES" dirty="0"/>
          </a:p>
        </p:txBody>
      </p:sp>
    </p:spTree>
    <p:extLst>
      <p:ext uri="{BB962C8B-B14F-4D97-AF65-F5344CB8AC3E}">
        <p14:creationId xmlns:p14="http://schemas.microsoft.com/office/powerpoint/2010/main" val="625194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Salitre.-Monumento a la Capa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16</a:t>
            </a:fld>
            <a:endParaRPr lang="es-ES" dirty="0"/>
          </a:p>
        </p:txBody>
      </p:sp>
    </p:spTree>
    <p:extLst>
      <p:ext uri="{BB962C8B-B14F-4D97-AF65-F5344CB8AC3E}">
        <p14:creationId xmlns:p14="http://schemas.microsoft.com/office/powerpoint/2010/main" val="1567735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17</a:t>
            </a:fld>
            <a:endParaRPr lang="es-ES" dirty="0"/>
          </a:p>
        </p:txBody>
      </p:sp>
    </p:spTree>
    <p:extLst>
      <p:ext uri="{BB962C8B-B14F-4D97-AF65-F5344CB8AC3E}">
        <p14:creationId xmlns:p14="http://schemas.microsoft.com/office/powerpoint/2010/main" val="4210113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18</a:t>
            </a:fld>
            <a:endParaRPr lang="es-ES" dirty="0"/>
          </a:p>
        </p:txBody>
      </p:sp>
    </p:spTree>
    <p:extLst>
      <p:ext uri="{BB962C8B-B14F-4D97-AF65-F5344CB8AC3E}">
        <p14:creationId xmlns:p14="http://schemas.microsoft.com/office/powerpoint/2010/main" val="1275830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19</a:t>
            </a:fld>
            <a:endParaRPr lang="es-ES" dirty="0"/>
          </a:p>
        </p:txBody>
      </p:sp>
    </p:spTree>
    <p:extLst>
      <p:ext uri="{BB962C8B-B14F-4D97-AF65-F5344CB8AC3E}">
        <p14:creationId xmlns:p14="http://schemas.microsoft.com/office/powerpoint/2010/main" val="249074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20</a:t>
            </a:fld>
            <a:endParaRPr lang="es-ES" dirty="0"/>
          </a:p>
        </p:txBody>
      </p:sp>
    </p:spTree>
    <p:extLst>
      <p:ext uri="{BB962C8B-B14F-4D97-AF65-F5344CB8AC3E}">
        <p14:creationId xmlns:p14="http://schemas.microsoft.com/office/powerpoint/2010/main" val="3667564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21</a:t>
            </a:fld>
            <a:endParaRPr lang="es-ES" dirty="0"/>
          </a:p>
        </p:txBody>
      </p:sp>
    </p:spTree>
    <p:extLst>
      <p:ext uri="{BB962C8B-B14F-4D97-AF65-F5344CB8AC3E}">
        <p14:creationId xmlns:p14="http://schemas.microsoft.com/office/powerpoint/2010/main" val="114359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22</a:t>
            </a:fld>
            <a:endParaRPr lang="es-ES" dirty="0"/>
          </a:p>
        </p:txBody>
      </p:sp>
    </p:spTree>
    <p:extLst>
      <p:ext uri="{BB962C8B-B14F-4D97-AF65-F5344CB8AC3E}">
        <p14:creationId xmlns:p14="http://schemas.microsoft.com/office/powerpoint/2010/main" val="488767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23</a:t>
            </a:fld>
            <a:endParaRPr lang="es-ES" dirty="0"/>
          </a:p>
        </p:txBody>
      </p:sp>
    </p:spTree>
    <p:extLst>
      <p:ext uri="{BB962C8B-B14F-4D97-AF65-F5344CB8AC3E}">
        <p14:creationId xmlns:p14="http://schemas.microsoft.com/office/powerpoint/2010/main" val="64523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.-Jardines de la Pólvora o El Salitre</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24</a:t>
            </a:fld>
            <a:endParaRPr lang="es-ES" dirty="0"/>
          </a:p>
        </p:txBody>
      </p:sp>
    </p:spTree>
    <p:extLst>
      <p:ext uri="{BB962C8B-B14F-4D97-AF65-F5344CB8AC3E}">
        <p14:creationId xmlns:p14="http://schemas.microsoft.com/office/powerpoint/2010/main" val="2458236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35</a:t>
            </a:fld>
            <a:endParaRPr lang="es-ES" dirty="0"/>
          </a:p>
        </p:txBody>
      </p:sp>
    </p:spTree>
    <p:extLst>
      <p:ext uri="{BB962C8B-B14F-4D97-AF65-F5344CB8AC3E}">
        <p14:creationId xmlns:p14="http://schemas.microsoft.com/office/powerpoint/2010/main" val="2300050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36</a:t>
            </a:fld>
            <a:endParaRPr lang="es-ES" dirty="0"/>
          </a:p>
        </p:txBody>
      </p:sp>
    </p:spTree>
    <p:extLst>
      <p:ext uri="{BB962C8B-B14F-4D97-AF65-F5344CB8AC3E}">
        <p14:creationId xmlns:p14="http://schemas.microsoft.com/office/powerpoint/2010/main" val="2059976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37</a:t>
            </a:fld>
            <a:endParaRPr lang="es-ES" dirty="0"/>
          </a:p>
        </p:txBody>
      </p:sp>
    </p:spTree>
    <p:extLst>
      <p:ext uri="{BB962C8B-B14F-4D97-AF65-F5344CB8AC3E}">
        <p14:creationId xmlns:p14="http://schemas.microsoft.com/office/powerpoint/2010/main" val="851857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38</a:t>
            </a:fld>
            <a:endParaRPr lang="es-ES" dirty="0"/>
          </a:p>
        </p:txBody>
      </p:sp>
    </p:spTree>
    <p:extLst>
      <p:ext uri="{BB962C8B-B14F-4D97-AF65-F5344CB8AC3E}">
        <p14:creationId xmlns:p14="http://schemas.microsoft.com/office/powerpoint/2010/main" val="3462458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39</a:t>
            </a:fld>
            <a:endParaRPr lang="es-ES" dirty="0"/>
          </a:p>
        </p:txBody>
      </p:sp>
    </p:spTree>
    <p:extLst>
      <p:ext uri="{BB962C8B-B14F-4D97-AF65-F5344CB8AC3E}">
        <p14:creationId xmlns:p14="http://schemas.microsoft.com/office/powerpoint/2010/main" val="1854862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40</a:t>
            </a:fld>
            <a:endParaRPr lang="es-ES" dirty="0"/>
          </a:p>
        </p:txBody>
      </p:sp>
    </p:spTree>
    <p:extLst>
      <p:ext uri="{BB962C8B-B14F-4D97-AF65-F5344CB8AC3E}">
        <p14:creationId xmlns:p14="http://schemas.microsoft.com/office/powerpoint/2010/main" val="1227120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41</a:t>
            </a:fld>
            <a:endParaRPr lang="es-ES" dirty="0"/>
          </a:p>
        </p:txBody>
      </p:sp>
    </p:spTree>
    <p:extLst>
      <p:ext uri="{BB962C8B-B14F-4D97-AF65-F5344CB8AC3E}">
        <p14:creationId xmlns:p14="http://schemas.microsoft.com/office/powerpoint/2010/main" val="1829896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42</a:t>
            </a:fld>
            <a:endParaRPr lang="es-ES" dirty="0"/>
          </a:p>
        </p:txBody>
      </p:sp>
    </p:spTree>
    <p:extLst>
      <p:ext uri="{BB962C8B-B14F-4D97-AF65-F5344CB8AC3E}">
        <p14:creationId xmlns:p14="http://schemas.microsoft.com/office/powerpoint/2010/main" val="1557311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43</a:t>
            </a:fld>
            <a:endParaRPr lang="es-ES" dirty="0"/>
          </a:p>
        </p:txBody>
      </p:sp>
    </p:spTree>
    <p:extLst>
      <p:ext uri="{BB962C8B-B14F-4D97-AF65-F5344CB8AC3E}">
        <p14:creationId xmlns:p14="http://schemas.microsoft.com/office/powerpoint/2010/main" val="1518461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44</a:t>
            </a:fld>
            <a:endParaRPr lang="es-ES" dirty="0"/>
          </a:p>
        </p:txBody>
      </p:sp>
    </p:spTree>
    <p:extLst>
      <p:ext uri="{BB962C8B-B14F-4D97-AF65-F5344CB8AC3E}">
        <p14:creationId xmlns:p14="http://schemas.microsoft.com/office/powerpoint/2010/main" val="4261824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45</a:t>
            </a:fld>
            <a:endParaRPr lang="es-ES" dirty="0"/>
          </a:p>
        </p:txBody>
      </p:sp>
    </p:spTree>
    <p:extLst>
      <p:ext uri="{BB962C8B-B14F-4D97-AF65-F5344CB8AC3E}">
        <p14:creationId xmlns:p14="http://schemas.microsoft.com/office/powerpoint/2010/main" val="95232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46</a:t>
            </a:fld>
            <a:endParaRPr lang="es-ES" dirty="0"/>
          </a:p>
        </p:txBody>
      </p:sp>
    </p:spTree>
    <p:extLst>
      <p:ext uri="{BB962C8B-B14F-4D97-AF65-F5344CB8AC3E}">
        <p14:creationId xmlns:p14="http://schemas.microsoft.com/office/powerpoint/2010/main" val="3616498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47</a:t>
            </a:fld>
            <a:endParaRPr lang="es-ES" dirty="0"/>
          </a:p>
        </p:txBody>
      </p:sp>
    </p:spTree>
    <p:extLst>
      <p:ext uri="{BB962C8B-B14F-4D97-AF65-F5344CB8AC3E}">
        <p14:creationId xmlns:p14="http://schemas.microsoft.com/office/powerpoint/2010/main" val="40499463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48</a:t>
            </a:fld>
            <a:endParaRPr lang="es-ES" dirty="0"/>
          </a:p>
        </p:txBody>
      </p:sp>
    </p:spTree>
    <p:extLst>
      <p:ext uri="{BB962C8B-B14F-4D97-AF65-F5344CB8AC3E}">
        <p14:creationId xmlns:p14="http://schemas.microsoft.com/office/powerpoint/2010/main" val="29607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49</a:t>
            </a:fld>
            <a:endParaRPr lang="es-ES" dirty="0"/>
          </a:p>
        </p:txBody>
      </p:sp>
    </p:spTree>
    <p:extLst>
      <p:ext uri="{BB962C8B-B14F-4D97-AF65-F5344CB8AC3E}">
        <p14:creationId xmlns:p14="http://schemas.microsoft.com/office/powerpoint/2010/main" val="30894470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50</a:t>
            </a:fld>
            <a:endParaRPr lang="es-ES" dirty="0"/>
          </a:p>
        </p:txBody>
      </p:sp>
    </p:spTree>
    <p:extLst>
      <p:ext uri="{BB962C8B-B14F-4D97-AF65-F5344CB8AC3E}">
        <p14:creationId xmlns:p14="http://schemas.microsoft.com/office/powerpoint/2010/main" val="40655964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51</a:t>
            </a:fld>
            <a:endParaRPr lang="es-ES" dirty="0"/>
          </a:p>
        </p:txBody>
      </p:sp>
    </p:spTree>
    <p:extLst>
      <p:ext uri="{BB962C8B-B14F-4D97-AF65-F5344CB8AC3E}">
        <p14:creationId xmlns:p14="http://schemas.microsoft.com/office/powerpoint/2010/main" val="5269998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52</a:t>
            </a:fld>
            <a:endParaRPr lang="es-ES" dirty="0"/>
          </a:p>
        </p:txBody>
      </p:sp>
    </p:spTree>
    <p:extLst>
      <p:ext uri="{BB962C8B-B14F-4D97-AF65-F5344CB8AC3E}">
        <p14:creationId xmlns:p14="http://schemas.microsoft.com/office/powerpoint/2010/main" val="975806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53</a:t>
            </a:fld>
            <a:endParaRPr lang="es-ES" dirty="0"/>
          </a:p>
        </p:txBody>
      </p:sp>
    </p:spTree>
    <p:extLst>
      <p:ext uri="{BB962C8B-B14F-4D97-AF65-F5344CB8AC3E}">
        <p14:creationId xmlns:p14="http://schemas.microsoft.com/office/powerpoint/2010/main" val="279948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54</a:t>
            </a:fld>
            <a:endParaRPr lang="es-ES" dirty="0"/>
          </a:p>
        </p:txBody>
      </p:sp>
    </p:spTree>
    <p:extLst>
      <p:ext uri="{BB962C8B-B14F-4D97-AF65-F5344CB8AC3E}">
        <p14:creationId xmlns:p14="http://schemas.microsoft.com/office/powerpoint/2010/main" val="2037651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55</a:t>
            </a:fld>
            <a:endParaRPr lang="es-ES" dirty="0"/>
          </a:p>
        </p:txBody>
      </p:sp>
    </p:spTree>
    <p:extLst>
      <p:ext uri="{BB962C8B-B14F-4D97-AF65-F5344CB8AC3E}">
        <p14:creationId xmlns:p14="http://schemas.microsoft.com/office/powerpoint/2010/main" val="18264554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56</a:t>
            </a:fld>
            <a:endParaRPr lang="es-ES" dirty="0"/>
          </a:p>
        </p:txBody>
      </p:sp>
    </p:spTree>
    <p:extLst>
      <p:ext uri="{BB962C8B-B14F-4D97-AF65-F5344CB8AC3E}">
        <p14:creationId xmlns:p14="http://schemas.microsoft.com/office/powerpoint/2010/main" val="32013814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57</a:t>
            </a:fld>
            <a:endParaRPr lang="es-ES" dirty="0"/>
          </a:p>
        </p:txBody>
      </p:sp>
    </p:spTree>
    <p:extLst>
      <p:ext uri="{BB962C8B-B14F-4D97-AF65-F5344CB8AC3E}">
        <p14:creationId xmlns:p14="http://schemas.microsoft.com/office/powerpoint/2010/main" val="500522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58</a:t>
            </a:fld>
            <a:endParaRPr lang="es-ES" dirty="0"/>
          </a:p>
        </p:txBody>
      </p:sp>
    </p:spTree>
    <p:extLst>
      <p:ext uri="{BB962C8B-B14F-4D97-AF65-F5344CB8AC3E}">
        <p14:creationId xmlns:p14="http://schemas.microsoft.com/office/powerpoint/2010/main" val="17460815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59</a:t>
            </a:fld>
            <a:endParaRPr lang="es-ES" dirty="0"/>
          </a:p>
        </p:txBody>
      </p:sp>
    </p:spTree>
    <p:extLst>
      <p:ext uri="{BB962C8B-B14F-4D97-AF65-F5344CB8AC3E}">
        <p14:creationId xmlns:p14="http://schemas.microsoft.com/office/powerpoint/2010/main" val="34145330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Murcia.-Jardin de Floridablanca</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60</a:t>
            </a:fld>
            <a:endParaRPr lang="es-ES" dirty="0"/>
          </a:p>
        </p:txBody>
      </p:sp>
    </p:spTree>
    <p:extLst>
      <p:ext uri="{BB962C8B-B14F-4D97-AF65-F5344CB8AC3E}">
        <p14:creationId xmlns:p14="http://schemas.microsoft.com/office/powerpoint/2010/main" val="2121135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65</a:t>
            </a:fld>
            <a:endParaRPr lang="es-ES" dirty="0">
              <a:solidFill>
                <a:prstClr val="black"/>
              </a:solidFill>
            </a:endParaRPr>
          </a:p>
        </p:txBody>
      </p:sp>
    </p:spTree>
    <p:extLst>
      <p:ext uri="{BB962C8B-B14F-4D97-AF65-F5344CB8AC3E}">
        <p14:creationId xmlns:p14="http://schemas.microsoft.com/office/powerpoint/2010/main" val="35873359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D9928C6-5009-491C-8BBF-098E40707A27}" type="slidenum">
              <a:rPr lang="es-ES" sz="1200">
                <a:solidFill>
                  <a:prstClr val="black"/>
                </a:solidFill>
              </a:rPr>
              <a:pPr eaLnBrk="1" hangingPunct="1"/>
              <a:t>66</a:t>
            </a:fld>
            <a:endParaRPr lang="es-ES" sz="1200" dirty="0">
              <a:solidFill>
                <a:prstClr val="black"/>
              </a:solidFill>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Alicante.-Parque Canalejas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67</a:t>
            </a:fld>
            <a:endParaRPr lang="es-ES" dirty="0">
              <a:solidFill>
                <a:prstClr val="black"/>
              </a:solidFill>
            </a:endParaRPr>
          </a:p>
        </p:txBody>
      </p:sp>
    </p:spTree>
    <p:extLst>
      <p:ext uri="{BB962C8B-B14F-4D97-AF65-F5344CB8AC3E}">
        <p14:creationId xmlns:p14="http://schemas.microsoft.com/office/powerpoint/2010/main" val="9837376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68</a:t>
            </a:fld>
            <a:endParaRPr lang="es-ES" dirty="0">
              <a:solidFill>
                <a:prstClr val="black"/>
              </a:solidFill>
            </a:endParaRPr>
          </a:p>
        </p:txBody>
      </p:sp>
    </p:spTree>
    <p:extLst>
      <p:ext uri="{BB962C8B-B14F-4D97-AF65-F5344CB8AC3E}">
        <p14:creationId xmlns:p14="http://schemas.microsoft.com/office/powerpoint/2010/main" val="12881789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Canalejas..-Raices aereas</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69</a:t>
            </a:fld>
            <a:endParaRPr lang="es-ES" dirty="0">
              <a:solidFill>
                <a:prstClr val="black"/>
              </a:solidFill>
            </a:endParaRPr>
          </a:p>
        </p:txBody>
      </p:sp>
    </p:spTree>
    <p:extLst>
      <p:ext uri="{BB962C8B-B14F-4D97-AF65-F5344CB8AC3E}">
        <p14:creationId xmlns:p14="http://schemas.microsoft.com/office/powerpoint/2010/main" val="1371851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70</a:t>
            </a:fld>
            <a:endParaRPr lang="es-ES" dirty="0">
              <a:solidFill>
                <a:prstClr val="black"/>
              </a:solidFill>
            </a:endParaRPr>
          </a:p>
        </p:txBody>
      </p:sp>
    </p:spTree>
    <p:extLst>
      <p:ext uri="{BB962C8B-B14F-4D97-AF65-F5344CB8AC3E}">
        <p14:creationId xmlns:p14="http://schemas.microsoft.com/office/powerpoint/2010/main" val="34858987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71</a:t>
            </a:fld>
            <a:endParaRPr lang="es-ES" dirty="0"/>
          </a:p>
        </p:txBody>
      </p:sp>
    </p:spTree>
    <p:extLst>
      <p:ext uri="{BB962C8B-B14F-4D97-AF65-F5344CB8AC3E}">
        <p14:creationId xmlns:p14="http://schemas.microsoft.com/office/powerpoint/2010/main" val="26790593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72</a:t>
            </a:fld>
            <a:endParaRPr lang="es-ES" dirty="0"/>
          </a:p>
        </p:txBody>
      </p:sp>
    </p:spTree>
    <p:extLst>
      <p:ext uri="{BB962C8B-B14F-4D97-AF65-F5344CB8AC3E}">
        <p14:creationId xmlns:p14="http://schemas.microsoft.com/office/powerpoint/2010/main" val="14824815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73</a:t>
            </a:fld>
            <a:endParaRPr lang="es-ES" dirty="0"/>
          </a:p>
        </p:txBody>
      </p:sp>
    </p:spTree>
    <p:extLst>
      <p:ext uri="{BB962C8B-B14F-4D97-AF65-F5344CB8AC3E}">
        <p14:creationId xmlns:p14="http://schemas.microsoft.com/office/powerpoint/2010/main" val="24395193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74</a:t>
            </a:fld>
            <a:endParaRPr lang="es-ES" dirty="0"/>
          </a:p>
        </p:txBody>
      </p:sp>
    </p:spTree>
    <p:extLst>
      <p:ext uri="{BB962C8B-B14F-4D97-AF65-F5344CB8AC3E}">
        <p14:creationId xmlns:p14="http://schemas.microsoft.com/office/powerpoint/2010/main" val="4494772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75</a:t>
            </a:fld>
            <a:endParaRPr lang="es-ES" dirty="0"/>
          </a:p>
        </p:txBody>
      </p:sp>
    </p:spTree>
    <p:extLst>
      <p:ext uri="{BB962C8B-B14F-4D97-AF65-F5344CB8AC3E}">
        <p14:creationId xmlns:p14="http://schemas.microsoft.com/office/powerpoint/2010/main" val="30071981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76</a:t>
            </a:fld>
            <a:endParaRPr lang="es-ES" dirty="0"/>
          </a:p>
        </p:txBody>
      </p:sp>
    </p:spTree>
    <p:extLst>
      <p:ext uri="{BB962C8B-B14F-4D97-AF65-F5344CB8AC3E}">
        <p14:creationId xmlns:p14="http://schemas.microsoft.com/office/powerpoint/2010/main" val="30931131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77</a:t>
            </a:fld>
            <a:endParaRPr lang="es-ES" dirty="0"/>
          </a:p>
        </p:txBody>
      </p:sp>
    </p:spTree>
    <p:extLst>
      <p:ext uri="{BB962C8B-B14F-4D97-AF65-F5344CB8AC3E}">
        <p14:creationId xmlns:p14="http://schemas.microsoft.com/office/powerpoint/2010/main" val="1347528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79</a:t>
            </a:fld>
            <a:endParaRPr lang="es-ES" dirty="0">
              <a:solidFill>
                <a:prstClr val="black"/>
              </a:solidFill>
            </a:endParaRPr>
          </a:p>
        </p:txBody>
      </p:sp>
    </p:spTree>
    <p:extLst>
      <p:ext uri="{BB962C8B-B14F-4D97-AF65-F5344CB8AC3E}">
        <p14:creationId xmlns:p14="http://schemas.microsoft.com/office/powerpoint/2010/main" val="37957799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80</a:t>
            </a:fld>
            <a:endParaRPr lang="es-ES" dirty="0">
              <a:solidFill>
                <a:prstClr val="black"/>
              </a:solidFill>
            </a:endParaRPr>
          </a:p>
        </p:txBody>
      </p:sp>
    </p:spTree>
    <p:extLst>
      <p:ext uri="{BB962C8B-B14F-4D97-AF65-F5344CB8AC3E}">
        <p14:creationId xmlns:p14="http://schemas.microsoft.com/office/powerpoint/2010/main" val="2702672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81</a:t>
            </a:fld>
            <a:endParaRPr lang="es-ES" dirty="0">
              <a:solidFill>
                <a:prstClr val="black"/>
              </a:solidFill>
            </a:endParaRPr>
          </a:p>
        </p:txBody>
      </p:sp>
    </p:spTree>
    <p:extLst>
      <p:ext uri="{BB962C8B-B14F-4D97-AF65-F5344CB8AC3E}">
        <p14:creationId xmlns:p14="http://schemas.microsoft.com/office/powerpoint/2010/main" val="7738024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83</a:t>
            </a:fld>
            <a:endParaRPr lang="es-ES" dirty="0">
              <a:solidFill>
                <a:prstClr val="black"/>
              </a:solidFill>
            </a:endParaRPr>
          </a:p>
        </p:txBody>
      </p:sp>
    </p:spTree>
    <p:extLst>
      <p:ext uri="{BB962C8B-B14F-4D97-AF65-F5344CB8AC3E}">
        <p14:creationId xmlns:p14="http://schemas.microsoft.com/office/powerpoint/2010/main" val="3508741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84</a:t>
            </a:fld>
            <a:endParaRPr lang="es-ES" dirty="0">
              <a:solidFill>
                <a:prstClr val="black"/>
              </a:solidFill>
            </a:endParaRPr>
          </a:p>
        </p:txBody>
      </p:sp>
    </p:spTree>
    <p:extLst>
      <p:ext uri="{BB962C8B-B14F-4D97-AF65-F5344CB8AC3E}">
        <p14:creationId xmlns:p14="http://schemas.microsoft.com/office/powerpoint/2010/main" val="24078423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91</a:t>
            </a:fld>
            <a:endParaRPr lang="es-ES" dirty="0"/>
          </a:p>
        </p:txBody>
      </p:sp>
    </p:spTree>
    <p:extLst>
      <p:ext uri="{BB962C8B-B14F-4D97-AF65-F5344CB8AC3E}">
        <p14:creationId xmlns:p14="http://schemas.microsoft.com/office/powerpoint/2010/main" val="8812091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93</a:t>
            </a:fld>
            <a:endParaRPr lang="es-ES" dirty="0"/>
          </a:p>
        </p:txBody>
      </p:sp>
    </p:spTree>
    <p:extLst>
      <p:ext uri="{BB962C8B-B14F-4D97-AF65-F5344CB8AC3E}">
        <p14:creationId xmlns:p14="http://schemas.microsoft.com/office/powerpoint/2010/main" val="2411902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94</a:t>
            </a:fld>
            <a:endParaRPr lang="es-ES" dirty="0"/>
          </a:p>
        </p:txBody>
      </p:sp>
    </p:spTree>
    <p:extLst>
      <p:ext uri="{BB962C8B-B14F-4D97-AF65-F5344CB8AC3E}">
        <p14:creationId xmlns:p14="http://schemas.microsoft.com/office/powerpoint/2010/main" val="39368117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95</a:t>
            </a:fld>
            <a:endParaRPr lang="es-ES" dirty="0"/>
          </a:p>
        </p:txBody>
      </p:sp>
    </p:spTree>
    <p:extLst>
      <p:ext uri="{BB962C8B-B14F-4D97-AF65-F5344CB8AC3E}">
        <p14:creationId xmlns:p14="http://schemas.microsoft.com/office/powerpoint/2010/main" val="3093147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96</a:t>
            </a:fld>
            <a:endParaRPr lang="es-ES" dirty="0"/>
          </a:p>
        </p:txBody>
      </p:sp>
    </p:spTree>
    <p:extLst>
      <p:ext uri="{BB962C8B-B14F-4D97-AF65-F5344CB8AC3E}">
        <p14:creationId xmlns:p14="http://schemas.microsoft.com/office/powerpoint/2010/main" val="26498300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97</a:t>
            </a:fld>
            <a:endParaRPr lang="es-ES" dirty="0"/>
          </a:p>
        </p:txBody>
      </p:sp>
    </p:spTree>
    <p:extLst>
      <p:ext uri="{BB962C8B-B14F-4D97-AF65-F5344CB8AC3E}">
        <p14:creationId xmlns:p14="http://schemas.microsoft.com/office/powerpoint/2010/main" val="15713795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98</a:t>
            </a:fld>
            <a:endParaRPr lang="es-ES" dirty="0"/>
          </a:p>
        </p:txBody>
      </p:sp>
    </p:spTree>
    <p:extLst>
      <p:ext uri="{BB962C8B-B14F-4D97-AF65-F5344CB8AC3E}">
        <p14:creationId xmlns:p14="http://schemas.microsoft.com/office/powerpoint/2010/main" val="18543840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99</a:t>
            </a:fld>
            <a:endParaRPr lang="es-ES" dirty="0"/>
          </a:p>
        </p:txBody>
      </p:sp>
    </p:spTree>
    <p:extLst>
      <p:ext uri="{BB962C8B-B14F-4D97-AF65-F5344CB8AC3E}">
        <p14:creationId xmlns:p14="http://schemas.microsoft.com/office/powerpoint/2010/main" val="8333266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100</a:t>
            </a:fld>
            <a:endParaRPr lang="es-ES" dirty="0"/>
          </a:p>
        </p:txBody>
      </p:sp>
    </p:spTree>
    <p:extLst>
      <p:ext uri="{BB962C8B-B14F-4D97-AF65-F5344CB8AC3E}">
        <p14:creationId xmlns:p14="http://schemas.microsoft.com/office/powerpoint/2010/main" val="24631609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101</a:t>
            </a:fld>
            <a:endParaRPr lang="es-ES" dirty="0"/>
          </a:p>
        </p:txBody>
      </p:sp>
    </p:spTree>
    <p:extLst>
      <p:ext uri="{BB962C8B-B14F-4D97-AF65-F5344CB8AC3E}">
        <p14:creationId xmlns:p14="http://schemas.microsoft.com/office/powerpoint/2010/main" val="19348120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103</a:t>
            </a:fld>
            <a:endParaRPr lang="es-ES" dirty="0"/>
          </a:p>
        </p:txBody>
      </p:sp>
    </p:spTree>
    <p:extLst>
      <p:ext uri="{BB962C8B-B14F-4D97-AF65-F5344CB8AC3E}">
        <p14:creationId xmlns:p14="http://schemas.microsoft.com/office/powerpoint/2010/main" val="32106352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104</a:t>
            </a:fld>
            <a:endParaRPr lang="es-ES" dirty="0"/>
          </a:p>
        </p:txBody>
      </p:sp>
    </p:spTree>
    <p:extLst>
      <p:ext uri="{BB962C8B-B14F-4D97-AF65-F5344CB8AC3E}">
        <p14:creationId xmlns:p14="http://schemas.microsoft.com/office/powerpoint/2010/main" val="41459029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105</a:t>
            </a:fld>
            <a:endParaRPr lang="es-ES" dirty="0"/>
          </a:p>
        </p:txBody>
      </p:sp>
    </p:spTree>
    <p:extLst>
      <p:ext uri="{BB962C8B-B14F-4D97-AF65-F5344CB8AC3E}">
        <p14:creationId xmlns:p14="http://schemas.microsoft.com/office/powerpoint/2010/main" val="36568631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Alicante).-.-f</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106</a:t>
            </a:fld>
            <a:endParaRPr lang="es-ES" dirty="0"/>
          </a:p>
        </p:txBody>
      </p:sp>
    </p:spTree>
    <p:extLst>
      <p:ext uri="{BB962C8B-B14F-4D97-AF65-F5344CB8AC3E}">
        <p14:creationId xmlns:p14="http://schemas.microsoft.com/office/powerpoint/2010/main" val="23565316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107</a:t>
            </a:fld>
            <a:endParaRPr lang="es-ES" dirty="0"/>
          </a:p>
        </p:txBody>
      </p:sp>
    </p:spTree>
    <p:extLst>
      <p:ext uri="{BB962C8B-B14F-4D97-AF65-F5344CB8AC3E}">
        <p14:creationId xmlns:p14="http://schemas.microsoft.com/office/powerpoint/2010/main" val="23974709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108</a:t>
            </a:fld>
            <a:endParaRPr lang="es-ES" dirty="0"/>
          </a:p>
        </p:txBody>
      </p:sp>
    </p:spTree>
    <p:extLst>
      <p:ext uri="{BB962C8B-B14F-4D97-AF65-F5344CB8AC3E}">
        <p14:creationId xmlns:p14="http://schemas.microsoft.com/office/powerpoint/2010/main" val="37501112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109</a:t>
            </a:fld>
            <a:endParaRPr lang="es-ES" dirty="0"/>
          </a:p>
        </p:txBody>
      </p:sp>
    </p:spTree>
    <p:extLst>
      <p:ext uri="{BB962C8B-B14F-4D97-AF65-F5344CB8AC3E}">
        <p14:creationId xmlns:p14="http://schemas.microsoft.com/office/powerpoint/2010/main" val="17064143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110</a:t>
            </a:fld>
            <a:endParaRPr lang="es-ES" dirty="0"/>
          </a:p>
        </p:txBody>
      </p:sp>
    </p:spTree>
    <p:extLst>
      <p:ext uri="{BB962C8B-B14F-4D97-AF65-F5344CB8AC3E}">
        <p14:creationId xmlns:p14="http://schemas.microsoft.com/office/powerpoint/2010/main" val="20091544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111</a:t>
            </a:fld>
            <a:endParaRPr lang="es-ES" dirty="0"/>
          </a:p>
        </p:txBody>
      </p:sp>
    </p:spTree>
    <p:extLst>
      <p:ext uri="{BB962C8B-B14F-4D97-AF65-F5344CB8AC3E}">
        <p14:creationId xmlns:p14="http://schemas.microsoft.com/office/powerpoint/2010/main" val="38840144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112</a:t>
            </a:fld>
            <a:endParaRPr lang="es-ES" dirty="0"/>
          </a:p>
        </p:txBody>
      </p:sp>
    </p:spTree>
    <p:extLst>
      <p:ext uri="{BB962C8B-B14F-4D97-AF65-F5344CB8AC3E}">
        <p14:creationId xmlns:p14="http://schemas.microsoft.com/office/powerpoint/2010/main" val="29826314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113</a:t>
            </a:fld>
            <a:endParaRPr lang="es-ES" dirty="0"/>
          </a:p>
        </p:txBody>
      </p:sp>
    </p:spTree>
    <p:extLst>
      <p:ext uri="{BB962C8B-B14F-4D97-AF65-F5344CB8AC3E}">
        <p14:creationId xmlns:p14="http://schemas.microsoft.com/office/powerpoint/2010/main" val="25129060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114</a:t>
            </a:fld>
            <a:endParaRPr lang="es-ES" dirty="0"/>
          </a:p>
        </p:txBody>
      </p:sp>
    </p:spTree>
    <p:extLst>
      <p:ext uri="{BB962C8B-B14F-4D97-AF65-F5344CB8AC3E}">
        <p14:creationId xmlns:p14="http://schemas.microsoft.com/office/powerpoint/2010/main" val="13961226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115</a:t>
            </a:fld>
            <a:endParaRPr lang="es-ES" dirty="0"/>
          </a:p>
        </p:txBody>
      </p:sp>
    </p:spTree>
    <p:extLst>
      <p:ext uri="{BB962C8B-B14F-4D97-AF65-F5344CB8AC3E}">
        <p14:creationId xmlns:p14="http://schemas.microsoft.com/office/powerpoint/2010/main" val="36854836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116</a:t>
            </a:fld>
            <a:endParaRPr lang="es-ES" dirty="0"/>
          </a:p>
        </p:txBody>
      </p:sp>
    </p:spTree>
    <p:extLst>
      <p:ext uri="{BB962C8B-B14F-4D97-AF65-F5344CB8AC3E}">
        <p14:creationId xmlns:p14="http://schemas.microsoft.com/office/powerpoint/2010/main" val="42165679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117</a:t>
            </a:fld>
            <a:endParaRPr lang="es-ES" dirty="0"/>
          </a:p>
        </p:txBody>
      </p:sp>
    </p:spTree>
    <p:extLst>
      <p:ext uri="{BB962C8B-B14F-4D97-AF65-F5344CB8AC3E}">
        <p14:creationId xmlns:p14="http://schemas.microsoft.com/office/powerpoint/2010/main" val="32717770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118</a:t>
            </a:fld>
            <a:endParaRPr lang="es-ES" dirty="0"/>
          </a:p>
        </p:txBody>
      </p:sp>
    </p:spTree>
    <p:extLst>
      <p:ext uri="{BB962C8B-B14F-4D97-AF65-F5344CB8AC3E}">
        <p14:creationId xmlns:p14="http://schemas.microsoft.com/office/powerpoint/2010/main" val="73679628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119</a:t>
            </a:fld>
            <a:endParaRPr lang="es-ES" dirty="0"/>
          </a:p>
        </p:txBody>
      </p:sp>
    </p:spTree>
    <p:extLst>
      <p:ext uri="{BB962C8B-B14F-4D97-AF65-F5344CB8AC3E}">
        <p14:creationId xmlns:p14="http://schemas.microsoft.com/office/powerpoint/2010/main" val="17225711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120</a:t>
            </a:fld>
            <a:endParaRPr lang="es-ES" dirty="0"/>
          </a:p>
        </p:txBody>
      </p:sp>
    </p:spTree>
    <p:extLst>
      <p:ext uri="{BB962C8B-B14F-4D97-AF65-F5344CB8AC3E}">
        <p14:creationId xmlns:p14="http://schemas.microsoft.com/office/powerpoint/2010/main" val="6227789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121</a:t>
            </a:fld>
            <a:endParaRPr lang="es-ES" dirty="0"/>
          </a:p>
        </p:txBody>
      </p:sp>
    </p:spTree>
    <p:extLst>
      <p:ext uri="{BB962C8B-B14F-4D97-AF65-F5344CB8AC3E}">
        <p14:creationId xmlns:p14="http://schemas.microsoft.com/office/powerpoint/2010/main" val="25882977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122</a:t>
            </a:fld>
            <a:endParaRPr lang="es-ES" dirty="0"/>
          </a:p>
        </p:txBody>
      </p:sp>
    </p:spTree>
    <p:extLst>
      <p:ext uri="{BB962C8B-B14F-4D97-AF65-F5344CB8AC3E}">
        <p14:creationId xmlns:p14="http://schemas.microsoft.com/office/powerpoint/2010/main" val="39145569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123</a:t>
            </a:fld>
            <a:endParaRPr lang="es-ES" dirty="0"/>
          </a:p>
        </p:txBody>
      </p:sp>
    </p:spTree>
    <p:extLst>
      <p:ext uri="{BB962C8B-B14F-4D97-AF65-F5344CB8AC3E}">
        <p14:creationId xmlns:p14="http://schemas.microsoft.com/office/powerpoint/2010/main" val="2835865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124</a:t>
            </a:fld>
            <a:endParaRPr lang="es-ES" dirty="0"/>
          </a:p>
        </p:txBody>
      </p:sp>
    </p:spTree>
    <p:extLst>
      <p:ext uri="{BB962C8B-B14F-4D97-AF65-F5344CB8AC3E}">
        <p14:creationId xmlns:p14="http://schemas.microsoft.com/office/powerpoint/2010/main" val="27290846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125</a:t>
            </a:fld>
            <a:endParaRPr lang="es-ES" dirty="0"/>
          </a:p>
        </p:txBody>
      </p:sp>
    </p:spTree>
    <p:extLst>
      <p:ext uri="{BB962C8B-B14F-4D97-AF65-F5344CB8AC3E}">
        <p14:creationId xmlns:p14="http://schemas.microsoft.com/office/powerpoint/2010/main" val="22696447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126</a:t>
            </a:fld>
            <a:endParaRPr lang="es-ES" dirty="0"/>
          </a:p>
        </p:txBody>
      </p:sp>
    </p:spTree>
    <p:extLst>
      <p:ext uri="{BB962C8B-B14F-4D97-AF65-F5344CB8AC3E}">
        <p14:creationId xmlns:p14="http://schemas.microsoft.com/office/powerpoint/2010/main" val="30005265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127</a:t>
            </a:fld>
            <a:endParaRPr lang="es-ES" dirty="0"/>
          </a:p>
        </p:txBody>
      </p:sp>
    </p:spTree>
    <p:extLst>
      <p:ext uri="{BB962C8B-B14F-4D97-AF65-F5344CB8AC3E}">
        <p14:creationId xmlns:p14="http://schemas.microsoft.com/office/powerpoint/2010/main" val="388618870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128</a:t>
            </a:fld>
            <a:endParaRPr lang="es-ES" dirty="0"/>
          </a:p>
        </p:txBody>
      </p:sp>
    </p:spTree>
    <p:extLst>
      <p:ext uri="{BB962C8B-B14F-4D97-AF65-F5344CB8AC3E}">
        <p14:creationId xmlns:p14="http://schemas.microsoft.com/office/powerpoint/2010/main" val="57533778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129</a:t>
            </a:fld>
            <a:endParaRPr lang="es-ES" dirty="0"/>
          </a:p>
        </p:txBody>
      </p:sp>
    </p:spTree>
    <p:extLst>
      <p:ext uri="{BB962C8B-B14F-4D97-AF65-F5344CB8AC3E}">
        <p14:creationId xmlns:p14="http://schemas.microsoft.com/office/powerpoint/2010/main" val="360082798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130</a:t>
            </a:fld>
            <a:endParaRPr lang="es-ES" dirty="0"/>
          </a:p>
        </p:txBody>
      </p:sp>
    </p:spTree>
    <p:extLst>
      <p:ext uri="{BB962C8B-B14F-4D97-AF65-F5344CB8AC3E}">
        <p14:creationId xmlns:p14="http://schemas.microsoft.com/office/powerpoint/2010/main" val="424202392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131</a:t>
            </a:fld>
            <a:endParaRPr lang="es-ES" dirty="0"/>
          </a:p>
        </p:txBody>
      </p:sp>
    </p:spTree>
    <p:extLst>
      <p:ext uri="{BB962C8B-B14F-4D97-AF65-F5344CB8AC3E}">
        <p14:creationId xmlns:p14="http://schemas.microsoft.com/office/powerpoint/2010/main" val="255983236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132</a:t>
            </a:fld>
            <a:endParaRPr lang="es-ES" dirty="0"/>
          </a:p>
        </p:txBody>
      </p:sp>
    </p:spTree>
    <p:extLst>
      <p:ext uri="{BB962C8B-B14F-4D97-AF65-F5344CB8AC3E}">
        <p14:creationId xmlns:p14="http://schemas.microsoft.com/office/powerpoint/2010/main" val="32016739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133</a:t>
            </a:fld>
            <a:endParaRPr lang="es-ES" dirty="0"/>
          </a:p>
        </p:txBody>
      </p:sp>
    </p:spTree>
    <p:extLst>
      <p:ext uri="{BB962C8B-B14F-4D97-AF65-F5344CB8AC3E}">
        <p14:creationId xmlns:p14="http://schemas.microsoft.com/office/powerpoint/2010/main" val="32051870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134</a:t>
            </a:fld>
            <a:endParaRPr lang="es-ES" dirty="0"/>
          </a:p>
        </p:txBody>
      </p:sp>
    </p:spTree>
    <p:extLst>
      <p:ext uri="{BB962C8B-B14F-4D97-AF65-F5344CB8AC3E}">
        <p14:creationId xmlns:p14="http://schemas.microsoft.com/office/powerpoint/2010/main" val="40437778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135</a:t>
            </a:fld>
            <a:endParaRPr lang="es-ES" dirty="0"/>
          </a:p>
        </p:txBody>
      </p:sp>
    </p:spTree>
    <p:extLst>
      <p:ext uri="{BB962C8B-B14F-4D97-AF65-F5344CB8AC3E}">
        <p14:creationId xmlns:p14="http://schemas.microsoft.com/office/powerpoint/2010/main" val="274069128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136</a:t>
            </a:fld>
            <a:endParaRPr lang="es-ES" dirty="0"/>
          </a:p>
        </p:txBody>
      </p:sp>
    </p:spTree>
    <p:extLst>
      <p:ext uri="{BB962C8B-B14F-4D97-AF65-F5344CB8AC3E}">
        <p14:creationId xmlns:p14="http://schemas.microsoft.com/office/powerpoint/2010/main" val="242733843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de Santos (Penáguila, Alicante).-.-</a:t>
            </a:r>
          </a:p>
          <a:p>
            <a:endParaRPr lang="es-ES" dirty="0"/>
          </a:p>
        </p:txBody>
      </p:sp>
      <p:sp>
        <p:nvSpPr>
          <p:cNvPr id="4" name="3 Marcador de número de diapositiva"/>
          <p:cNvSpPr>
            <a:spLocks noGrp="1"/>
          </p:cNvSpPr>
          <p:nvPr>
            <p:ph type="sldNum" sz="quarter" idx="10"/>
          </p:nvPr>
        </p:nvSpPr>
        <p:spPr/>
        <p:txBody>
          <a:bodyPr/>
          <a:lstStyle/>
          <a:p>
            <a:fld id="{EE657868-FB16-46F3-B209-E9E22DD1C23D}" type="slidenum">
              <a:rPr lang="es-ES" smtClean="0"/>
              <a:t>137</a:t>
            </a:fld>
            <a:endParaRPr lang="es-ES" dirty="0"/>
          </a:p>
        </p:txBody>
      </p:sp>
    </p:spTree>
    <p:extLst>
      <p:ext uri="{BB962C8B-B14F-4D97-AF65-F5344CB8AC3E}">
        <p14:creationId xmlns:p14="http://schemas.microsoft.com/office/powerpoint/2010/main" val="1190587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4708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41113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35232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012447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072777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52751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52616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05055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83500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47884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229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15147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88040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06117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28299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98651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30027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48667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2179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25767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20996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915704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73717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023648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868880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43027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977389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484515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21315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756900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25770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709067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4996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8072888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978383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3496480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47.jpg"/><Relationship Id="rId4" Type="http://schemas.openxmlformats.org/officeDocument/2006/relationships/image" Target="../media/image46.jpg"/></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54.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29.xml"/><Relationship Id="rId4" Type="http://schemas.openxmlformats.org/officeDocument/2006/relationships/image" Target="../media/image70.jpg"/></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10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image" Target="../media/image93.jpeg"/></Relationships>
</file>

<file path=ppt/slides/_rels/slide10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05.JPG"/></Relationships>
</file>

<file path=ppt/slides/_rels/slide11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12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2.xml"/><Relationship Id="rId1" Type="http://schemas.openxmlformats.org/officeDocument/2006/relationships/slideLayout" Target="../slideLayouts/slideLayout7.xml"/><Relationship Id="rId5" Type="http://schemas.openxmlformats.org/officeDocument/2006/relationships/image" Target="../media/image123.jpg"/><Relationship Id="rId4" Type="http://schemas.openxmlformats.org/officeDocument/2006/relationships/image" Target="../media/image122.jpg"/></Relationships>
</file>

<file path=ppt/slides/_rels/slide132.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25.jpg"/></Relationships>
</file>

<file path=ppt/slides/_rels/slide13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27.jpg"/></Relationships>
</file>

<file path=ppt/slides/_rels/slide13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88640"/>
            <a:ext cx="6768752" cy="4536504"/>
          </a:xfrm>
        </p:spPr>
        <p:txBody>
          <a:bodyPr>
            <a:normAutofit fontScale="90000"/>
          </a:bodyPr>
          <a:lstStyle/>
          <a:p>
            <a:r>
              <a:rPr lang="pt-BR" sz="3100" dirty="0"/>
              <a:t>EUROPA.-LA VUELTA AL MUNDO EN 885 JARDINES.-ESPAÑA.- MURCIA.-</a:t>
            </a:r>
            <a:r>
              <a:rPr lang="es-ES" sz="3100" dirty="0"/>
              <a:t>Jardines de la Pólvora o El Salitre.-Jardin de Floridablanca.-</a:t>
            </a:r>
            <a:br>
              <a:rPr lang="es-ES" sz="3100" dirty="0"/>
            </a:br>
            <a:r>
              <a:rPr lang="es-ES" sz="3100" dirty="0"/>
              <a:t>ALICANTE.-Parque Canalejas.-Parque de la Tuna.-El Palmeral.-Jardín de Santos  en Penáguila.-</a:t>
            </a:r>
            <a:br>
              <a:rPr lang="es-ES" sz="3200" dirty="0"/>
            </a:br>
            <a:br>
              <a:rPr lang="es-ES" sz="3200" dirty="0"/>
            </a:br>
            <a:endParaRPr lang="es-ES" sz="32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711972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Murcia .-Jardines de la Pólvora o El Salitre</a:t>
            </a:r>
            <a:br>
              <a:rPr lang="es-ES" dirty="0"/>
            </a:br>
            <a:endParaRPr lang="es-ES" dirty="0"/>
          </a:p>
        </p:txBody>
      </p:sp>
      <p:sp>
        <p:nvSpPr>
          <p:cNvPr id="3" name="2 Marcador de contenido"/>
          <p:cNvSpPr>
            <a:spLocks noGrp="1"/>
          </p:cNvSpPr>
          <p:nvPr>
            <p:ph sz="quarter" idx="1"/>
          </p:nvPr>
        </p:nvSpPr>
        <p:spPr/>
        <p:txBody>
          <a:bodyPr/>
          <a:lstStyle/>
          <a:p>
            <a:r>
              <a:rPr lang="es-ES" dirty="0"/>
              <a:t>El Jardín de la Pólvora o Jardín del Salitre fue a principios del siglo XVII el lugar elegido para instalar la Real Fábrica de la Pólvora y Salitre de Murcia, nombre asignado por Felipe IV.</a:t>
            </a:r>
          </a:p>
          <a:p>
            <a:r>
              <a:rPr lang="es-ES" dirty="0"/>
              <a:t>En esta fábrica se hacía acopio del salitre y se refinaba una vez extraídos de la acequia, por eso se instaló cerca de la calle de la Acequia. El salitre extraído era el material con el que fabricaban la pólvora.</a:t>
            </a:r>
          </a:p>
          <a:p>
            <a:r>
              <a:rPr lang="es-ES" dirty="0"/>
              <a:t>Fue la única fábrica española que durante la Guerra de la Independencia suministró pólvora y balas a los guerrilleros</a:t>
            </a:r>
          </a:p>
        </p:txBody>
      </p:sp>
    </p:spTree>
    <p:extLst>
      <p:ext uri="{BB962C8B-B14F-4D97-AF65-F5344CB8AC3E}">
        <p14:creationId xmlns:p14="http://schemas.microsoft.com/office/powerpoint/2010/main" val="1920152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endParaRPr lang="es-ES" dirty="0"/>
          </a:p>
          <a:p>
            <a:r>
              <a:rPr lang="es-ES" dirty="0"/>
              <a:t>Parte de sus instalaciones fueron utilizadas como residencia de militares, por lo que se cuidó con esmero la vegetación.</a:t>
            </a:r>
          </a:p>
          <a:p>
            <a:r>
              <a:rPr lang="es-ES" dirty="0"/>
              <a:t>El jardín fue remodelado en 1987, conservando muchas de sus especies y poniendo otras muchas y diferenciando zonas: Jardín Hondo, Jardín de Invierno, El Lago, entre otras.</a:t>
            </a:r>
          </a:p>
          <a:p>
            <a:r>
              <a:rPr lang="es-ES" dirty="0"/>
              <a:t>Desde 1987, los terrenos son propiedad municipal, y es remodelado como parque público.</a:t>
            </a:r>
          </a:p>
          <a:p>
            <a:r>
              <a:rPr lang="es-ES" dirty="0"/>
              <a:t>En el Jardín Hondo se ha recreado la jardinería hispano-árabe, la plaza de los arcos del agua, con una fuente con tres tipos de arcos que simbolizan las tres culturas que convivieron en el Valle del Segura, el laberinto de plantas aromáticas o el lago que recoge el agua que sale del subsuelo del aparcamiento subterráneo y que sirve para regar el propio jardín.</a:t>
            </a:r>
          </a:p>
        </p:txBody>
      </p:sp>
    </p:spTree>
    <p:extLst>
      <p:ext uri="{BB962C8B-B14F-4D97-AF65-F5344CB8AC3E}">
        <p14:creationId xmlns:p14="http://schemas.microsoft.com/office/powerpoint/2010/main" val="123953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 el laberinto de plantas aromáticas o el lago que recoge el agua que sale del subsuelo del aparcamiento subterráneo y que sirve para regar el propio jardín.</a:t>
            </a:r>
          </a:p>
          <a:p>
            <a:endParaRPr lang="es-ES" dirty="0"/>
          </a:p>
        </p:txBody>
      </p:sp>
    </p:spTree>
    <p:extLst>
      <p:ext uri="{BB962C8B-B14F-4D97-AF65-F5344CB8AC3E}">
        <p14:creationId xmlns:p14="http://schemas.microsoft.com/office/powerpoint/2010/main" val="127089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318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1290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587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9300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9294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3957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406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8886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3937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9109137" cy="3427263"/>
          </a:xfrm>
          <a:prstGeom prst="rect">
            <a:avLst/>
          </a:prstGeom>
        </p:spPr>
      </p:pic>
    </p:spTree>
    <p:extLst>
      <p:ext uri="{BB962C8B-B14F-4D97-AF65-F5344CB8AC3E}">
        <p14:creationId xmlns:p14="http://schemas.microsoft.com/office/powerpoint/2010/main" val="647591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2392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744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0543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6631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62985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51962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5572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970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78744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92"/>
          <a:stretch/>
        </p:blipFill>
        <p:spPr>
          <a:xfrm>
            <a:off x="0" y="0"/>
            <a:ext cx="9252520" cy="6857999"/>
          </a:xfrm>
          <a:prstGeom prst="rect">
            <a:avLst/>
          </a:prstGeom>
        </p:spPr>
      </p:pic>
    </p:spTree>
    <p:extLst>
      <p:ext uri="{BB962C8B-B14F-4D97-AF65-F5344CB8AC3E}">
        <p14:creationId xmlns:p14="http://schemas.microsoft.com/office/powerpoint/2010/main" val="710361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39394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Murcia.-Jardin de Floridablanca</a:t>
            </a:r>
          </a:p>
        </p:txBody>
      </p:sp>
      <p:sp>
        <p:nvSpPr>
          <p:cNvPr id="3" name="2 Marcador de contenido"/>
          <p:cNvSpPr>
            <a:spLocks noGrp="1"/>
          </p:cNvSpPr>
          <p:nvPr>
            <p:ph sz="quarter" idx="1"/>
          </p:nvPr>
        </p:nvSpPr>
        <p:spPr/>
        <p:txBody>
          <a:bodyPr/>
          <a:lstStyle/>
          <a:p>
            <a:r>
              <a:rPr lang="es-ES" dirty="0"/>
              <a:t>El Jardín de Floridablanca es un jardín público de la ciudad de Murcia (Región de Murcia, España), creado a mediados del siglo XIX, siendo de esta forma el más antiguo de la ciudad. Se encuentra concretamente en el castizo barrio del Carmen, en la margen derecha del río Segura.</a:t>
            </a:r>
          </a:p>
          <a:p>
            <a:r>
              <a:rPr lang="es-ES" dirty="0"/>
              <a:t> Está dedicado al ilustre murciano Don José Moñino y Redondo, Conde de Floridablanca, ministro de Carlos III y Carlos IV y presidente de la Junta Suprema de Murcia y poco antes de su muerte, de la Junta Central Suprema</a:t>
            </a:r>
          </a:p>
        </p:txBody>
      </p:sp>
    </p:spTree>
    <p:extLst>
      <p:ext uri="{BB962C8B-B14F-4D97-AF65-F5344CB8AC3E}">
        <p14:creationId xmlns:p14="http://schemas.microsoft.com/office/powerpoint/2010/main" val="1061864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tuvo su origen en una antigua alameda situada en lo que entonces era el partido de San Benito, una zona de huertas en la margen derecha del Segura pero muy próximas al casco urbano de Murcia (que se encontraba en la margen izquierda), con la presencia así mismo de algunos conventos (de Carmelitas y Capuchinos).</a:t>
            </a:r>
          </a:p>
          <a:p>
            <a:r>
              <a:rPr lang="es-ES" dirty="0"/>
              <a:t>Una nueva alameda más ambiciosa se creó en 1786, fecha en la que el Corregidor Don Juan Pablo De Salvador plantó nuevos árboles para ampliar la ya existente. De este modo extendió la alameda hasta la orilla de la carretera de Cartagena, formando una línea en ángulo con la iglesia del Convento del Carmen.</a:t>
            </a:r>
          </a:p>
        </p:txBody>
      </p:sp>
    </p:spTree>
    <p:extLst>
      <p:ext uri="{BB962C8B-B14F-4D97-AF65-F5344CB8AC3E}">
        <p14:creationId xmlns:p14="http://schemas.microsoft.com/office/powerpoint/2010/main" val="1596958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siglo XVIII fue una época de extraordinario crecimiento poblacional para Murcia, generándose alrededor de los conventos descritos lo que hoy es el barrio del Carmen, el primer asentamiento de la ciudad en la margen derecha del río.</a:t>
            </a:r>
          </a:p>
          <a:p>
            <a:endParaRPr lang="es-ES" dirty="0"/>
          </a:p>
          <a:p>
            <a:r>
              <a:rPr lang="es-ES" dirty="0"/>
              <a:t>Pocos años después llegaron de Madrid las nuevas tendencias en paisajes y jardines e influido por este nuevo espíritu, Don Vicente Cano Altares mandó construir un largo emparrado, un cerramiento y además unos bellísimos macizos de flores, encargando la dirección de las nuevas reformas al Arquitecto Don Juan Bautista Lacorte.</a:t>
            </a:r>
          </a:p>
        </p:txBody>
      </p:sp>
    </p:spTree>
    <p:extLst>
      <p:ext uri="{BB962C8B-B14F-4D97-AF65-F5344CB8AC3E}">
        <p14:creationId xmlns:p14="http://schemas.microsoft.com/office/powerpoint/2010/main" val="1058792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Con la llegada , a mediados del siglo XIX, de José Marín Baldo a la alcaldía murciana (Baldo fue un polifacético arquitecto, pintor y escultor además de alcalde), éste realizó una inversión de 26.084 reales de vellón en la renovación de la alameda. Fue entonces cuando se transformó en el Jardín de Floridablanca que hoy conocemos. </a:t>
            </a:r>
          </a:p>
          <a:p>
            <a:r>
              <a:rPr lang="es-ES" dirty="0"/>
              <a:t>Estas últimas reformas se realizaron en 1849 introduciéndose variedades vegetales que hacían las delicias de los paseantes y causaban gran admiración en los viajeros que visitaban la ciudad, según se deja constancia en los escritos de Don Federico Atieza y Palacios.</a:t>
            </a:r>
          </a:p>
        </p:txBody>
      </p:sp>
    </p:spTree>
    <p:extLst>
      <p:ext uri="{BB962C8B-B14F-4D97-AF65-F5344CB8AC3E}">
        <p14:creationId xmlns:p14="http://schemas.microsoft.com/office/powerpoint/2010/main" val="3988652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monumento al Conde de Floridablanca fue otra de las novedades que se instalaron durante la remodelación de 1849. </a:t>
            </a:r>
          </a:p>
          <a:p>
            <a:r>
              <a:rPr lang="es-ES" dirty="0"/>
              <a:t>La escultura fue realizada por Santiago Baglietto (1781-1853) enfrente de la portada de la Iglesia del Carmen, lugar que sigue ocupando hoy día. </a:t>
            </a:r>
          </a:p>
          <a:p>
            <a:r>
              <a:rPr lang="es-ES" dirty="0"/>
              <a:t>El pedestal del mismo es anterior, obra de Francisco Bolarín el Viejo (1768-1836), sobre el que iba a ir una estatua del monarca absolutista Fernando VII encargada en 1828, pero la posterior reacción en su contra impidió que se realizara, usándose para el homenaje a Floridablanca.</a:t>
            </a:r>
          </a:p>
        </p:txBody>
      </p:sp>
    </p:spTree>
    <p:extLst>
      <p:ext uri="{BB962C8B-B14F-4D97-AF65-F5344CB8AC3E}">
        <p14:creationId xmlns:p14="http://schemas.microsoft.com/office/powerpoint/2010/main" val="3337448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Guía de Murcia de Belando Martínez describía en 1899 el Jardín de Floridablanca como</a:t>
            </a:r>
          </a:p>
          <a:p>
            <a:r>
              <a:rPr lang="es-ES" dirty="0"/>
              <a:t>Rodeado de verjas de hierro con pilares de cantería: se encuentra muy bien cuidado, tiene numerosos asientos de madera unos, de granito otros, distribuidos en todo su ámbito y en el centro de una elipse que tiene su extremo de medio día existe un bonito pedestal con la estatua del ilustre murciano, Conde de Floridablanca. Es un magnífico paseo</a:t>
            </a:r>
          </a:p>
          <a:p>
            <a:r>
              <a:rPr lang="es-ES" dirty="0"/>
              <a:t>Con el auge de las exposiciones universales en las ciudades más importantes, Murcia preparó su propia exposición siguiendo el modelo barcelonés. Así es como se realizó en el jardín y sus inmediaciones la Exposición Agrícola, Industrial y Minera en abril de 1900</a:t>
            </a:r>
          </a:p>
        </p:txBody>
      </p:sp>
    </p:spTree>
    <p:extLst>
      <p:ext uri="{BB962C8B-B14F-4D97-AF65-F5344CB8AC3E}">
        <p14:creationId xmlns:p14="http://schemas.microsoft.com/office/powerpoint/2010/main" val="3338495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Para ello fue necesario desmontar las verjas, dejando solo en la fachada de la Alameda de Colón la portada principal de la exposición. Luego se volvieron a instalar las pilastras de zingueria del vallado perimetral para instalar una verja metálica en sustitución de la empalizada de madera del siglo XIX. Las pilastras se mantuvieron hasta la instalación de la valla metálica actual, hacia 1918.</a:t>
            </a:r>
          </a:p>
          <a:p>
            <a:r>
              <a:rPr lang="es-ES" dirty="0"/>
              <a:t>Tras la exposición, el auge de este tipo de acontecimientos terminó y el jardín quedó ligeramente abandonado lo cual dio lugar a la creación en 1914 de la Sociedad de amigos del árbol de Murcia, con la pretensión de proteger y embellecer los jardines de Floridablanca y otros parques murcianos</a:t>
            </a:r>
          </a:p>
        </p:txBody>
      </p:sp>
    </p:spTree>
    <p:extLst>
      <p:ext uri="{BB962C8B-B14F-4D97-AF65-F5344CB8AC3E}">
        <p14:creationId xmlns:p14="http://schemas.microsoft.com/office/powerpoint/2010/main" val="4190473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Se estima que fue entonces cuando se introdujeron los enormes ficus actuales que complementan la alineación de magnolios centrales.</a:t>
            </a:r>
          </a:p>
          <a:p>
            <a:r>
              <a:rPr lang="es-ES" dirty="0"/>
              <a:t>Las descripciones de 1930 hablan del jardín "cuidadosamente atendido en estos últimos años, con rosaledas, macizos de claveles y paseos centrales de magnolias".</a:t>
            </a:r>
          </a:p>
          <a:p>
            <a:r>
              <a:rPr lang="es-ES" dirty="0"/>
              <a:t>En 1998 fue objeto de una remodelación que buscaba recuperar su aspecto romántico y las recreación de las antiguas alamedas.</a:t>
            </a:r>
          </a:p>
        </p:txBody>
      </p:sp>
    </p:spTree>
    <p:extLst>
      <p:ext uri="{BB962C8B-B14F-4D97-AF65-F5344CB8AC3E}">
        <p14:creationId xmlns:p14="http://schemas.microsoft.com/office/powerpoint/2010/main" val="1497982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A parte del mencionado monumento al Conde de Floridablanca; que dio y da nombre al histórico jardín, posteriormente se erigieron otros en honor a diversos prohombres murcianos, como los poetas José Selgas y Pedro Jara Carrillo (obra éste último de José Planes de 1933) o el dedicado al escultor Antonio Garrigós .</a:t>
            </a:r>
          </a:p>
          <a:p>
            <a:r>
              <a:rPr lang="es-ES" dirty="0"/>
              <a:t>También se erigió en la posguerra franquista un monumento en honor de la IV Brigada Navarra que entró en Murcia a finales de marzo de 1939 dando fin a la Guerra Civil. Monumento que hoy día se ha modificado transformándolo en uno por la paz.</a:t>
            </a:r>
          </a:p>
        </p:txBody>
      </p:sp>
    </p:spTree>
    <p:extLst>
      <p:ext uri="{BB962C8B-B14F-4D97-AF65-F5344CB8AC3E}">
        <p14:creationId xmlns:p14="http://schemas.microsoft.com/office/powerpoint/2010/main" val="3808582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El portal que se instaló en el lado del jardín que da a la calle Hernández del Águila no fue realizado originalmente para el jardín, sino que estaba emplazado en la calle Matadero y perteneció a la fachada del antiguo Matadero municipal del siglo XVIII; siendo trasladado al parque tras su demolición constituyendo hoy una de sus puertas de entrada.</a:t>
            </a:r>
          </a:p>
          <a:p>
            <a:r>
              <a:rPr lang="es-ES" dirty="0"/>
              <a:t>El último monumento instalado en el parque es el dedicado al nazareno colorao, por ser la contigua Iglesia del Carmen la sede de la histórica y tradicional Cofradía de "Los Colora</a:t>
            </a:r>
          </a:p>
        </p:txBody>
      </p:sp>
    </p:spTree>
    <p:extLst>
      <p:ext uri="{BB962C8B-B14F-4D97-AF65-F5344CB8AC3E}">
        <p14:creationId xmlns:p14="http://schemas.microsoft.com/office/powerpoint/2010/main" val="3983383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1718" t="-1" b="-1627"/>
          <a:stretch/>
        </p:blipFill>
        <p:spPr>
          <a:xfrm>
            <a:off x="-16570" y="-531440"/>
            <a:ext cx="9143999" cy="7488832"/>
          </a:xfrm>
          <a:prstGeom prst="rect">
            <a:avLst/>
          </a:prstGeom>
        </p:spPr>
      </p:pic>
    </p:spTree>
    <p:extLst>
      <p:ext uri="{BB962C8B-B14F-4D97-AF65-F5344CB8AC3E}">
        <p14:creationId xmlns:p14="http://schemas.microsoft.com/office/powerpoint/2010/main" val="280951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730737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06644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3632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07858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7910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20519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08"/>
          <a:stretch/>
        </p:blipFill>
        <p:spPr>
          <a:xfrm>
            <a:off x="0" y="0"/>
            <a:ext cx="9144000" cy="6858000"/>
          </a:xfrm>
          <a:prstGeom prst="rect">
            <a:avLst/>
          </a:prstGeom>
        </p:spPr>
      </p:pic>
    </p:spTree>
    <p:extLst>
      <p:ext uri="{BB962C8B-B14F-4D97-AF65-F5344CB8AC3E}">
        <p14:creationId xmlns:p14="http://schemas.microsoft.com/office/powerpoint/2010/main" val="3954573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3"/>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1705"/>
            <a:ext cx="4635425" cy="6858000"/>
          </a:xfrm>
          <a:prstGeom prst="rect">
            <a:avLst/>
          </a:prstGeom>
        </p:spPr>
      </p:pic>
    </p:spTree>
    <p:extLst>
      <p:ext uri="{BB962C8B-B14F-4D97-AF65-F5344CB8AC3E}">
        <p14:creationId xmlns:p14="http://schemas.microsoft.com/office/powerpoint/2010/main" val="2247990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115829"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3333" y="0"/>
            <a:ext cx="4920667" cy="6858000"/>
          </a:xfrm>
          <a:prstGeom prst="rect">
            <a:avLst/>
          </a:prstGeom>
        </p:spPr>
      </p:pic>
    </p:spTree>
    <p:extLst>
      <p:ext uri="{BB962C8B-B14F-4D97-AF65-F5344CB8AC3E}">
        <p14:creationId xmlns:p14="http://schemas.microsoft.com/office/powerpoint/2010/main" val="2416498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3" y="0"/>
            <a:ext cx="9132267" cy="6858000"/>
          </a:xfrm>
          <a:prstGeom prst="rect">
            <a:avLst/>
          </a:prstGeom>
        </p:spPr>
      </p:pic>
    </p:spTree>
    <p:extLst>
      <p:ext uri="{BB962C8B-B14F-4D97-AF65-F5344CB8AC3E}">
        <p14:creationId xmlns:p14="http://schemas.microsoft.com/office/powerpoint/2010/main" val="3703843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5412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225" y="1556792"/>
            <a:ext cx="1828800" cy="13716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5480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5435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8162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206770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50"/>
          <a:stretch/>
        </p:blipFill>
        <p:spPr>
          <a:xfrm>
            <a:off x="0" y="0"/>
            <a:ext cx="9144000" cy="6858000"/>
          </a:xfrm>
          <a:prstGeom prst="rect">
            <a:avLst/>
          </a:prstGeom>
        </p:spPr>
      </p:pic>
    </p:spTree>
    <p:extLst>
      <p:ext uri="{BB962C8B-B14F-4D97-AF65-F5344CB8AC3E}">
        <p14:creationId xmlns:p14="http://schemas.microsoft.com/office/powerpoint/2010/main" val="13880402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38340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62" t="3542" r="2344"/>
          <a:stretch/>
        </p:blipFill>
        <p:spPr>
          <a:xfrm>
            <a:off x="0" y="0"/>
            <a:ext cx="9144000" cy="6858000"/>
          </a:xfrm>
          <a:prstGeom prst="rect">
            <a:avLst/>
          </a:prstGeom>
        </p:spPr>
      </p:pic>
    </p:spTree>
    <p:extLst>
      <p:ext uri="{BB962C8B-B14F-4D97-AF65-F5344CB8AC3E}">
        <p14:creationId xmlns:p14="http://schemas.microsoft.com/office/powerpoint/2010/main" val="41177567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2187"/>
          <a:stretch/>
        </p:blipFill>
        <p:spPr>
          <a:xfrm>
            <a:off x="0" y="0"/>
            <a:ext cx="9143999" cy="6741367"/>
          </a:xfrm>
          <a:prstGeom prst="rect">
            <a:avLst/>
          </a:prstGeom>
        </p:spPr>
      </p:pic>
    </p:spTree>
    <p:extLst>
      <p:ext uri="{BB962C8B-B14F-4D97-AF65-F5344CB8AC3E}">
        <p14:creationId xmlns:p14="http://schemas.microsoft.com/office/powerpoint/2010/main" val="26375050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17"/>
          <a:stretch/>
        </p:blipFill>
        <p:spPr>
          <a:xfrm>
            <a:off x="28029" y="0"/>
            <a:ext cx="4615979"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30" y="3429000"/>
            <a:ext cx="4615978"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429000"/>
            <a:ext cx="4499992" cy="341186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spTree>
    <p:extLst>
      <p:ext uri="{BB962C8B-B14F-4D97-AF65-F5344CB8AC3E}">
        <p14:creationId xmlns:p14="http://schemas.microsoft.com/office/powerpoint/2010/main" val="1698212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7708"/>
          <a:stretch/>
        </p:blipFill>
        <p:spPr>
          <a:xfrm>
            <a:off x="0" y="0"/>
            <a:ext cx="9144000" cy="6858000"/>
          </a:xfrm>
          <a:prstGeom prst="rect">
            <a:avLst/>
          </a:prstGeom>
        </p:spPr>
      </p:pic>
    </p:spTree>
    <p:extLst>
      <p:ext uri="{BB962C8B-B14F-4D97-AF65-F5344CB8AC3E}">
        <p14:creationId xmlns:p14="http://schemas.microsoft.com/office/powerpoint/2010/main" val="6338592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2649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153917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9144000" cy="6858000"/>
          </a:xfrm>
          <a:prstGeom prst="rect">
            <a:avLst/>
          </a:prstGeom>
        </p:spPr>
      </p:pic>
    </p:spTree>
    <p:extLst>
      <p:ext uri="{BB962C8B-B14F-4D97-AF65-F5344CB8AC3E}">
        <p14:creationId xmlns:p14="http://schemas.microsoft.com/office/powerpoint/2010/main" val="37875876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67"/>
          <a:stretch/>
        </p:blipFill>
        <p:spPr>
          <a:xfrm>
            <a:off x="0" y="1"/>
            <a:ext cx="9144000" cy="6858000"/>
          </a:xfrm>
          <a:prstGeom prst="rect">
            <a:avLst/>
          </a:prstGeom>
        </p:spPr>
      </p:pic>
    </p:spTree>
    <p:extLst>
      <p:ext uri="{BB962C8B-B14F-4D97-AF65-F5344CB8AC3E}">
        <p14:creationId xmlns:p14="http://schemas.microsoft.com/office/powerpoint/2010/main" val="39778358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Alicante.-Parque Canalejas</a:t>
            </a:r>
            <a:br>
              <a:rPr lang="es-ES" dirty="0"/>
            </a:br>
            <a:endParaRPr lang="es-ES" dirty="0"/>
          </a:p>
        </p:txBody>
      </p:sp>
      <p:sp>
        <p:nvSpPr>
          <p:cNvPr id="3" name="2 Marcador de contenido"/>
          <p:cNvSpPr>
            <a:spLocks noGrp="1"/>
          </p:cNvSpPr>
          <p:nvPr>
            <p:ph sz="quarter" idx="1"/>
          </p:nvPr>
        </p:nvSpPr>
        <p:spPr/>
        <p:txBody>
          <a:bodyPr>
            <a:normAutofit fontScale="92500"/>
          </a:bodyPr>
          <a:lstStyle/>
          <a:p>
            <a:r>
              <a:rPr lang="es-ES" dirty="0"/>
              <a:t>El Parque de Canalejas es el parque más antiguo de la ciudad de Alicante (España). </a:t>
            </a:r>
          </a:p>
          <a:p>
            <a:r>
              <a:rPr lang="es-ES" dirty="0"/>
              <a:t>Está situado de manera paralela al mar y al puerto deportivo, y confina en la Explanada de España. </a:t>
            </a:r>
          </a:p>
          <a:p>
            <a:r>
              <a:rPr lang="es-ES" dirty="0"/>
              <a:t>Fue proyectado en el año 1886 por el arquitecto José González Altés y está dedicado a la memoria del político José Canalejas, que fue diputado por Alicante. Dentro del parque se localiza el monumento a Canalejas y varias fuentes, además de otras esculturas: dos leones donados por Manuel Pritz, el monumento a Carlos Arniches y un mapa de España en piedra.</a:t>
            </a:r>
          </a:p>
          <a:p>
            <a:r>
              <a:rPr lang="es-ES" dirty="0"/>
              <a:t> </a:t>
            </a:r>
          </a:p>
          <a:p>
            <a:endParaRPr lang="es-ES" dirty="0"/>
          </a:p>
        </p:txBody>
      </p:sp>
    </p:spTree>
    <p:extLst>
      <p:ext uri="{BB962C8B-B14F-4D97-AF65-F5344CB8AC3E}">
        <p14:creationId xmlns:p14="http://schemas.microsoft.com/office/powerpoint/2010/main" val="12351182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Destacan también en el parque varios ejemplares de Ficus monumentales, destacando uno de la especie Ficus elastica datada en más de 100 años.</a:t>
            </a:r>
          </a:p>
          <a:p>
            <a:r>
              <a:rPr lang="es-ES" dirty="0"/>
              <a:t>Las últimas murallas de Alicante descendían por la actual Calle de Canalejas hasta el mismo mar, terminando en el Baluarte de San Carlos.</a:t>
            </a:r>
          </a:p>
          <a:p>
            <a:r>
              <a:rPr lang="es-ES" dirty="0"/>
              <a:t>Tras su demolición y relleno del Rihuet que las bordeaba, esta zona se ensanchó y quedó como depósito de mercancías del Puerto, especialmente para pipas de vino.</a:t>
            </a:r>
          </a:p>
          <a:p>
            <a:r>
              <a:rPr lang="es-ES" dirty="0"/>
              <a:t>Iniciado el ensanche de Alicante, apareció lo que luego se llamaría Parque de Canalejas, en honor de aquel primer ministro que murió asesinado en la Puerta del Sol de Madrid.</a:t>
            </a:r>
          </a:p>
          <a:p>
            <a:endParaRPr lang="es-ES" dirty="0"/>
          </a:p>
          <a:p>
            <a:endParaRPr lang="es-ES" dirty="0"/>
          </a:p>
        </p:txBody>
      </p:sp>
    </p:spTree>
    <p:extLst>
      <p:ext uri="{BB962C8B-B14F-4D97-AF65-F5344CB8AC3E}">
        <p14:creationId xmlns:p14="http://schemas.microsoft.com/office/powerpoint/2010/main" val="40703748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5152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10446" b="13081"/>
          <a:stretch/>
        </p:blipFill>
        <p:spPr>
          <a:xfrm>
            <a:off x="0" y="0"/>
            <a:ext cx="9144000" cy="6858000"/>
          </a:xfrm>
          <a:prstGeom prst="rect">
            <a:avLst/>
          </a:prstGeom>
        </p:spPr>
      </p:pic>
    </p:spTree>
    <p:extLst>
      <p:ext uri="{BB962C8B-B14F-4D97-AF65-F5344CB8AC3E}">
        <p14:creationId xmlns:p14="http://schemas.microsoft.com/office/powerpoint/2010/main" val="10470770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16673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MARIA\Desktop\Nueva carpeta\Alicante.-Parque Canalej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3468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6387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6651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93931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37228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013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51044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09567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9942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4201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92840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572000" cy="3501009"/>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13750" b="13750"/>
          <a:stretch/>
        </p:blipFill>
        <p:spPr>
          <a:xfrm>
            <a:off x="0" y="3501009"/>
            <a:ext cx="45720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0"/>
            <a:ext cx="4810894" cy="6858001"/>
          </a:xfrm>
          <a:prstGeom prst="rect">
            <a:avLst/>
          </a:prstGeom>
        </p:spPr>
      </p:pic>
    </p:spTree>
    <p:extLst>
      <p:ext uri="{BB962C8B-B14F-4D97-AF65-F5344CB8AC3E}">
        <p14:creationId xmlns:p14="http://schemas.microsoft.com/office/powerpoint/2010/main" val="31897358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 Tuna</a:t>
            </a:r>
            <a:br>
              <a:rPr lang="es-ES" dirty="0"/>
            </a:br>
            <a:endParaRPr lang="es-ES" dirty="0"/>
          </a:p>
        </p:txBody>
      </p:sp>
      <p:sp>
        <p:nvSpPr>
          <p:cNvPr id="3" name="2 Marcador de contenido"/>
          <p:cNvSpPr>
            <a:spLocks noGrp="1"/>
          </p:cNvSpPr>
          <p:nvPr>
            <p:ph sz="quarter" idx="1"/>
          </p:nvPr>
        </p:nvSpPr>
        <p:spPr/>
        <p:txBody>
          <a:bodyPr/>
          <a:lstStyle/>
          <a:p>
            <a:r>
              <a:rPr lang="es-ES" dirty="0"/>
              <a:t>El Parque de la Tuna", como así se denomina, está ubicado en la ladera suroeste del monte Benacantil, situado en pleno centro de la ciudad y en cuya cima se halla el castillo de Santa Bárbara. </a:t>
            </a:r>
          </a:p>
          <a:p>
            <a:r>
              <a:rPr lang="es-ES" dirty="0"/>
              <a:t>Fuentes municipales han explicado que el parque, que incorpora una escultura de bronce que representa a un tuno de pie en tamaño natural, obra del artista Vicente Ferrero, supone "un homenaje a los tunos, a su labor cultural y a su histórica presencia en la ciudad".</a:t>
            </a:r>
          </a:p>
        </p:txBody>
      </p:sp>
    </p:spTree>
    <p:extLst>
      <p:ext uri="{BB962C8B-B14F-4D97-AF65-F5344CB8AC3E}">
        <p14:creationId xmlns:p14="http://schemas.microsoft.com/office/powerpoint/2010/main" val="2288134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49"/>
          <a:stretch/>
        </p:blipFill>
        <p:spPr>
          <a:xfrm>
            <a:off x="8384" y="0"/>
            <a:ext cx="4762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289256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49"/>
          <a:stretch/>
        </p:blipFill>
        <p:spPr>
          <a:xfrm>
            <a:off x="0" y="0"/>
            <a:ext cx="9144000" cy="6858000"/>
          </a:xfrm>
          <a:prstGeom prst="rect">
            <a:avLst/>
          </a:prstGeom>
        </p:spPr>
      </p:pic>
    </p:spTree>
    <p:extLst>
      <p:ext uri="{BB962C8B-B14F-4D97-AF65-F5344CB8AC3E}">
        <p14:creationId xmlns:p14="http://schemas.microsoft.com/office/powerpoint/2010/main" val="36898217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59"/>
          <a:stretch/>
        </p:blipFill>
        <p:spPr>
          <a:xfrm>
            <a:off x="0" y="0"/>
            <a:ext cx="9144000" cy="6858000"/>
          </a:xfrm>
          <a:prstGeom prst="rect">
            <a:avLst/>
          </a:prstGeom>
        </p:spPr>
      </p:pic>
    </p:spTree>
    <p:extLst>
      <p:ext uri="{BB962C8B-B14F-4D97-AF65-F5344CB8AC3E}">
        <p14:creationId xmlns:p14="http://schemas.microsoft.com/office/powerpoint/2010/main" val="40071389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59"/>
          <a:stretch/>
        </p:blipFill>
        <p:spPr>
          <a:xfrm>
            <a:off x="0" y="0"/>
            <a:ext cx="9144000" cy="6858000"/>
          </a:xfrm>
          <a:prstGeom prst="rect">
            <a:avLst/>
          </a:prstGeom>
        </p:spPr>
      </p:pic>
    </p:spTree>
    <p:extLst>
      <p:ext uri="{BB962C8B-B14F-4D97-AF65-F5344CB8AC3E}">
        <p14:creationId xmlns:p14="http://schemas.microsoft.com/office/powerpoint/2010/main" val="7520594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59"/>
          <a:stretch/>
        </p:blipFill>
        <p:spPr>
          <a:xfrm>
            <a:off x="0" y="0"/>
            <a:ext cx="9144000" cy="6858000"/>
          </a:xfrm>
          <a:prstGeom prst="rect">
            <a:avLst/>
          </a:prstGeom>
        </p:spPr>
      </p:pic>
    </p:spTree>
    <p:extLst>
      <p:ext uri="{BB962C8B-B14F-4D97-AF65-F5344CB8AC3E}">
        <p14:creationId xmlns:p14="http://schemas.microsoft.com/office/powerpoint/2010/main" val="28851205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35106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Alicante.-El Palmeral</a:t>
            </a:r>
          </a:p>
        </p:txBody>
      </p:sp>
      <p:sp>
        <p:nvSpPr>
          <p:cNvPr id="3" name="2 Marcador de contenido"/>
          <p:cNvSpPr>
            <a:spLocks noGrp="1"/>
          </p:cNvSpPr>
          <p:nvPr>
            <p:ph sz="quarter" idx="1"/>
          </p:nvPr>
        </p:nvSpPr>
        <p:spPr/>
        <p:txBody>
          <a:bodyPr>
            <a:normAutofit fontScale="92500"/>
          </a:bodyPr>
          <a:lstStyle/>
          <a:p>
            <a:r>
              <a:rPr lang="es-ES" dirty="0"/>
              <a:t>El palmeral es un parque de Alicante, ubicado en la carretera de Elche en el barrio alicantino de San Gabriel, España, frente al mar Mediterráneo y destaca por su privilegiada situación frente al mar.</a:t>
            </a:r>
          </a:p>
          <a:p>
            <a:r>
              <a:rPr lang="es-ES" dirty="0"/>
              <a:t>Perteneció en sus orígenes a la finca El Carmen. A finales del siglo XIX se degradó con la inauguración del ferrocarril a Murcia (1884) y el aumento del puerto hacia éste, empezaron a instalarse fábricas y almacenes a lo largo de la playa de Babel. El ferrocarril y la carretera no solamente afectaron al palmeral directamente disminuyendo sus dimensiones, sino que lo separaron y aislaron del mar mediante una sólida barrera rompiendo la relación directa que tenía antes.</a:t>
            </a:r>
          </a:p>
        </p:txBody>
      </p:sp>
    </p:spTree>
    <p:extLst>
      <p:ext uri="{BB962C8B-B14F-4D97-AF65-F5344CB8AC3E}">
        <p14:creationId xmlns:p14="http://schemas.microsoft.com/office/powerpoint/2010/main" val="30654402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6192688"/>
          </a:xfrm>
        </p:spPr>
        <p:txBody>
          <a:bodyPr>
            <a:normAutofit lnSpcReduction="10000"/>
          </a:bodyPr>
          <a:lstStyle/>
          <a:p>
            <a:r>
              <a:rPr lang="es-ES" dirty="0"/>
              <a:t>La creación y extensión del barrio de San Gabriel entre 1910 y 1930 y la instalación de una industria de aluminio entre 1952 y 1956 supusieron dos nuevos perjuicios para la extensión y pervivencia del Palmeral.</a:t>
            </a:r>
          </a:p>
          <a:p>
            <a:r>
              <a:rPr lang="es-ES" dirty="0"/>
              <a:t>La estructura física del Palmeral es consecuencia de su origen: los cultivos propios de la huerta organizados según una red de acequias de riego, balsas, caminos, sendas y ribazos. </a:t>
            </a:r>
          </a:p>
          <a:p>
            <a:r>
              <a:rPr lang="es-ES" dirty="0"/>
              <a:t>Esta forma de mezclar un territorio típico de una estructura de huerta en donde el terreno se pueda cultivar de formas rectangulares, queda dividido mediante pantallas de palmeras plantadas en hileras a distancias iguales y de altura y edad similar formando enfiladas, da origen a unos espacios de gran belleza y riqueza ambiental. </a:t>
            </a:r>
          </a:p>
        </p:txBody>
      </p:sp>
    </p:spTree>
    <p:extLst>
      <p:ext uri="{BB962C8B-B14F-4D97-AF65-F5344CB8AC3E}">
        <p14:creationId xmlns:p14="http://schemas.microsoft.com/office/powerpoint/2010/main" val="15226657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264696"/>
          </a:xfrm>
        </p:spPr>
        <p:txBody>
          <a:bodyPr>
            <a:normAutofit lnSpcReduction="10000"/>
          </a:bodyPr>
          <a:lstStyle/>
          <a:p>
            <a:r>
              <a:rPr lang="es-ES" dirty="0"/>
              <a:t> Las palmeras se plantaban en los márgenes siguiendo una estructura de huertos, y creaban a su vez un microclima interior especial favorable a los cultivos.</a:t>
            </a:r>
          </a:p>
          <a:p>
            <a:r>
              <a:rPr lang="es-ES" dirty="0"/>
              <a:t>Se mantuvo al margen de la ciudad, en un estado de total abandono que llevaron casi a la total degradación y pérdida de los restos del Palmeral que todavía existían.</a:t>
            </a:r>
          </a:p>
          <a:p>
            <a:r>
              <a:rPr lang="es-ES" dirty="0"/>
              <a:t>En 1997 se inauguró el nuevo parque de El Palmeral. En él se crearon accesos y aparcamientos, se rodeó con un muro de piedra, y se intervino en el interior del Palmeral para introducirle elementos como columpios, kioskos, un circuito para bicicletas y un circuito artificial de agua bombeada desde el mar emulando un río, un lago con barcas y una cascada para transformarlo en una "caricatura" de un idílico palmeral africano.</a:t>
            </a:r>
          </a:p>
          <a:p>
            <a:endParaRPr lang="es-ES" dirty="0"/>
          </a:p>
        </p:txBody>
      </p:sp>
    </p:spTree>
    <p:extLst>
      <p:ext uri="{BB962C8B-B14F-4D97-AF65-F5344CB8AC3E}">
        <p14:creationId xmlns:p14="http://schemas.microsoft.com/office/powerpoint/2010/main" val="37269883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En las últimas décadas, han habido algunas actuaciones urbanísticas que han perjudicado al huerto original.</a:t>
            </a:r>
          </a:p>
          <a:p>
            <a:r>
              <a:rPr lang="es-ES" dirty="0"/>
              <a:t>Este parque se caracteriza por tener una gran vegetación autóctona, típica de esta zona. Contiene más de 7000 palmeras, de la familia de las arecáceas. Las palmeras son monocotiledóneas y arborescentes, esto quiere decir que las hojas de la corona final del tallo están divididas en forma de pinnada o palmada. En este parque también nos podremos encontrar con otro tipo de palmeras, como la palmera datilera, también llamada palmera real. Esta palmera puede llegar a medir unos 20 m de alto y de 30 a 40 cm de anchura. Sus hojas son de 6 a 7 metros de longitud. Sus frutos son los llamados dátiles, que son de color naranja, son carnosos y dulces y miden de 3 a 9 cm.</a:t>
            </a:r>
          </a:p>
          <a:p>
            <a:endParaRPr lang="es-ES" dirty="0"/>
          </a:p>
        </p:txBody>
      </p:sp>
    </p:spTree>
    <p:extLst>
      <p:ext uri="{BB962C8B-B14F-4D97-AF65-F5344CB8AC3E}">
        <p14:creationId xmlns:p14="http://schemas.microsoft.com/office/powerpoint/2010/main" val="16471432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Palmera datilera: Su tronco es robusto, recto, no está ramificado, pero cubierto por las bases de las hojas muertas. En la parte inferior suele tener numerosas raíces que dan lugar a hijuelos. Normalmente, cuando llegan a su total desarrollo suelen tener de 10 a 12 hojas nuevas. Sus hojas son de 30 a 40 cm, aunque a veces pueden ser más largos. Las flores están situadas en la hojas, son de color crema o amarillas. Su fruto es el dátil, está formado por una sola semilla larga, suelen ser amarillos, amarillo verdoso, anaranjado o rojo. En algunos países suelen ser la parte principal de la alimentación, pero hay que tener cuidado en la cantidad que ingerimos ya que pueden llegar a ser laxantes.</a:t>
            </a:r>
          </a:p>
        </p:txBody>
      </p:sp>
    </p:spTree>
    <p:extLst>
      <p:ext uri="{BB962C8B-B14F-4D97-AF65-F5344CB8AC3E}">
        <p14:creationId xmlns:p14="http://schemas.microsoft.com/office/powerpoint/2010/main" val="33855705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 finales del siglo XX, el Palmeral llamado como "El parque" o "El Carmen", propiedad de Mariano Roca de Togores contaba con siete mil palmeras. Con las operaciones de reforma y acontecimientos como parque urbano este número se vio disminuido cerca de los dos mil.</a:t>
            </a:r>
          </a:p>
          <a:p>
            <a:r>
              <a:rPr lang="es-ES" dirty="0"/>
              <a:t>El templete del Parque palmeral fue inaugurado en octubre de 1997, en este sitio se lleva a cabo una programación de actuaciones de animación, teatro infantil, títeres.</a:t>
            </a:r>
          </a:p>
        </p:txBody>
      </p:sp>
    </p:spTree>
    <p:extLst>
      <p:ext uri="{BB962C8B-B14F-4D97-AF65-F5344CB8AC3E}">
        <p14:creationId xmlns:p14="http://schemas.microsoft.com/office/powerpoint/2010/main" val="7557042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94546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2666992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852146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542"/>
          <a:stretch/>
        </p:blipFill>
        <p:spPr>
          <a:xfrm>
            <a:off x="0" y="0"/>
            <a:ext cx="9144000" cy="6858000"/>
          </a:xfrm>
          <a:prstGeom prst="rect">
            <a:avLst/>
          </a:prstGeom>
        </p:spPr>
      </p:pic>
    </p:spTree>
    <p:extLst>
      <p:ext uri="{BB962C8B-B14F-4D97-AF65-F5344CB8AC3E}">
        <p14:creationId xmlns:p14="http://schemas.microsoft.com/office/powerpoint/2010/main" val="29397621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26640745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1899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7945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72392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31" t="4167" r="1563" b="2500"/>
          <a:stretch/>
        </p:blipFill>
        <p:spPr>
          <a:xfrm>
            <a:off x="0" y="0"/>
            <a:ext cx="9144000" cy="6858000"/>
          </a:xfrm>
          <a:prstGeom prst="rect">
            <a:avLst/>
          </a:prstGeom>
        </p:spPr>
      </p:pic>
    </p:spTree>
    <p:extLst>
      <p:ext uri="{BB962C8B-B14F-4D97-AF65-F5344CB8AC3E}">
        <p14:creationId xmlns:p14="http://schemas.microsoft.com/office/powerpoint/2010/main" val="6580016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43"/>
          <a:stretch/>
        </p:blipFill>
        <p:spPr>
          <a:xfrm>
            <a:off x="0" y="0"/>
            <a:ext cx="9144000" cy="6858000"/>
          </a:xfrm>
          <a:prstGeom prst="rect">
            <a:avLst/>
          </a:prstGeom>
        </p:spPr>
      </p:pic>
    </p:spTree>
    <p:extLst>
      <p:ext uri="{BB962C8B-B14F-4D97-AF65-F5344CB8AC3E}">
        <p14:creationId xmlns:p14="http://schemas.microsoft.com/office/powerpoint/2010/main" val="2559631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8353012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Jardin de Santos (Penáguila, Alicante).-</a:t>
            </a:r>
            <a:endParaRPr lang="es-ES" dirty="0"/>
          </a:p>
        </p:txBody>
      </p:sp>
      <p:sp>
        <p:nvSpPr>
          <p:cNvPr id="3" name="2 Marcador de contenido"/>
          <p:cNvSpPr>
            <a:spLocks noGrp="1"/>
          </p:cNvSpPr>
          <p:nvPr>
            <p:ph sz="quarter" idx="1"/>
          </p:nvPr>
        </p:nvSpPr>
        <p:spPr/>
        <p:txBody>
          <a:bodyPr>
            <a:normAutofit fontScale="92500" lnSpcReduction="10000"/>
          </a:bodyPr>
          <a:lstStyle/>
          <a:p>
            <a:r>
              <a:rPr lang="es-ES" dirty="0"/>
              <a:t>No se conocen detalles históricos concretos de la historia del jardín, que fue hecho durante la segunda mitad del siglo XIX por Joaquim Rico (terrateniente del pueblo y hombre culto, con grandes conocimientos botánicos y amigo del pintor Cabrera) en una finca rústica que poseía esta familia ya desde finales del siglo XVIII, finca que recibe el nombre de Santos.</a:t>
            </a:r>
          </a:p>
          <a:p>
            <a:r>
              <a:rPr lang="es-ES" dirty="0"/>
              <a:t>El Jardín de Santos, municipal desde 1987, junto al camino de cipreses que lleva del pueblo al paraje, constituye el sitio más insólito que se pueda esperar encontrarse en medio de la montaña. Se trata de un precioso jardín botánico con especies valiosas como tejos, cedros del Líbano, pinos pinsapo o magnolias. En el Jardín de Santos se encuentra, entre parterres y miradores, un laberinto y un estanque.</a:t>
            </a:r>
          </a:p>
        </p:txBody>
      </p:sp>
    </p:spTree>
    <p:extLst>
      <p:ext uri="{BB962C8B-B14F-4D97-AF65-F5344CB8AC3E}">
        <p14:creationId xmlns:p14="http://schemas.microsoft.com/office/powerpoint/2010/main" val="13249804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81" y="-35992"/>
            <a:ext cx="4419600" cy="6893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6472" y="0"/>
            <a:ext cx="4978400" cy="6858000"/>
          </a:xfrm>
          <a:prstGeom prst="rect">
            <a:avLst/>
          </a:prstGeom>
        </p:spPr>
      </p:pic>
    </p:spTree>
    <p:extLst>
      <p:ext uri="{BB962C8B-B14F-4D97-AF65-F5344CB8AC3E}">
        <p14:creationId xmlns:p14="http://schemas.microsoft.com/office/powerpoint/2010/main" val="41836517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688" t="6634" r="3537" b="6006"/>
          <a:stretch/>
        </p:blipFill>
        <p:spPr>
          <a:xfrm>
            <a:off x="0" y="116632"/>
            <a:ext cx="9144000" cy="6741368"/>
          </a:xfrm>
          <a:prstGeom prst="rect">
            <a:avLst/>
          </a:prstGeom>
        </p:spPr>
      </p:pic>
    </p:spTree>
    <p:extLst>
      <p:ext uri="{BB962C8B-B14F-4D97-AF65-F5344CB8AC3E}">
        <p14:creationId xmlns:p14="http://schemas.microsoft.com/office/powerpoint/2010/main" val="4608360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0" y="-5135"/>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36166369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3715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1" y="-4589"/>
            <a:ext cx="4600574" cy="6858000"/>
          </a:xfrm>
          <a:prstGeom prst="rect">
            <a:avLst/>
          </a:prstGeom>
        </p:spPr>
      </p:pic>
    </p:spTree>
    <p:extLst>
      <p:ext uri="{BB962C8B-B14F-4D97-AF65-F5344CB8AC3E}">
        <p14:creationId xmlns:p14="http://schemas.microsoft.com/office/powerpoint/2010/main" val="33046506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00193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5851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68172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7790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4078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1525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70634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117943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1322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 y="18281"/>
            <a:ext cx="442769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4847" y="-24011"/>
            <a:ext cx="4631720" cy="6858000"/>
          </a:xfrm>
          <a:prstGeom prst="rect">
            <a:avLst/>
          </a:prstGeom>
        </p:spPr>
      </p:pic>
    </p:spTree>
    <p:extLst>
      <p:ext uri="{BB962C8B-B14F-4D97-AF65-F5344CB8AC3E}">
        <p14:creationId xmlns:p14="http://schemas.microsoft.com/office/powerpoint/2010/main" val="230626560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70" y="-12576"/>
            <a:ext cx="447712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3" y="-19447"/>
            <a:ext cx="4644008" cy="6858000"/>
          </a:xfrm>
          <a:prstGeom prst="rect">
            <a:avLst/>
          </a:prstGeom>
        </p:spPr>
      </p:pic>
    </p:spTree>
    <p:extLst>
      <p:ext uri="{BB962C8B-B14F-4D97-AF65-F5344CB8AC3E}">
        <p14:creationId xmlns:p14="http://schemas.microsoft.com/office/powerpoint/2010/main" val="34859399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5666308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1737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19581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124663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24"/>
          <a:stretch/>
        </p:blipFill>
        <p:spPr>
          <a:xfrm>
            <a:off x="0" y="0"/>
            <a:ext cx="9144000" cy="6857999"/>
          </a:xfrm>
          <a:prstGeom prst="rect">
            <a:avLst/>
          </a:prstGeom>
        </p:spPr>
      </p:pic>
    </p:spTree>
    <p:extLst>
      <p:ext uri="{BB962C8B-B14F-4D97-AF65-F5344CB8AC3E}">
        <p14:creationId xmlns:p14="http://schemas.microsoft.com/office/powerpoint/2010/main" val="23343575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4568992" y="0"/>
            <a:ext cx="4575008"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684"/>
          <a:stretch/>
        </p:blipFill>
        <p:spPr>
          <a:xfrm>
            <a:off x="1141" y="-10294"/>
            <a:ext cx="4575008" cy="6868294"/>
          </a:xfrm>
          <a:prstGeom prst="rect">
            <a:avLst/>
          </a:prstGeom>
        </p:spPr>
      </p:pic>
    </p:spTree>
    <p:extLst>
      <p:ext uri="{BB962C8B-B14F-4D97-AF65-F5344CB8AC3E}">
        <p14:creationId xmlns:p14="http://schemas.microsoft.com/office/powerpoint/2010/main" val="42647012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11023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68"/>
          <a:stretch/>
        </p:blipFill>
        <p:spPr>
          <a:xfrm>
            <a:off x="0" y="0"/>
            <a:ext cx="9144000" cy="6857999"/>
          </a:xfrm>
          <a:prstGeom prst="rect">
            <a:avLst/>
          </a:prstGeom>
        </p:spPr>
      </p:pic>
    </p:spTree>
    <p:extLst>
      <p:ext uri="{BB962C8B-B14F-4D97-AF65-F5344CB8AC3E}">
        <p14:creationId xmlns:p14="http://schemas.microsoft.com/office/powerpoint/2010/main" val="399894722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02"/>
          <a:stretch/>
        </p:blipFill>
        <p:spPr>
          <a:xfrm>
            <a:off x="0" y="0"/>
            <a:ext cx="9144000" cy="6857999"/>
          </a:xfrm>
          <a:prstGeom prst="rect">
            <a:avLst/>
          </a:prstGeom>
        </p:spPr>
      </p:pic>
    </p:spTree>
    <p:extLst>
      <p:ext uri="{BB962C8B-B14F-4D97-AF65-F5344CB8AC3E}">
        <p14:creationId xmlns:p14="http://schemas.microsoft.com/office/powerpoint/2010/main" val="8292918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46"/>
          <a:stretch/>
        </p:blipFill>
        <p:spPr>
          <a:xfrm>
            <a:off x="0" y="0"/>
            <a:ext cx="9144000" cy="6857999"/>
          </a:xfrm>
          <a:prstGeom prst="rect">
            <a:avLst/>
          </a:prstGeom>
        </p:spPr>
      </p:pic>
    </p:spTree>
    <p:extLst>
      <p:ext uri="{BB962C8B-B14F-4D97-AF65-F5344CB8AC3E}">
        <p14:creationId xmlns:p14="http://schemas.microsoft.com/office/powerpoint/2010/main" val="3765152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01"/>
          <a:stretch/>
        </p:blipFill>
        <p:spPr>
          <a:xfrm>
            <a:off x="0" y="0"/>
            <a:ext cx="9144000" cy="6858000"/>
          </a:xfrm>
          <a:prstGeom prst="rect">
            <a:avLst/>
          </a:prstGeom>
        </p:spPr>
      </p:pic>
    </p:spTree>
    <p:extLst>
      <p:ext uri="{BB962C8B-B14F-4D97-AF65-F5344CB8AC3E}">
        <p14:creationId xmlns:p14="http://schemas.microsoft.com/office/powerpoint/2010/main" val="6212898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35"/>
          <a:stretch/>
        </p:blipFill>
        <p:spPr>
          <a:xfrm>
            <a:off x="0" y="0"/>
            <a:ext cx="9144000" cy="6858000"/>
          </a:xfrm>
          <a:prstGeom prst="rect">
            <a:avLst/>
          </a:prstGeom>
        </p:spPr>
      </p:pic>
    </p:spTree>
    <p:extLst>
      <p:ext uri="{BB962C8B-B14F-4D97-AF65-F5344CB8AC3E}">
        <p14:creationId xmlns:p14="http://schemas.microsoft.com/office/powerpoint/2010/main" val="40269945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85767" cy="4572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5767" y="-14288"/>
            <a:ext cx="4558233" cy="4572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526458"/>
            <a:ext cx="9144000" cy="2331542"/>
          </a:xfrm>
          <a:prstGeom prst="rect">
            <a:avLst/>
          </a:prstGeom>
        </p:spPr>
      </p:pic>
    </p:spTree>
    <p:extLst>
      <p:ext uri="{BB962C8B-B14F-4D97-AF65-F5344CB8AC3E}">
        <p14:creationId xmlns:p14="http://schemas.microsoft.com/office/powerpoint/2010/main" val="13451884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0" y="0"/>
            <a:ext cx="4575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5008" y="0"/>
            <a:ext cx="4568992" cy="6858000"/>
          </a:xfrm>
          <a:prstGeom prst="rect">
            <a:avLst/>
          </a:prstGeom>
        </p:spPr>
      </p:pic>
    </p:spTree>
    <p:extLst>
      <p:ext uri="{BB962C8B-B14F-4D97-AF65-F5344CB8AC3E}">
        <p14:creationId xmlns:p14="http://schemas.microsoft.com/office/powerpoint/2010/main" val="120193160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6"/>
            <a:ext cx="4644008" cy="68454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2576"/>
            <a:ext cx="4499992" cy="6845424"/>
          </a:xfrm>
          <a:prstGeom prst="rect">
            <a:avLst/>
          </a:prstGeom>
        </p:spPr>
      </p:pic>
    </p:spTree>
    <p:extLst>
      <p:ext uri="{BB962C8B-B14F-4D97-AF65-F5344CB8AC3E}">
        <p14:creationId xmlns:p14="http://schemas.microsoft.com/office/powerpoint/2010/main" val="50090273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61200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238685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912"/>
            <a:ext cx="9144000" cy="6796088"/>
          </a:xfrm>
          <a:prstGeom prst="rect">
            <a:avLst/>
          </a:prstGeom>
        </p:spPr>
      </p:pic>
    </p:spTree>
    <p:extLst>
      <p:ext uri="{BB962C8B-B14F-4D97-AF65-F5344CB8AC3E}">
        <p14:creationId xmlns:p14="http://schemas.microsoft.com/office/powerpoint/2010/main" val="6549064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7093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108</TotalTime>
  <Words>3405</Words>
  <Application>Microsoft Office PowerPoint</Application>
  <PresentationFormat>Presentación en pantalla (4:3)</PresentationFormat>
  <Paragraphs>283</Paragraphs>
  <Slides>137</Slides>
  <Notes>108</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137</vt:i4>
      </vt:variant>
    </vt:vector>
  </HeadingPairs>
  <TitlesOfParts>
    <vt:vector size="145" baseType="lpstr">
      <vt:lpstr>Calibri</vt:lpstr>
      <vt:lpstr>Century Schoolbook</vt:lpstr>
      <vt:lpstr>Times New Roman</vt:lpstr>
      <vt:lpstr>Wingdings</vt:lpstr>
      <vt:lpstr>Wingdings 2</vt:lpstr>
      <vt:lpstr>1_Default Theme</vt:lpstr>
      <vt:lpstr>Default Theme</vt:lpstr>
      <vt:lpstr>2_Default Theme</vt:lpstr>
      <vt:lpstr>EUROPA.-LA VUELTA AL MUNDO EN 885 JARDINES.-ESPAÑA.- MURCIA.-Jardines de la Pólvora o El Salitre.-Jardin de Floridablanca.- ALICANTE.-Parque Canalejas.-Parque de la Tuna.-El Palmeral.-Jardín de Santos  en Penáguila.-  </vt:lpstr>
      <vt:lpstr>Murcia .-Jardines de la Pólvora o El Salitre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Murcia.-Jardin de Floridablanca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Alicante.-Parque Canalejas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Tuna </vt:lpstr>
      <vt:lpstr>Presentación de PowerPoint</vt:lpstr>
      <vt:lpstr>Presentación de PowerPoint</vt:lpstr>
      <vt:lpstr>Presentación de PowerPoint</vt:lpstr>
      <vt:lpstr>Presentación de PowerPoint</vt:lpstr>
      <vt:lpstr>Presentación de PowerPoint</vt:lpstr>
      <vt:lpstr>Presentación de PowerPoint</vt:lpstr>
      <vt:lpstr>Alicante.-El Palmeral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Santos (Penáguila, Alicante).-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 Murcia</dc:title>
  <dc:creator>Josep</dc:creator>
  <cp:lastModifiedBy>Usuario</cp:lastModifiedBy>
  <cp:revision>13</cp:revision>
  <dcterms:created xsi:type="dcterms:W3CDTF">2015-11-18T18:24:57Z</dcterms:created>
  <dcterms:modified xsi:type="dcterms:W3CDTF">2018-03-10T07:19:04Z</dcterms:modified>
</cp:coreProperties>
</file>