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25"/>
  </p:notesMasterIdLst>
  <p:sldIdLst>
    <p:sldId id="256" r:id="rId3"/>
    <p:sldId id="367" r:id="rId4"/>
    <p:sldId id="368" r:id="rId5"/>
    <p:sldId id="369" r:id="rId6"/>
    <p:sldId id="370" r:id="rId7"/>
    <p:sldId id="371" r:id="rId8"/>
    <p:sldId id="372" r:id="rId9"/>
    <p:sldId id="373" r:id="rId10"/>
    <p:sldId id="374" r:id="rId11"/>
    <p:sldId id="375" r:id="rId12"/>
    <p:sldId id="376" r:id="rId13"/>
    <p:sldId id="377" r:id="rId14"/>
    <p:sldId id="378" r:id="rId15"/>
    <p:sldId id="379" r:id="rId16"/>
    <p:sldId id="380" r:id="rId17"/>
    <p:sldId id="381" r:id="rId18"/>
    <p:sldId id="382" r:id="rId19"/>
    <p:sldId id="383" r:id="rId20"/>
    <p:sldId id="384" r:id="rId21"/>
    <p:sldId id="385" r:id="rId22"/>
    <p:sldId id="386" r:id="rId23"/>
    <p:sldId id="387" r:id="rId24"/>
    <p:sldId id="388" r:id="rId25"/>
    <p:sldId id="389" r:id="rId26"/>
    <p:sldId id="390" r:id="rId27"/>
    <p:sldId id="391" r:id="rId28"/>
    <p:sldId id="392" r:id="rId29"/>
    <p:sldId id="393" r:id="rId30"/>
    <p:sldId id="394" r:id="rId31"/>
    <p:sldId id="395" r:id="rId32"/>
    <p:sldId id="396" r:id="rId33"/>
    <p:sldId id="397" r:id="rId34"/>
    <p:sldId id="398" r:id="rId35"/>
    <p:sldId id="399" r:id="rId36"/>
    <p:sldId id="400" r:id="rId37"/>
    <p:sldId id="401" r:id="rId38"/>
    <p:sldId id="402" r:id="rId39"/>
    <p:sldId id="403" r:id="rId40"/>
    <p:sldId id="404" r:id="rId41"/>
    <p:sldId id="405" r:id="rId42"/>
    <p:sldId id="406" r:id="rId43"/>
    <p:sldId id="407" r:id="rId44"/>
    <p:sldId id="408" r:id="rId45"/>
    <p:sldId id="409" r:id="rId46"/>
    <p:sldId id="410" r:id="rId47"/>
    <p:sldId id="411" r:id="rId48"/>
    <p:sldId id="412" r:id="rId49"/>
    <p:sldId id="413" r:id="rId50"/>
    <p:sldId id="414" r:id="rId51"/>
    <p:sldId id="415" r:id="rId52"/>
    <p:sldId id="416" r:id="rId53"/>
    <p:sldId id="417" r:id="rId54"/>
    <p:sldId id="418" r:id="rId55"/>
    <p:sldId id="419" r:id="rId56"/>
    <p:sldId id="420" r:id="rId57"/>
    <p:sldId id="421" r:id="rId58"/>
    <p:sldId id="422" r:id="rId59"/>
    <p:sldId id="423" r:id="rId60"/>
    <p:sldId id="424" r:id="rId61"/>
    <p:sldId id="425" r:id="rId62"/>
    <p:sldId id="426" r:id="rId63"/>
    <p:sldId id="427" r:id="rId64"/>
    <p:sldId id="428" r:id="rId65"/>
    <p:sldId id="429" r:id="rId66"/>
    <p:sldId id="430" r:id="rId67"/>
    <p:sldId id="431" r:id="rId68"/>
    <p:sldId id="432" r:id="rId69"/>
    <p:sldId id="433" r:id="rId70"/>
    <p:sldId id="434" r:id="rId71"/>
    <p:sldId id="435" r:id="rId72"/>
    <p:sldId id="436" r:id="rId73"/>
    <p:sldId id="437" r:id="rId74"/>
    <p:sldId id="438" r:id="rId75"/>
    <p:sldId id="439" r:id="rId76"/>
    <p:sldId id="440" r:id="rId77"/>
    <p:sldId id="441" r:id="rId78"/>
    <p:sldId id="442" r:id="rId79"/>
    <p:sldId id="443" r:id="rId80"/>
    <p:sldId id="444" r:id="rId81"/>
    <p:sldId id="445" r:id="rId82"/>
    <p:sldId id="446" r:id="rId83"/>
    <p:sldId id="447" r:id="rId84"/>
    <p:sldId id="448" r:id="rId85"/>
    <p:sldId id="449" r:id="rId86"/>
    <p:sldId id="450" r:id="rId87"/>
    <p:sldId id="451" r:id="rId88"/>
    <p:sldId id="452" r:id="rId89"/>
    <p:sldId id="453" r:id="rId90"/>
    <p:sldId id="454" r:id="rId91"/>
    <p:sldId id="455" r:id="rId92"/>
    <p:sldId id="456" r:id="rId93"/>
    <p:sldId id="457" r:id="rId94"/>
    <p:sldId id="458" r:id="rId95"/>
    <p:sldId id="459" r:id="rId96"/>
    <p:sldId id="460" r:id="rId97"/>
    <p:sldId id="461" r:id="rId98"/>
    <p:sldId id="462" r:id="rId99"/>
    <p:sldId id="463" r:id="rId100"/>
    <p:sldId id="464" r:id="rId101"/>
    <p:sldId id="465" r:id="rId102"/>
    <p:sldId id="466" r:id="rId103"/>
    <p:sldId id="467" r:id="rId104"/>
    <p:sldId id="468" r:id="rId105"/>
    <p:sldId id="469" r:id="rId106"/>
    <p:sldId id="470" r:id="rId107"/>
    <p:sldId id="471" r:id="rId108"/>
    <p:sldId id="472" r:id="rId109"/>
    <p:sldId id="473" r:id="rId110"/>
    <p:sldId id="474" r:id="rId111"/>
    <p:sldId id="475" r:id="rId112"/>
    <p:sldId id="476" r:id="rId113"/>
    <p:sldId id="477" r:id="rId114"/>
    <p:sldId id="478" r:id="rId115"/>
    <p:sldId id="479" r:id="rId116"/>
    <p:sldId id="480" r:id="rId117"/>
    <p:sldId id="481" r:id="rId118"/>
    <p:sldId id="482" r:id="rId119"/>
    <p:sldId id="483" r:id="rId120"/>
    <p:sldId id="484" r:id="rId121"/>
    <p:sldId id="485" r:id="rId122"/>
    <p:sldId id="486" r:id="rId123"/>
    <p:sldId id="487"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E4FD67-33ED-4746-8A83-D9434AAEB2D0}"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C38D2-0B0E-434F-95DA-D12B49D7D734}" type="slidenum">
              <a:rPr lang="es-ES" smtClean="0"/>
              <a:t>‹Nº›</a:t>
            </a:fld>
            <a:endParaRPr lang="es-ES" dirty="0"/>
          </a:p>
        </p:txBody>
      </p:sp>
    </p:spTree>
    <p:extLst>
      <p:ext uri="{BB962C8B-B14F-4D97-AF65-F5344CB8AC3E}">
        <p14:creationId xmlns:p14="http://schemas.microsoft.com/office/powerpoint/2010/main" val="4110497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236527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971574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396522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4146383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758857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3701863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2307651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14</a:t>
            </a:fld>
            <a:endParaRPr lang="es-ES" dirty="0">
              <a:solidFill>
                <a:prstClr val="black"/>
              </a:solidFill>
            </a:endParaRPr>
          </a:p>
        </p:txBody>
      </p:sp>
    </p:spTree>
    <p:extLst>
      <p:ext uri="{BB962C8B-B14F-4D97-AF65-F5344CB8AC3E}">
        <p14:creationId xmlns:p14="http://schemas.microsoft.com/office/powerpoint/2010/main" val="530467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563341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2312507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918672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674054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607291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1982019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311715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840941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461847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2218515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2316684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3936438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1013699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692588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1427006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7744104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501355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1245357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977669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7070693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Bruselas.-Van Buuren</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911160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3152531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19758931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25430467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307570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10317950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1419892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14941098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41979420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 Bruselas</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7821743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Leopold 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34247392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Leopold Park</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15623416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Leopold Park</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41022391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Leopold Park</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16068839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Leopold Park</a:t>
            </a:r>
          </a:p>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14315716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Park du Cinquantenaire.</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8877104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31238642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9708542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Parc-du-cinquantenaire.</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26656979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Parc-du-cinquantenaire.</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3489765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Parc-du-cinquantenaire.</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5709574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Parc-du-cinquantenaire.</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37730517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Parc-du-cinquantenaire.</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5564758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Parc-du-cinquantenaire.</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10584733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31969973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5466543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40417933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8019940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3093014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1155921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0493258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42128506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27769428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38522297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3868605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8971881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26771298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33255529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4841070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5274100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23894806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5950606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Ostende_Leopoldpark</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42155270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10368526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8959192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21846416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6397138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9320426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11621396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311148442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8890603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22038601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41141039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Josaphat-park-Brussels.-Platanus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22841661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14096784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7694253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36762419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1516246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Josaphat-park-Brussels</a:t>
            </a:r>
          </a:p>
        </p:txBody>
      </p:sp>
      <p:sp>
        <p:nvSpPr>
          <p:cNvPr id="4" name="3 Marcador de número de diapositiva"/>
          <p:cNvSpPr>
            <a:spLocks noGrp="1"/>
          </p:cNvSpPr>
          <p:nvPr>
            <p:ph type="sldNum" sz="quarter" idx="10"/>
          </p:nvPr>
        </p:nvSpPr>
        <p:spPr/>
        <p:txBody>
          <a:bodyPr/>
          <a:lstStyle/>
          <a:p>
            <a:fld id="{3271BD67-C024-40DA-950D-BFE996DAF7D3}"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344528545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198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2CEBFA-2FB8-4018-A389-CE7FEFE024F5}"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F229F3-8317-4976-90D3-3B878EE77DEB}"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Seres Van Laeken</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5EE787-67A1-4E07-B08A-2556ECE927EF}"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675800-261D-4E0E-892C-FFBDF2CA2603}"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DA3DA1-DB0F-4DD6-9C1E-E87A7A4FF976}"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1FC3535-33B7-418A-B514-DAF8CC1707D4}"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0B465C-258B-4884-9EA1-1A2E3D384FF4}"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A77617-51DE-4CE3-B248-52B2889F0041}"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B0D04D-499A-45B1-A683-43C0405660BA}"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1EA7042-709D-41E1-91A4-986F6C824DC6}"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A27CFF-FF12-4B14-A01B-C24377F21F46}"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7051F9-8B96-4F72-AF3C-558D37634E22}"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FBDE3B-0D67-41DA-BB38-CB495B4B23A1}"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D8E571-03C3-4A3A-9888-302BFD3D6832}"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4545EA-A44C-4B4D-A887-D68BEB505AD5}"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00B1F68-8207-489C-A234-234DC5DE9B73}"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Serres van Laeken</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8F05B6D-417E-431F-93EB-49B40D9B3A59}" type="slidenum">
              <a:rPr lang="es-ES">
                <a:solidFill>
                  <a:prstClr val="black"/>
                </a:solidFill>
              </a:rPr>
              <a:pPr>
                <a:defRPr/>
              </a:pPr>
              <a:t>122</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41662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4235044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92402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028309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41379065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953405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703230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17634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797620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7154183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21357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33084127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11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1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02.jpeg"/></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105.jpeg"/></Relationships>
</file>

<file path=ppt/slides/_rels/slide11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11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11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1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51720" y="1124744"/>
            <a:ext cx="6984776" cy="1656184"/>
          </a:xfrm>
        </p:spPr>
        <p:txBody>
          <a:bodyPr>
            <a:noAutofit/>
          </a:bodyPr>
          <a:lstStyle/>
          <a:p>
            <a:r>
              <a:rPr lang="es-ES" sz="3200" dirty="0"/>
              <a:t>EUR0PA.-LA VUELTA AL MUNDO EN 885 JARDINES.-BELGICA.-A</a:t>
            </a:r>
          </a:p>
        </p:txBody>
      </p:sp>
      <p:sp>
        <p:nvSpPr>
          <p:cNvPr id="3" name="2 Subtítulo"/>
          <p:cNvSpPr>
            <a:spLocks noGrp="1"/>
          </p:cNvSpPr>
          <p:nvPr>
            <p:ph type="subTitle" idx="1"/>
          </p:nvPr>
        </p:nvSpPr>
        <p:spPr>
          <a:xfrm>
            <a:off x="4139952" y="5003322"/>
            <a:ext cx="4318248" cy="1371600"/>
          </a:xfrm>
        </p:spPr>
        <p:txBody>
          <a:bodyPr>
            <a:normAutofit fontScale="92500"/>
          </a:bodyPr>
          <a:lstStyle/>
          <a:p>
            <a:r>
              <a:rPr lang="es-ES" dirty="0"/>
              <a:t>Selección de textos y fotografías por</a:t>
            </a:r>
          </a:p>
          <a:p>
            <a:r>
              <a:rPr lang="es-ES" sz="2800" dirty="0"/>
              <a:t>JOSE ELIAS BONELLS</a:t>
            </a:r>
          </a:p>
          <a:p>
            <a:endParaRPr lang="es-ES" sz="2800" dirty="0"/>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Bruselas</a:t>
            </a:r>
          </a:p>
        </p:txBody>
      </p:sp>
      <p:sp>
        <p:nvSpPr>
          <p:cNvPr id="3" name="2 Marcador de contenido"/>
          <p:cNvSpPr>
            <a:spLocks noGrp="1"/>
          </p:cNvSpPr>
          <p:nvPr>
            <p:ph sz="quarter" idx="1"/>
          </p:nvPr>
        </p:nvSpPr>
        <p:spPr>
          <a:xfrm>
            <a:off x="457200" y="1988840"/>
            <a:ext cx="7467600" cy="4485112"/>
          </a:xfrm>
        </p:spPr>
        <p:txBody>
          <a:bodyPr/>
          <a:lstStyle/>
          <a:p>
            <a:r>
              <a:rPr lang="es-ES" dirty="0"/>
              <a:t>El Parque de Bruselas (Parc de Bruxelles en francés) o  Warandepark  en [Dutch language neerlandés), es el parque urbano más grande de la ciudad de Bruselas. </a:t>
            </a:r>
          </a:p>
          <a:p>
            <a:r>
              <a:rPr lang="es-ES" dirty="0"/>
              <a:t>Está rodeado por el Palacio Real de Bruselas, el Parlamento Belga y la embajada de los Estados Unidos. </a:t>
            </a:r>
          </a:p>
          <a:p>
            <a:r>
              <a:rPr lang="es-ES" dirty="0"/>
              <a:t>Durante el verano se organizar fiestas cada fin de semana en el centro del parque.</a:t>
            </a:r>
          </a:p>
        </p:txBody>
      </p:sp>
    </p:spTree>
    <p:extLst>
      <p:ext uri="{BB962C8B-B14F-4D97-AF65-F5344CB8AC3E}">
        <p14:creationId xmlns:p14="http://schemas.microsoft.com/office/powerpoint/2010/main" val="3606998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Fue construido en 1775 sobre las ruinas del castillo de los Duques de Brabante, sobre la cima de la colina Coudenberg, y comúnmente conocido como «el antiguo palacio», o «el palacio quemado» tras el fuego que lo redujo a escombros en 1731 </a:t>
            </a:r>
          </a:p>
          <a:p>
            <a:r>
              <a:rPr lang="es-ES" dirty="0"/>
              <a:t>Revisado y ampliado durante el reinado de Juan III de Brabante y después también por Felipe III de Borgoña, el castillo estaba rodeado por la Plaza de Bailles; vallado y con la parte posterior dividida en dos partes: el gran parque de Warande y el pequeño, ubicado en el valle de Koperbeek, entre la parte trasera del palacio. </a:t>
            </a:r>
          </a:p>
        </p:txBody>
      </p:sp>
    </p:spTree>
    <p:extLst>
      <p:ext uri="{BB962C8B-B14F-4D97-AF65-F5344CB8AC3E}">
        <p14:creationId xmlns:p14="http://schemas.microsoft.com/office/powerpoint/2010/main" val="4258640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Éste incluía un jardín privado conocido como «Feuillée», algunas veces «Laberinto» por evocar los detalles del laberinto de Corinto.</a:t>
            </a:r>
          </a:p>
          <a:p>
            <a:r>
              <a:rPr lang="es-ES" dirty="0"/>
              <a:t> En la parte opuesta había un viñedo, un invernadero de naranjos y una pajarera con exóticos ejemplares; en el resto del valle había un jardín floral y un estanque.</a:t>
            </a:r>
          </a:p>
          <a:p>
            <a:r>
              <a:rPr lang="es-ES" dirty="0"/>
              <a:t>En 1783 revolucionarios franceses destrozaron las estatuas y bustos de los emperadores romanos que adornaban el parque. </a:t>
            </a:r>
          </a:p>
          <a:p>
            <a:r>
              <a:rPr lang="es-ES" dirty="0"/>
              <a:t>La cuidad de Bruselas intentó reparar el daño causado tan pronto como pudo. Falta de dinero, organizó inmediatamente una colecta pública después que acabó sobrepasando las expectaciones.</a:t>
            </a:r>
          </a:p>
          <a:p>
            <a:endParaRPr lang="es-ES" dirty="0"/>
          </a:p>
        </p:txBody>
      </p:sp>
    </p:spTree>
    <p:extLst>
      <p:ext uri="{BB962C8B-B14F-4D97-AF65-F5344CB8AC3E}">
        <p14:creationId xmlns:p14="http://schemas.microsoft.com/office/powerpoint/2010/main" val="2832665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Durante la revolución para la independencia de Bélgica, el parque se usó como refugio del ejército Holandés asediado por los insurgentes, del 23 al 27 de septiembre de 1830, cuando se retiraron a Amberes.</a:t>
            </a:r>
          </a:p>
          <a:p>
            <a:r>
              <a:rPr lang="es-ES" dirty="0"/>
              <a:t>Víctima de tantos reveses del tiempo, el parque ha sufrido otra restauración que acabó en el 2001. </a:t>
            </a:r>
          </a:p>
          <a:p>
            <a:r>
              <a:rPr lang="es-ES" dirty="0"/>
              <a:t>Se replantaron árboles, recuperaron arbustos, caminos y se plantó césped, así como la instalación de mobiliario urbano y quiosco.</a:t>
            </a:r>
          </a:p>
          <a:p>
            <a:r>
              <a:rPr lang="es-ES" dirty="0"/>
              <a:t>Los caminos, que ocupan casi la mitad del área, se componen de tres «avenidas» principales que se entrecruzan, proporcionando el enlace entre las calles Real y Ducal en ambas partes de la ciudad.</a:t>
            </a:r>
          </a:p>
        </p:txBody>
      </p:sp>
    </p:spTree>
    <p:extLst>
      <p:ext uri="{BB962C8B-B14F-4D97-AF65-F5344CB8AC3E}">
        <p14:creationId xmlns:p14="http://schemas.microsoft.com/office/powerpoint/2010/main" val="1314983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eje del camino de la derecha lo determina el Palacio Real, desplazado de la Calle Real debido a la presencia de terraplenes. </a:t>
            </a:r>
          </a:p>
          <a:p>
            <a:r>
              <a:rPr lang="es-ES" dirty="0"/>
              <a:t>El deseo del diseñador, Bernabé Guimard, se centró en el desarrollo del parque como centro reconocido por los barrios colindantes, proporcionando buenas comunicaciones para favorecer la expansión de la ciudad. </a:t>
            </a:r>
          </a:p>
          <a:p>
            <a:r>
              <a:rPr lang="es-ES" dirty="0"/>
              <a:t>Los trabajos se llevaron a cabo desde 1776 hasta 1783. </a:t>
            </a:r>
          </a:p>
          <a:p>
            <a:r>
              <a:rPr lang="es-ES" dirty="0"/>
              <a:t>Todo se niveló y reconstruyó: 1218 árboles se plantaron para dibujar nuevos caminos en los cruces que conectaban el Palacio de Justicia de Bruselas, el Palacio Real de Bruselas, el Palacio de la Nación y el Palacio del Trono.</a:t>
            </a:r>
          </a:p>
          <a:p>
            <a:endParaRPr lang="es-ES" dirty="0"/>
          </a:p>
        </p:txBody>
      </p:sp>
    </p:spTree>
    <p:extLst>
      <p:ext uri="{BB962C8B-B14F-4D97-AF65-F5344CB8AC3E}">
        <p14:creationId xmlns:p14="http://schemas.microsoft.com/office/powerpoint/2010/main" val="1373119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470" t="1961" r="1765" b="2353"/>
          <a:stretch/>
        </p:blipFill>
        <p:spPr>
          <a:xfrm>
            <a:off x="0" y="0"/>
            <a:ext cx="9144000" cy="6858000"/>
          </a:xfrm>
          <a:prstGeom prst="rect">
            <a:avLst/>
          </a:prstGeom>
        </p:spPr>
      </p:pic>
    </p:spTree>
    <p:extLst>
      <p:ext uri="{BB962C8B-B14F-4D97-AF65-F5344CB8AC3E}">
        <p14:creationId xmlns:p14="http://schemas.microsoft.com/office/powerpoint/2010/main" val="938758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3077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44064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4469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2812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0776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9895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8049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0"/>
            <a:ext cx="4497832"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644008" cy="3428999"/>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3429000"/>
            <a:ext cx="4497832" cy="3429000"/>
          </a:xfrm>
          <a:prstGeom prst="rect">
            <a:avLst/>
          </a:prstGeom>
        </p:spPr>
      </p:pic>
    </p:spTree>
    <p:extLst>
      <p:ext uri="{BB962C8B-B14F-4D97-AF65-F5344CB8AC3E}">
        <p14:creationId xmlns:p14="http://schemas.microsoft.com/office/powerpoint/2010/main" val="3888713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693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250"/>
            <a:ext cx="5143500" cy="6858000"/>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21250"/>
            <a:ext cx="4644008" cy="6858000"/>
          </a:xfrm>
          <a:prstGeom prst="rect">
            <a:avLst/>
          </a:prstGeom>
        </p:spPr>
      </p:pic>
    </p:spTree>
    <p:extLst>
      <p:ext uri="{BB962C8B-B14F-4D97-AF65-F5344CB8AC3E}">
        <p14:creationId xmlns:p14="http://schemas.microsoft.com/office/powerpoint/2010/main" val="1724561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4445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6131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58638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7451"/>
          <a:stretch/>
        </p:blipFill>
        <p:spPr>
          <a:xfrm>
            <a:off x="0" y="0"/>
            <a:ext cx="9252520" cy="6858000"/>
          </a:xfrm>
          <a:prstGeom prst="rect">
            <a:avLst/>
          </a:prstGeom>
        </p:spPr>
      </p:pic>
    </p:spTree>
    <p:extLst>
      <p:ext uri="{BB962C8B-B14F-4D97-AF65-F5344CB8AC3E}">
        <p14:creationId xmlns:p14="http://schemas.microsoft.com/office/powerpoint/2010/main" val="229228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86795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2033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0529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8499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r="1176" b="6455"/>
          <a:stretch/>
        </p:blipFill>
        <p:spPr>
          <a:xfrm>
            <a:off x="0" y="0"/>
            <a:ext cx="9144000" cy="6858000"/>
          </a:xfrm>
          <a:prstGeom prst="rect">
            <a:avLst/>
          </a:prstGeom>
        </p:spPr>
      </p:pic>
    </p:spTree>
    <p:extLst>
      <p:ext uri="{BB962C8B-B14F-4D97-AF65-F5344CB8AC3E}">
        <p14:creationId xmlns:p14="http://schemas.microsoft.com/office/powerpoint/2010/main" val="1332455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6076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7429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7605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5903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1470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64950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180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6403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73905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809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34833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7199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957392"/>
          </a:xfrm>
          <a:prstGeom prst="rect">
            <a:avLst/>
          </a:prstGeom>
        </p:spPr>
      </p:pic>
    </p:spTree>
    <p:extLst>
      <p:ext uri="{BB962C8B-B14F-4D97-AF65-F5344CB8AC3E}">
        <p14:creationId xmlns:p14="http://schemas.microsoft.com/office/powerpoint/2010/main" val="10894882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821489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5862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6199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4" y="-99392"/>
            <a:ext cx="9099176" cy="6957392"/>
          </a:xfrm>
          <a:prstGeom prst="rect">
            <a:avLst/>
          </a:prstGeom>
        </p:spPr>
      </p:pic>
    </p:spTree>
    <p:extLst>
      <p:ext uri="{BB962C8B-B14F-4D97-AF65-F5344CB8AC3E}">
        <p14:creationId xmlns:p14="http://schemas.microsoft.com/office/powerpoint/2010/main" val="36821500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4035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Leopold Park</a:t>
            </a:r>
            <a:br>
              <a:rPr lang="es-ES" dirty="0"/>
            </a:br>
            <a:endParaRPr lang="es-ES" dirty="0"/>
          </a:p>
        </p:txBody>
      </p:sp>
      <p:sp>
        <p:nvSpPr>
          <p:cNvPr id="3" name="2 Marcador de contenido"/>
          <p:cNvSpPr>
            <a:spLocks noGrp="1"/>
          </p:cNvSpPr>
          <p:nvPr>
            <p:ph sz="quarter" idx="1"/>
          </p:nvPr>
        </p:nvSpPr>
        <p:spPr>
          <a:xfrm>
            <a:off x="457200" y="1340768"/>
            <a:ext cx="7467600" cy="5133184"/>
          </a:xfrm>
        </p:spPr>
        <p:txBody>
          <a:bodyPr>
            <a:normAutofit fontScale="92500"/>
          </a:bodyPr>
          <a:lstStyle/>
          <a:p>
            <a:r>
              <a:rPr lang="es-ES" dirty="0"/>
              <a:t>Parc Léopold ( Francés ) o Leopoldspark ( holandés ) es un parque público situado en el barrio Leopold ( Barrio europeo ) de Bruselas , al lado del edificio Paul-Henri Spaak , la sede del Parlamento Europeo . </a:t>
            </a:r>
          </a:p>
          <a:p>
            <a:r>
              <a:rPr lang="es-ES" dirty="0"/>
              <a:t>El  parque de 10 hectáreas se abrió al público en 1880 después de que el impopular Royal Zoological Garden (Jardín Real de Zoologie) había sido retirado.</a:t>
            </a:r>
          </a:p>
          <a:p>
            <a:r>
              <a:rPr lang="es-ES" dirty="0"/>
              <a:t> Durante los años siguientes, un campus de la famosa Escuela de Comercio Solvay era establecida en el parque, pero la construcción de edificios adicionales pronto se redujo por temor a la intrusión en el parque y su frágil vida silvestre. </a:t>
            </a:r>
          </a:p>
        </p:txBody>
      </p:sp>
    </p:spTree>
    <p:extLst>
      <p:ext uri="{BB962C8B-B14F-4D97-AF65-F5344CB8AC3E}">
        <p14:creationId xmlns:p14="http://schemas.microsoft.com/office/powerpoint/2010/main" val="22319284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Los edificios se han mantenido hasta nuestros días, pero sólo uno sigue perteneciendo a Solvay (y alberga la Conferencia Solvay ).</a:t>
            </a:r>
          </a:p>
          <a:p>
            <a:r>
              <a:rPr lang="es-ES" dirty="0"/>
              <a:t> El edificio del Real Instituto Belga de Ciencias Naturales también se encuentra en el parque. </a:t>
            </a:r>
          </a:p>
          <a:p>
            <a:r>
              <a:rPr lang="es-ES" dirty="0"/>
              <a:t>La Biblioteca de Solvay también se encuentra en el parque y las casas de los think tanks Security &amp; Defence Agenda , Amigos de Europa y Maison d'Europe . A Casa de la Historia Europea también se encuentra en el edificio Eastman en 2014. </a:t>
            </a:r>
          </a:p>
          <a:p>
            <a:r>
              <a:rPr lang="es-ES" dirty="0"/>
              <a:t>La característica sobresaliente del parque es su estanque, alimentado por el Maalbeek corriente. Muchos árboles raros (restos de un jardín botánico) y animales como ánades , pollas de agua , fochas , e incluso gansos egipcios y pericos Rose-anillado prosperar en este entorno urbano. </a:t>
            </a:r>
          </a:p>
          <a:p>
            <a:endParaRPr lang="es-ES" dirty="0"/>
          </a:p>
          <a:p>
            <a:endParaRPr lang="es-ES" dirty="0"/>
          </a:p>
        </p:txBody>
      </p:sp>
    </p:spTree>
    <p:extLst>
      <p:ext uri="{BB962C8B-B14F-4D97-AF65-F5344CB8AC3E}">
        <p14:creationId xmlns:p14="http://schemas.microsoft.com/office/powerpoint/2010/main" val="36770726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66078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60867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72611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14122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48034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Park du Cinquantenaire.</a:t>
            </a:r>
          </a:p>
        </p:txBody>
      </p:sp>
      <p:sp>
        <p:nvSpPr>
          <p:cNvPr id="3" name="2 Marcador de contenido"/>
          <p:cNvSpPr>
            <a:spLocks noGrp="1"/>
          </p:cNvSpPr>
          <p:nvPr>
            <p:ph sz="quarter" idx="1"/>
          </p:nvPr>
        </p:nvSpPr>
        <p:spPr/>
        <p:txBody>
          <a:bodyPr>
            <a:normAutofit lnSpcReduction="10000"/>
          </a:bodyPr>
          <a:lstStyle/>
          <a:p>
            <a:r>
              <a:rPr lang="es-ES" dirty="0"/>
              <a:t>El Parque del Jubileo es un parque de Bruselas , Bélgica .</a:t>
            </a:r>
          </a:p>
          <a:p>
            <a:r>
              <a:rPr lang="es-ES" dirty="0"/>
              <a:t>El parque alrededor de las Arcadas del Cincuentenario muchos museos ( Museo del Ejército , Museo de la Aviación, el Museo Autoworld , Museos Reales de Arte e Historia ), sino también la más grande mezquita en Bélgica y un monumento arquitectura de Victor Horta y muchas estatuas. </a:t>
            </a:r>
          </a:p>
          <a:p>
            <a:r>
              <a:rPr lang="es-ES" dirty="0"/>
              <a:t>El Cincuentenario utiliza regularmente para eventos de todo tipo organización de salida y llegada de los de 20 km de Bruselas (carrera a pie, que cada año congrega a 20.000 participantes, 25.000 desde 2009.</a:t>
            </a:r>
          </a:p>
        </p:txBody>
      </p:sp>
    </p:spTree>
    <p:extLst>
      <p:ext uri="{BB962C8B-B14F-4D97-AF65-F5344CB8AC3E}">
        <p14:creationId xmlns:p14="http://schemas.microsoft.com/office/powerpoint/2010/main" val="2710070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Fiesta del medio ambiente, del partido bicicleta, conciertos, festivales, eventos, autocine (cine al aire libre) (julio y agosto). </a:t>
            </a:r>
          </a:p>
          <a:p>
            <a:r>
              <a:rPr lang="es-ES" dirty="0"/>
              <a:t>A finales del siglo XIX, Bélgica se encuentra en el desarrollo económico e industrial de reciente independencia. Rey Leopold II , junto con la burguesía dominante, estaba dispuesto a dar Bruselas de infraestructura, parques y prestigiosos monumentos dignos de una ciudad capital.</a:t>
            </a:r>
          </a:p>
          <a:p>
            <a:r>
              <a:rPr lang="es-ES" dirty="0"/>
              <a:t> Al acercarnos al quincuagésimo aniversario de la independencia, se tomó la decisión de organizar las celebraciones, la tierra, las maniobras de campo del ejército y en el territorio del municipio de Etterbeek .</a:t>
            </a:r>
          </a:p>
          <a:p>
            <a:endParaRPr lang="es-ES" dirty="0"/>
          </a:p>
          <a:p>
            <a:endParaRPr lang="es-ES" dirty="0"/>
          </a:p>
        </p:txBody>
      </p:sp>
    </p:spTree>
    <p:extLst>
      <p:ext uri="{BB962C8B-B14F-4D97-AF65-F5344CB8AC3E}">
        <p14:creationId xmlns:p14="http://schemas.microsoft.com/office/powerpoint/2010/main" val="20901016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Una segunda exposición y el Gran Concurso Internacional de Ciencia e Industria están organizados en 1888 . </a:t>
            </a:r>
          </a:p>
          <a:p>
            <a:r>
              <a:rPr lang="es-ES" dirty="0"/>
              <a:t>En esta ocasión, el arquitecto Gideon Bordiau , diseña el proyecto de concentrar en un solo lugar "todo el conocimiento de la nación" en el Palacio del Cincuentenario.</a:t>
            </a:r>
          </a:p>
          <a:p>
            <a:r>
              <a:rPr lang="es-ES" dirty="0"/>
              <a:t> Él construyó dos edificios conectados por columnata semicircular con arco provisional solo arco central. </a:t>
            </a:r>
          </a:p>
          <a:p>
            <a:r>
              <a:rPr lang="es-ES" dirty="0"/>
              <a:t>El conjunto está orientado en un eje, frente a la perspectiva del palacio real y del centro de la ciudad, y la parte trasera que se inicia la avenida de Tervuren , diez largos kilómetros, el rey se basará para conectar la ciudad con el castillo y el dominio real. El diseño del parque está diseñado para dar cabida a los pabellones de expositores. </a:t>
            </a:r>
          </a:p>
        </p:txBody>
      </p:sp>
    </p:spTree>
    <p:extLst>
      <p:ext uri="{BB962C8B-B14F-4D97-AF65-F5344CB8AC3E}">
        <p14:creationId xmlns:p14="http://schemas.microsoft.com/office/powerpoint/2010/main" val="30811644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Para la Exposición Universal de 1897 edificios adicionales se agregaron incluyendo las ventanas salas monumental colocado a ambos lados de un gran patio (explanada) detrás del arco. </a:t>
            </a:r>
          </a:p>
          <a:p>
            <a:r>
              <a:rPr lang="es-ES" dirty="0"/>
              <a:t>El proyecto también mostrará las colecciones procedentes de El Estado Libre del Congo será dado de baja por falta de espacio, por lo que serán expuestos a Tervuren donde hoy se encuentra el Museo Real para África Central . Muchos de los visitantes de la exposición (un millón) se moverán de un sitio a otro. </a:t>
            </a:r>
          </a:p>
          <a:p>
            <a:r>
              <a:rPr lang="es-ES" dirty="0"/>
              <a:t>Después de la muerte del arquitecto original Charles Girault establece los planes para una triple arcada ser financiados directamente por el rey. Fue inaugurado en 1905 para conmemorar el 75 º aniversario de Bélgica.</a:t>
            </a:r>
          </a:p>
          <a:p>
            <a:endParaRPr lang="es-ES" dirty="0"/>
          </a:p>
        </p:txBody>
      </p:sp>
    </p:spTree>
    <p:extLst>
      <p:ext uri="{BB962C8B-B14F-4D97-AF65-F5344CB8AC3E}">
        <p14:creationId xmlns:p14="http://schemas.microsoft.com/office/powerpoint/2010/main" val="288131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Los tres arcos de la misma anchura y altura, son superados por la cuadriga , una escultura de bronce macizo, Brabant pie en un carro tirado por cuatro caballos agitó una bandera. </a:t>
            </a:r>
          </a:p>
          <a:p>
            <a:r>
              <a:rPr lang="es-ES" dirty="0"/>
              <a:t>Al pie de las columnas, se representan las otras ocho provincias. El parque alcanzó su tamaño actual (30 hectáreas), limitado por la urbanización de los alrededores. Sigue siendo un lugar de ferias y exposiciones hasta los años 1930 , la construcción del Palacio de Heysel . </a:t>
            </a:r>
          </a:p>
          <a:p>
            <a:r>
              <a:rPr lang="es-ES" dirty="0"/>
              <a:t>En 1946 , un incendio destruyó parte del ala sur, que se estableció Museos Reales de Arte e Historia , algunas momias egipcias todavía hay huellas de la construcción serán reconstruidos, pero en el estilo más sobrio del tiempo rompiendo la simetría del conjunto. </a:t>
            </a:r>
          </a:p>
          <a:p>
            <a:endParaRPr lang="es-ES" dirty="0"/>
          </a:p>
        </p:txBody>
      </p:sp>
    </p:spTree>
    <p:extLst>
      <p:ext uri="{BB962C8B-B14F-4D97-AF65-F5344CB8AC3E}">
        <p14:creationId xmlns:p14="http://schemas.microsoft.com/office/powerpoint/2010/main" val="20391718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5656087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243355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29" b="5882"/>
          <a:stretch/>
        </p:blipFill>
        <p:spPr>
          <a:xfrm>
            <a:off x="0" y="0"/>
            <a:ext cx="9144000" cy="6957391"/>
          </a:xfrm>
          <a:prstGeom prst="rect">
            <a:avLst/>
          </a:prstGeom>
        </p:spPr>
      </p:pic>
    </p:spTree>
    <p:extLst>
      <p:ext uri="{BB962C8B-B14F-4D97-AF65-F5344CB8AC3E}">
        <p14:creationId xmlns:p14="http://schemas.microsoft.com/office/powerpoint/2010/main" val="9859956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34921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9804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77472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84"/>
            <a:ext cx="9144000" cy="6857416"/>
          </a:xfrm>
          <a:prstGeom prst="rect">
            <a:avLst/>
          </a:prstGeom>
        </p:spPr>
      </p:pic>
    </p:spTree>
    <p:extLst>
      <p:ext uri="{BB962C8B-B14F-4D97-AF65-F5344CB8AC3E}">
        <p14:creationId xmlns:p14="http://schemas.microsoft.com/office/powerpoint/2010/main" val="41570082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26049129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11631515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83778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Ostende Leopoldpark</a:t>
            </a:r>
          </a:p>
        </p:txBody>
      </p:sp>
      <p:sp>
        <p:nvSpPr>
          <p:cNvPr id="4" name="3 Marcador de contenido"/>
          <p:cNvSpPr>
            <a:spLocks noGrp="1"/>
          </p:cNvSpPr>
          <p:nvPr>
            <p:ph sz="quarter" idx="1"/>
          </p:nvPr>
        </p:nvSpPr>
        <p:spPr/>
        <p:txBody>
          <a:bodyPr/>
          <a:lstStyle/>
          <a:p>
            <a:r>
              <a:rPr lang="es-ES" dirty="0"/>
              <a:t>Este pequeño espacio verde de 4 hectáreas, ubicado a dos pasos del centro de la ciudad es un paraíso para los excursionistas que quieren encontrar un poco de silencio después de la fiebre de la presa o la calle comercial. </a:t>
            </a:r>
          </a:p>
          <a:p>
            <a:r>
              <a:rPr lang="es-ES" dirty="0"/>
              <a:t>FLOREALE puede admirar el reloj, el juego mini-golf o caminar sobre las piedras grabadas en chino. .</a:t>
            </a:r>
          </a:p>
        </p:txBody>
      </p:sp>
    </p:spTree>
    <p:extLst>
      <p:ext uri="{BB962C8B-B14F-4D97-AF65-F5344CB8AC3E}">
        <p14:creationId xmlns:p14="http://schemas.microsoft.com/office/powerpoint/2010/main" val="12441413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53295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61810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33658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47057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58" y="0"/>
            <a:ext cx="9108141" cy="7046640"/>
          </a:xfrm>
          <a:prstGeom prst="rect">
            <a:avLst/>
          </a:prstGeom>
        </p:spPr>
      </p:pic>
    </p:spTree>
    <p:extLst>
      <p:ext uri="{BB962C8B-B14F-4D97-AF65-F5344CB8AC3E}">
        <p14:creationId xmlns:p14="http://schemas.microsoft.com/office/powerpoint/2010/main" val="10123571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4" y="0"/>
            <a:ext cx="9099352" cy="6858000"/>
          </a:xfrm>
          <a:prstGeom prst="rect">
            <a:avLst/>
          </a:prstGeom>
        </p:spPr>
      </p:pic>
    </p:spTree>
    <p:extLst>
      <p:ext uri="{BB962C8B-B14F-4D97-AF65-F5344CB8AC3E}">
        <p14:creationId xmlns:p14="http://schemas.microsoft.com/office/powerpoint/2010/main" val="36964974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51983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89971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454828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05699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61500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76529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96940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17659"/>
          </a:xfrm>
          <a:prstGeom prst="rect">
            <a:avLst/>
          </a:prstGeom>
        </p:spPr>
      </p:pic>
    </p:spTree>
    <p:extLst>
      <p:ext uri="{BB962C8B-B14F-4D97-AF65-F5344CB8AC3E}">
        <p14:creationId xmlns:p14="http://schemas.microsoft.com/office/powerpoint/2010/main" val="8731089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1844794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4034670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66592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691304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Josaphat-park-Brussels</a:t>
            </a:r>
          </a:p>
        </p:txBody>
      </p:sp>
      <p:sp>
        <p:nvSpPr>
          <p:cNvPr id="3" name="2 Marcador de contenido"/>
          <p:cNvSpPr>
            <a:spLocks noGrp="1"/>
          </p:cNvSpPr>
          <p:nvPr>
            <p:ph sz="quarter" idx="1"/>
          </p:nvPr>
        </p:nvSpPr>
        <p:spPr/>
        <p:txBody>
          <a:bodyPr>
            <a:normAutofit/>
          </a:bodyPr>
          <a:lstStyle/>
          <a:p>
            <a:r>
              <a:rPr lang="es-ES" dirty="0"/>
              <a:t>Josaphat Park es un parque público diseñado por Edmond Galoppin de Melsbroek. </a:t>
            </a:r>
          </a:p>
          <a:p>
            <a:r>
              <a:rPr lang="es-ES" dirty="0"/>
              <a:t>Se encuentra ubicado en el municipio de Schaerbeek en Bruselas .</a:t>
            </a:r>
          </a:p>
          <a:p>
            <a:r>
              <a:rPr lang="es-ES" dirty="0"/>
              <a:t> El fútbol estadio que fue utilizado anteriormente por el KVV Crossing Elewijt se encuentra en la esquina noroeste del parque.</a:t>
            </a:r>
          </a:p>
          <a:p>
            <a:r>
              <a:rPr lang="es-ES" dirty="0"/>
              <a:t> También hay una escuela primaria (escuela Chazal), una cancha del club (RTC Lambermont) y algunas lagunas. </a:t>
            </a:r>
          </a:p>
          <a:p>
            <a:r>
              <a:rPr lang="es-ES" dirty="0"/>
              <a:t>El parque es un resto del antiguo bosque Linthout que comenzaba desde la plaza Dailly. </a:t>
            </a:r>
          </a:p>
        </p:txBody>
      </p:sp>
    </p:spTree>
    <p:extLst>
      <p:ext uri="{BB962C8B-B14F-4D97-AF65-F5344CB8AC3E}">
        <p14:creationId xmlns:p14="http://schemas.microsoft.com/office/powerpoint/2010/main" val="42399984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Fue inaugurado por el rey Leopoldo II de Bélgica, el 6 de junio de 1904. Su nombre proviene de la semejanza entre el valle del Roodebeek (un afluente del Maalbeek ) donde se encuentra el parque y el Valle de Josafat en Tierra Santa , señaló un peregrino de regreso de Palestina en 1574. </a:t>
            </a:r>
          </a:p>
          <a:p>
            <a:r>
              <a:rPr lang="es-ES" dirty="0"/>
              <a:t>Una colección de estatuas en el parque incluyen el trabajo de los escultores Jules Lagae , Victor Rousseau , y Albert Desenfans</a:t>
            </a:r>
          </a:p>
          <a:p>
            <a:endParaRPr lang="es-ES" dirty="0"/>
          </a:p>
        </p:txBody>
      </p:sp>
    </p:spTree>
    <p:extLst>
      <p:ext uri="{BB962C8B-B14F-4D97-AF65-F5344CB8AC3E}">
        <p14:creationId xmlns:p14="http://schemas.microsoft.com/office/powerpoint/2010/main" val="26781970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106205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1426903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11337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45185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6342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08919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669673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084403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2328975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571680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012"/>
            <a:ext cx="9144000" cy="6843975"/>
          </a:xfrm>
          <a:prstGeom prst="rect">
            <a:avLst/>
          </a:prstGeom>
        </p:spPr>
      </p:pic>
    </p:spTree>
    <p:extLst>
      <p:ext uri="{BB962C8B-B14F-4D97-AF65-F5344CB8AC3E}">
        <p14:creationId xmlns:p14="http://schemas.microsoft.com/office/powerpoint/2010/main" val="13967124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46399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964257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63421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345391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63495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3 Título"/>
          <p:cNvSpPr>
            <a:spLocks noGrp="1"/>
          </p:cNvSpPr>
          <p:nvPr>
            <p:ph type="title"/>
          </p:nvPr>
        </p:nvSpPr>
        <p:spPr/>
        <p:txBody>
          <a:bodyPr/>
          <a:lstStyle/>
          <a:p>
            <a:pPr eaLnBrk="1" hangingPunct="1"/>
            <a:r>
              <a:rPr lang="es-ES" dirty="0"/>
              <a:t>SERRES ROYALS DE LAEKEN</a:t>
            </a:r>
          </a:p>
        </p:txBody>
      </p:sp>
      <p:sp>
        <p:nvSpPr>
          <p:cNvPr id="4099" name="4 Marcador de contenido"/>
          <p:cNvSpPr>
            <a:spLocks noGrp="1"/>
          </p:cNvSpPr>
          <p:nvPr>
            <p:ph sz="quarter" idx="1"/>
          </p:nvPr>
        </p:nvSpPr>
        <p:spPr/>
        <p:txBody>
          <a:bodyPr/>
          <a:lstStyle/>
          <a:p>
            <a:pPr eaLnBrk="1" hangingPunct="1"/>
            <a:r>
              <a:rPr lang="es-ES" dirty="0"/>
              <a:t>El único invernadero del castillo de Laeken fue diseñado en 1873 por el arquitecto Alphonse Balat por requerimiento del Rey Leopoldo II.</a:t>
            </a:r>
          </a:p>
          <a:p>
            <a:pPr eaLnBrk="1" hangingPunct="1"/>
            <a:r>
              <a:rPr lang="es-ES" dirty="0"/>
              <a:t>A finales del siglo XIX los invernaderos eran construidos especialmente de hierro y cristal.</a:t>
            </a:r>
          </a:p>
          <a:p>
            <a:pPr eaLnBrk="1" hangingPunct="1"/>
            <a:r>
              <a:rPr lang="es-ES" dirty="0"/>
              <a:t>Fue un elemento emblemático de la época con aquella cúpula de cristal y las arcadas laterales.</a:t>
            </a:r>
          </a:p>
          <a:p>
            <a:pPr eaLnBrk="1" hangingPunct="1"/>
            <a:r>
              <a:rPr lang="es-ES" dirty="0"/>
              <a:t>Cuando paseamos en su interior nos encontramos con galerías de Pelargoniums, Fuchsias, Hortensias, Azaleas y muchas plantas tropicales y subtropicales.</a:t>
            </a:r>
          </a:p>
        </p:txBody>
      </p:sp>
    </p:spTree>
    <p:extLst>
      <p:ext uri="{BB962C8B-B14F-4D97-AF65-F5344CB8AC3E}">
        <p14:creationId xmlns:p14="http://schemas.microsoft.com/office/powerpoint/2010/main" val="98273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2 Marcador de contenido"/>
          <p:cNvSpPr>
            <a:spLocks noGrp="1"/>
          </p:cNvSpPr>
          <p:nvPr>
            <p:ph sz="quarter" idx="1"/>
          </p:nvPr>
        </p:nvSpPr>
        <p:spPr/>
        <p:txBody>
          <a:bodyPr/>
          <a:lstStyle/>
          <a:p>
            <a:pPr eaLnBrk="1" hangingPunct="1"/>
            <a:r>
              <a:rPr lang="es-ES" dirty="0"/>
              <a:t>En el jardín de invierno las palmeras han desarrollado  buenos ejemplares.</a:t>
            </a:r>
          </a:p>
          <a:p>
            <a:pPr eaLnBrk="1" hangingPunct="1"/>
            <a:r>
              <a:rPr lang="es-ES" dirty="0"/>
              <a:t>Los invernaderos de Laeken solo pueden visitarse la ultima semana de abril y las dos primeras semanas de mayo.</a:t>
            </a:r>
          </a:p>
          <a:p>
            <a:pPr eaLnBrk="1" hangingPunct="1"/>
            <a:r>
              <a:rPr lang="es-ES" dirty="0"/>
              <a:t>El resto del año las disfruta la familia real.</a:t>
            </a:r>
          </a:p>
        </p:txBody>
      </p:sp>
    </p:spTree>
    <p:extLst>
      <p:ext uri="{BB962C8B-B14F-4D97-AF65-F5344CB8AC3E}">
        <p14:creationId xmlns:p14="http://schemas.microsoft.com/office/powerpoint/2010/main" val="29680962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3 Imagen" descr="Serres de Lae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9260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1 Imagen" descr="Serres van Laeke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58375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Serres van Laek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9964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Serres Van Laek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5622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Serres van Laek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2 Imagen" descr="Serres van Laeken.-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30540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1 Imagen" descr="Serres van Laeken.-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69342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Serres van Laek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37062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Serres van Laeken.-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2 Imagen" descr="Serres van Laeken.-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37369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Serres van Laeken.-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2 Imagen" descr="Serres van Laeken.-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57075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Serres van Laeke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38506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Serres van Laeken.-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2 Imagen" descr="Serres Van Laeken.-1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3796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Serres van Laeken.-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85750"/>
            <a:ext cx="4572000" cy="74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2 Imagen" descr="Serres van Laeken.-1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721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511295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Serres van Laeken.-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2 Imagen" descr="Serres van Laeken.-1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3222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Serres van Laeken.-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09272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Serres van Laeken.-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29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317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Serres van Laeken.-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695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Serres van Laeken.-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2 Imagen" descr="Serres van Laken.-2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2013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230</TotalTime>
  <Words>2117</Words>
  <Application>Microsoft Office PowerPoint</Application>
  <PresentationFormat>Presentación en pantalla (4:3)</PresentationFormat>
  <Paragraphs>268</Paragraphs>
  <Slides>122</Slides>
  <Notes>104</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122</vt:i4>
      </vt:variant>
    </vt:vector>
  </HeadingPairs>
  <TitlesOfParts>
    <vt:vector size="128" baseType="lpstr">
      <vt:lpstr>Calibri</vt:lpstr>
      <vt:lpstr>Century Schoolbook</vt:lpstr>
      <vt:lpstr>Wingdings</vt:lpstr>
      <vt:lpstr>Wingdings 2</vt:lpstr>
      <vt:lpstr>Default Theme</vt:lpstr>
      <vt:lpstr>1_Default Theme</vt:lpstr>
      <vt:lpstr>EUR0PA.-LA VUELTA AL MUNDO EN 885 JARDINES.-BELGICA.-A</vt:lpstr>
      <vt:lpstr>Parque de Bruselas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Leopold Park </vt:lpstr>
      <vt:lpstr>Presentación de PowerPoint</vt:lpstr>
      <vt:lpstr>Presentación de PowerPoint</vt:lpstr>
      <vt:lpstr>Presentación de PowerPoint</vt:lpstr>
      <vt:lpstr>Presentación de PowerPoint</vt:lpstr>
      <vt:lpstr>Presentación de PowerPoint</vt:lpstr>
      <vt:lpstr>Presentación de PowerPoint</vt:lpstr>
      <vt:lpstr>Park du Cinquantenaire.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Ostende Leopoldpark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Josaphat-park-Brussels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SERRES ROYALS DE LAEKEN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10</cp:revision>
  <dcterms:created xsi:type="dcterms:W3CDTF">2013-08-24T06:13:10Z</dcterms:created>
  <dcterms:modified xsi:type="dcterms:W3CDTF">2018-03-09T17:13:08Z</dcterms:modified>
</cp:coreProperties>
</file>