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6"/>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C48DD4-E19A-447C-AD2A-205C5671144C}"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A37C2D-9796-4A1B-8BC3-4F391D81D789}" type="slidenum">
              <a:rPr lang="es-ES" smtClean="0"/>
              <a:t>‹Nº›</a:t>
            </a:fld>
            <a:endParaRPr lang="es-ES" dirty="0"/>
          </a:p>
        </p:txBody>
      </p:sp>
    </p:spTree>
    <p:extLst>
      <p:ext uri="{BB962C8B-B14F-4D97-AF65-F5344CB8AC3E}">
        <p14:creationId xmlns:p14="http://schemas.microsoft.com/office/powerpoint/2010/main" val="1188576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Dina Deferme</a:t>
            </a:r>
          </a:p>
        </p:txBody>
      </p:sp>
      <p:sp>
        <p:nvSpPr>
          <p:cNvPr id="4" name="3 Marcador de número de diapositiva"/>
          <p:cNvSpPr>
            <a:spLocks noGrp="1"/>
          </p:cNvSpPr>
          <p:nvPr>
            <p:ph type="sldNum" sz="quarter" idx="10"/>
          </p:nvPr>
        </p:nvSpPr>
        <p:spPr/>
        <p:txBody>
          <a:bodyPr/>
          <a:lstStyle/>
          <a:p>
            <a:fld id="{43A37C2D-9796-4A1B-8BC3-4F391D81D789}" type="slidenum">
              <a:rPr lang="es-ES" smtClean="0"/>
              <a:t>5</a:t>
            </a:fld>
            <a:endParaRPr lang="es-ES" dirty="0"/>
          </a:p>
        </p:txBody>
      </p:sp>
    </p:spTree>
    <p:extLst>
      <p:ext uri="{BB962C8B-B14F-4D97-AF65-F5344CB8AC3E}">
        <p14:creationId xmlns:p14="http://schemas.microsoft.com/office/powerpoint/2010/main" val="3060743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Budleia alternifolia</a:t>
            </a:r>
          </a:p>
        </p:txBody>
      </p:sp>
      <p:sp>
        <p:nvSpPr>
          <p:cNvPr id="4" name="3 Marcador de número de diapositiva"/>
          <p:cNvSpPr>
            <a:spLocks noGrp="1"/>
          </p:cNvSpPr>
          <p:nvPr>
            <p:ph type="sldNum" sz="quarter" idx="10"/>
          </p:nvPr>
        </p:nvSpPr>
        <p:spPr/>
        <p:txBody>
          <a:bodyPr/>
          <a:lstStyle/>
          <a:p>
            <a:fld id="{CAF85967-728E-4E94-A33D-942C808B3AB0}"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834755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35.jp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36.jp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390456" cy="3096344"/>
          </a:xfrm>
        </p:spPr>
        <p:txBody>
          <a:bodyPr>
            <a:noAutofit/>
          </a:bodyPr>
          <a:lstStyle/>
          <a:p>
            <a:r>
              <a:rPr lang="es-ES" sz="3200" dirty="0"/>
              <a:t>EUROPA.-LA VUELTA AL MUNDO EN 885 JARDINES.-BELGICA-HOLANDA.-Dina Deferme.-Chateau Freyr..-Grand Courtiseau.-Het Blomhof.-</a:t>
            </a:r>
          </a:p>
        </p:txBody>
      </p:sp>
      <p:sp>
        <p:nvSpPr>
          <p:cNvPr id="3" name="2 Subtítulo"/>
          <p:cNvSpPr>
            <a:spLocks noGrp="1"/>
          </p:cNvSpPr>
          <p:nvPr>
            <p:ph type="subTitle" idx="1"/>
          </p:nvPr>
        </p:nvSpPr>
        <p:spPr>
          <a:xfrm>
            <a:off x="2627784" y="5003322"/>
            <a:ext cx="4536504"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de Dina Deferme</a:t>
            </a:r>
          </a:p>
        </p:txBody>
      </p:sp>
      <p:sp>
        <p:nvSpPr>
          <p:cNvPr id="3" name="2 Marcador de contenido"/>
          <p:cNvSpPr>
            <a:spLocks noGrp="1"/>
          </p:cNvSpPr>
          <p:nvPr>
            <p:ph sz="quarter" idx="1"/>
          </p:nvPr>
        </p:nvSpPr>
        <p:spPr/>
        <p:txBody>
          <a:bodyPr>
            <a:normAutofit/>
          </a:bodyPr>
          <a:lstStyle/>
          <a:p>
            <a:r>
              <a:rPr lang="es-ES" sz="2400" dirty="0"/>
              <a:t>No muy lejos de Zolder en Stokrooi se encuentra el jardín de Dina Deferme. </a:t>
            </a:r>
          </a:p>
          <a:p>
            <a:r>
              <a:rPr lang="es-ES" sz="2400" dirty="0"/>
              <a:t>El jardín tiene </a:t>
            </a:r>
            <a:r>
              <a:rPr lang="es-ES" dirty="0"/>
              <a:t>4.000m2</a:t>
            </a:r>
            <a:r>
              <a:rPr lang="es-ES" sz="2400" dirty="0"/>
              <a:t> y es uno de los  jardines privados mas visitados en Bélgica. </a:t>
            </a:r>
          </a:p>
          <a:p>
            <a:r>
              <a:rPr lang="es-ES" sz="2400" dirty="0"/>
              <a:t>Ella arquitecta paisajista es excelente en el desarrollo de jardines y la aportación de color a los jardines. </a:t>
            </a:r>
          </a:p>
          <a:p>
            <a:r>
              <a:rPr lang="es-ES" sz="2400" dirty="0"/>
              <a:t>En el año 1990 la construcción de jardines se inició en torno a una casa de campo restaurada. </a:t>
            </a:r>
          </a:p>
          <a:p>
            <a:r>
              <a:rPr lang="es-ES" sz="2400" dirty="0"/>
              <a:t> El jardín está dividido en cámaras y así podemos ver aquí una laguna natural, </a:t>
            </a:r>
          </a:p>
          <a:p>
            <a:endParaRPr lang="es-ES" dirty="0"/>
          </a:p>
        </p:txBody>
      </p:sp>
    </p:spTree>
    <p:extLst>
      <p:ext uri="{BB962C8B-B14F-4D97-AF65-F5344CB8AC3E}">
        <p14:creationId xmlns:p14="http://schemas.microsoft.com/office/powerpoint/2010/main" val="3168422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041976" cy="5543128"/>
          </a:xfrm>
        </p:spPr>
        <p:txBody>
          <a:bodyPr/>
          <a:lstStyle/>
          <a:p>
            <a:r>
              <a:rPr lang="es-ES" sz="2400" dirty="0"/>
              <a:t>Un jardín sombreado , un jardín de vivaces, así como un jardín delante de la casa. </a:t>
            </a:r>
          </a:p>
          <a:p>
            <a:r>
              <a:rPr lang="es-ES" sz="2400" dirty="0"/>
              <a:t>En cada jardín vemos  hermosas borduras, muy bien ordenadas en el colorido de sus floraciones.. </a:t>
            </a:r>
          </a:p>
          <a:p>
            <a:r>
              <a:rPr lang="es-ES" sz="2400" dirty="0"/>
              <a:t>Desde las varios puntos del jardín hay unas magníficas vistas sobre el paisaje circundante</a:t>
            </a:r>
            <a:r>
              <a:rPr lang="es-ES" dirty="0"/>
              <a:t>. </a:t>
            </a:r>
          </a:p>
          <a:p>
            <a:endParaRPr lang="es-ES" dirty="0"/>
          </a:p>
        </p:txBody>
      </p:sp>
    </p:spTree>
    <p:extLst>
      <p:ext uri="{BB962C8B-B14F-4D97-AF65-F5344CB8AC3E}">
        <p14:creationId xmlns:p14="http://schemas.microsoft.com/office/powerpoint/2010/main" val="2432165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3541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4528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0255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9331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2"/>
            <a:ext cx="4788024" cy="6957392"/>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4008" y="0"/>
            <a:ext cx="4483348" cy="6858000"/>
          </a:xfrm>
          <a:prstGeom prst="rect">
            <a:avLst/>
          </a:prstGeom>
        </p:spPr>
      </p:pic>
    </p:spTree>
    <p:extLst>
      <p:ext uri="{BB962C8B-B14F-4D97-AF65-F5344CB8AC3E}">
        <p14:creationId xmlns:p14="http://schemas.microsoft.com/office/powerpoint/2010/main" val="1385969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956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586375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0230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6264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394963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6650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8153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2152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8919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0818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0560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52367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0749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2061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5493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7431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1561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3440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7286273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58061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1395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04954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19810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92653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78056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93225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47137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13299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79810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43106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24710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81346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46741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02063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35139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68012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34885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26208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92553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84789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29030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24446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93239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03665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43812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32923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4673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41126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02484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37207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82764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63550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67452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2435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71482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16645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55206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2883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142966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124970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2783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27981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2890671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31322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40898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38975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15234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93065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59029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04562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2">
            <a:extLst>
              <a:ext uri="{28A0092B-C50C-407E-A947-70E740481C1C}">
                <a14:useLocalDpi xmlns:a14="http://schemas.microsoft.com/office/drawing/2010/main" val="0"/>
              </a:ext>
            </a:extLst>
          </a:blip>
          <a:srcRect r="1176" b="3922"/>
          <a:stretch/>
        </p:blipFill>
        <p:spPr>
          <a:xfrm>
            <a:off x="0" y="0"/>
            <a:ext cx="9144000" cy="6858000"/>
          </a:xfrm>
          <a:prstGeom prst="rect">
            <a:avLst/>
          </a:prstGeom>
        </p:spPr>
      </p:pic>
    </p:spTree>
    <p:extLst>
      <p:ext uri="{BB962C8B-B14F-4D97-AF65-F5344CB8AC3E}">
        <p14:creationId xmlns:p14="http://schemas.microsoft.com/office/powerpoint/2010/main" val="31361583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4503426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4063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48989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2">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3382228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52402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2745"/>
          <a:stretch/>
        </p:blipFill>
        <p:spPr>
          <a:xfrm>
            <a:off x="0" y="0"/>
            <a:ext cx="9144000" cy="6858000"/>
          </a:xfrm>
          <a:prstGeom prst="rect">
            <a:avLst/>
          </a:prstGeom>
        </p:spPr>
      </p:pic>
    </p:spTree>
    <p:extLst>
      <p:ext uri="{BB962C8B-B14F-4D97-AF65-F5344CB8AC3E}">
        <p14:creationId xmlns:p14="http://schemas.microsoft.com/office/powerpoint/2010/main" val="28034961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3215946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902"/>
          <a:stretch/>
        </p:blipFill>
        <p:spPr>
          <a:xfrm>
            <a:off x="-108520" y="0"/>
            <a:ext cx="9361040" cy="6857999"/>
          </a:xfrm>
          <a:prstGeom prst="rect">
            <a:avLst/>
          </a:prstGeom>
        </p:spPr>
      </p:pic>
    </p:spTree>
    <p:extLst>
      <p:ext uri="{BB962C8B-B14F-4D97-AF65-F5344CB8AC3E}">
        <p14:creationId xmlns:p14="http://schemas.microsoft.com/office/powerpoint/2010/main" val="42802384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00" y="0"/>
            <a:ext cx="9239820" cy="6858000"/>
          </a:xfrm>
          <a:prstGeom prst="rect">
            <a:avLst/>
          </a:prstGeom>
        </p:spPr>
      </p:pic>
    </p:spTree>
    <p:extLst>
      <p:ext uri="{BB962C8B-B14F-4D97-AF65-F5344CB8AC3E}">
        <p14:creationId xmlns:p14="http://schemas.microsoft.com/office/powerpoint/2010/main" val="1718468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470" t="1568" r="1765" b="2941"/>
          <a:stretch/>
        </p:blipFill>
        <p:spPr>
          <a:xfrm>
            <a:off x="0" y="0"/>
            <a:ext cx="9144000" cy="6858000"/>
          </a:xfrm>
          <a:prstGeom prst="rect">
            <a:avLst/>
          </a:prstGeom>
        </p:spPr>
      </p:pic>
    </p:spTree>
    <p:extLst>
      <p:ext uri="{BB962C8B-B14F-4D97-AF65-F5344CB8AC3E}">
        <p14:creationId xmlns:p14="http://schemas.microsoft.com/office/powerpoint/2010/main" val="349306791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680"/>
          <a:stretch/>
        </p:blipFill>
        <p:spPr>
          <a:xfrm>
            <a:off x="0" y="0"/>
            <a:ext cx="9144000" cy="6858000"/>
          </a:xfrm>
          <a:prstGeom prst="rect">
            <a:avLst/>
          </a:prstGeom>
        </p:spPr>
      </p:pic>
    </p:spTree>
    <p:extLst>
      <p:ext uri="{BB962C8B-B14F-4D97-AF65-F5344CB8AC3E}">
        <p14:creationId xmlns:p14="http://schemas.microsoft.com/office/powerpoint/2010/main" val="8593141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3721548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09212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882"/>
          <a:stretch/>
        </p:blipFill>
        <p:spPr>
          <a:xfrm>
            <a:off x="-108520" y="0"/>
            <a:ext cx="9252520" cy="6858000"/>
          </a:xfrm>
          <a:prstGeom prst="rect">
            <a:avLst/>
          </a:prstGeom>
        </p:spPr>
      </p:pic>
    </p:spTree>
    <p:extLst>
      <p:ext uri="{BB962C8B-B14F-4D97-AF65-F5344CB8AC3E}">
        <p14:creationId xmlns:p14="http://schemas.microsoft.com/office/powerpoint/2010/main" val="12388854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237588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44772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4853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Freyr.</a:t>
            </a:r>
          </a:p>
        </p:txBody>
      </p:sp>
      <p:sp>
        <p:nvSpPr>
          <p:cNvPr id="3" name="2 Marcador de contenido"/>
          <p:cNvSpPr>
            <a:spLocks noGrp="1"/>
          </p:cNvSpPr>
          <p:nvPr>
            <p:ph sz="quarter" idx="1"/>
          </p:nvPr>
        </p:nvSpPr>
        <p:spPr/>
        <p:txBody>
          <a:bodyPr>
            <a:normAutofit/>
          </a:bodyPr>
          <a:lstStyle/>
          <a:p>
            <a:r>
              <a:rPr lang="es-ES" sz="2400" dirty="0"/>
              <a:t>El castillo y los jardines están situados en el valle del río Mosa, cerca de Dinant. </a:t>
            </a:r>
          </a:p>
          <a:p>
            <a:r>
              <a:rPr lang="es-ES" sz="2400" dirty="0"/>
              <a:t>La forma actual del castillo y los jardines fueron diseñados a principios del siglo XVII. </a:t>
            </a:r>
          </a:p>
          <a:p>
            <a:r>
              <a:rPr lang="es-ES" sz="2400" dirty="0"/>
              <a:t>A mediados del siglo XVIII, el castillo y los jardines fueron embellecidos para servir como residencia de verano de la familia de Beaufort-Spontin. </a:t>
            </a:r>
          </a:p>
          <a:p>
            <a:r>
              <a:rPr lang="es-ES" sz="2400" dirty="0"/>
              <a:t> En 1760 los jardines del Renacimiento fue re-diseñados en un estilo clásico. </a:t>
            </a:r>
          </a:p>
          <a:p>
            <a:endParaRPr lang="es-ES" dirty="0"/>
          </a:p>
        </p:txBody>
      </p:sp>
    </p:spTree>
    <p:extLst>
      <p:ext uri="{BB962C8B-B14F-4D97-AF65-F5344CB8AC3E}">
        <p14:creationId xmlns:p14="http://schemas.microsoft.com/office/powerpoint/2010/main" val="12674154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6969968" cy="5615136"/>
          </a:xfrm>
        </p:spPr>
        <p:txBody>
          <a:bodyPr>
            <a:normAutofit/>
          </a:bodyPr>
          <a:lstStyle/>
          <a:p>
            <a:r>
              <a:rPr lang="es-ES" dirty="0"/>
              <a:t>A partir de 1770 el jardín fue ampliado con un mirador. </a:t>
            </a:r>
          </a:p>
          <a:p>
            <a:r>
              <a:rPr lang="es-ES" dirty="0"/>
              <a:t>En el jardín hay cada vez más un gran número de árboles de naranjo, que tienen alrededor de 350 años de antigüedad. </a:t>
            </a:r>
          </a:p>
          <a:p>
            <a:r>
              <a:rPr lang="es-ES" dirty="0"/>
              <a:t>En invierno, estos árboles se mantienen en el antiguo invernadero de los Países Bajos. </a:t>
            </a:r>
          </a:p>
          <a:p>
            <a:r>
              <a:rPr lang="es-ES" dirty="0"/>
              <a:t>El jardín en el estilo de Le Nôtre tiene laberintos de carpe con una longitud de 6 km. </a:t>
            </a:r>
          </a:p>
          <a:p>
            <a:r>
              <a:rPr lang="es-ES" dirty="0"/>
              <a:t>Desde la otra orilla del río Mosa se tiene una hermosa vista de los jardines. </a:t>
            </a:r>
          </a:p>
          <a:p>
            <a:endParaRPr lang="es-ES" dirty="0"/>
          </a:p>
        </p:txBody>
      </p:sp>
    </p:spTree>
    <p:extLst>
      <p:ext uri="{BB962C8B-B14F-4D97-AF65-F5344CB8AC3E}">
        <p14:creationId xmlns:p14="http://schemas.microsoft.com/office/powerpoint/2010/main" val="165012293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7653623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781973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710882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36464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8108212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245550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54321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3262480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45600" cy="6858000"/>
          </a:xfrm>
          <a:prstGeom prst="rect">
            <a:avLst/>
          </a:prstGeom>
        </p:spPr>
      </p:pic>
    </p:spTree>
    <p:extLst>
      <p:ext uri="{BB962C8B-B14F-4D97-AF65-F5344CB8AC3E}">
        <p14:creationId xmlns:p14="http://schemas.microsoft.com/office/powerpoint/2010/main" val="421717090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8028222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27856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956915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92936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771054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863962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628127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353409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850094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793702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603044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Jardins du Grand Courtiseau</a:t>
            </a:r>
          </a:p>
        </p:txBody>
      </p:sp>
      <p:sp>
        <p:nvSpPr>
          <p:cNvPr id="6" name="5 Marcador de contenido"/>
          <p:cNvSpPr>
            <a:spLocks noGrp="1"/>
          </p:cNvSpPr>
          <p:nvPr>
            <p:ph sz="quarter" idx="1"/>
          </p:nvPr>
        </p:nvSpPr>
        <p:spPr/>
        <p:txBody>
          <a:bodyPr>
            <a:normAutofit lnSpcReduction="10000"/>
          </a:bodyPr>
          <a:lstStyle/>
          <a:p>
            <a:endParaRPr lang="es-ES" dirty="0"/>
          </a:p>
          <a:p>
            <a:r>
              <a:rPr lang="es-ES" dirty="0"/>
              <a:t>Inicialmente un fortín en el siglo XIII, fue modificado sucesivamente en el mismo orden .</a:t>
            </a:r>
          </a:p>
          <a:p>
            <a:r>
              <a:rPr lang="es-ES" dirty="0"/>
              <a:t>Permaneció a la  familia desde principios del siglo XVII hasta el siglo XIX, Louis Antoine de Saint Maur Duprdé convirtió la fortaleza en la pequeña casa solariega elegante que puede ser admirado hoy por Antoine Louis Dupré de Saint Maur.</a:t>
            </a:r>
          </a:p>
          <a:p>
            <a:r>
              <a:rPr lang="es-ES" dirty="0"/>
              <a:t> Entre los propietarios conocidos, el Gran Courtoiseau ha pertenecido a Jean Baptiste Augustin en 1819, que fue Luis XVI y Napoleón famoso pintor miniatura.</a:t>
            </a:r>
          </a:p>
          <a:p>
            <a:r>
              <a:rPr lang="es-ES" dirty="0"/>
              <a:t> </a:t>
            </a:r>
          </a:p>
          <a:p>
            <a:endParaRPr lang="es-ES" dirty="0"/>
          </a:p>
          <a:p>
            <a:endParaRPr lang="es-ES" dirty="0"/>
          </a:p>
          <a:p>
            <a:endParaRPr lang="es-ES" dirty="0"/>
          </a:p>
        </p:txBody>
      </p:sp>
    </p:spTree>
    <p:extLst>
      <p:ext uri="{BB962C8B-B14F-4D97-AF65-F5344CB8AC3E}">
        <p14:creationId xmlns:p14="http://schemas.microsoft.com/office/powerpoint/2010/main" val="108934784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6969968" cy="5615136"/>
          </a:xfrm>
        </p:spPr>
        <p:txBody>
          <a:bodyPr/>
          <a:lstStyle/>
          <a:p>
            <a:r>
              <a:rPr lang="es-ES" dirty="0"/>
              <a:t> </a:t>
            </a:r>
            <a:r>
              <a:rPr lang="es-ES" sz="2400" dirty="0"/>
              <a:t>Posteriormente propiedad de Agustín Coincy Fuente, naturalista famoso que añadió un jardín de invierno y una pequeña casa verde junto a la mansión. </a:t>
            </a:r>
          </a:p>
          <a:p>
            <a:r>
              <a:rPr lang="es-ES" sz="2400" dirty="0"/>
              <a:t>Más recientemente, en 1972 fue adquirido por Hervé Bazin, uno de los escritores franceses más famosos, y luego vendido a los actuales propietarios, que decidieron restaurar el esplendor de los jardines TIC con la colaboración del talentoso paisajista Alain Richert</a:t>
            </a:r>
            <a:r>
              <a:rPr lang="es-ES" dirty="0"/>
              <a:t>. </a:t>
            </a:r>
          </a:p>
          <a:p>
            <a:endParaRPr lang="es-ES" dirty="0"/>
          </a:p>
        </p:txBody>
      </p:sp>
    </p:spTree>
    <p:extLst>
      <p:ext uri="{BB962C8B-B14F-4D97-AF65-F5344CB8AC3E}">
        <p14:creationId xmlns:p14="http://schemas.microsoft.com/office/powerpoint/2010/main" val="187281326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375247225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24901137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219"/>
          <a:stretch/>
        </p:blipFill>
        <p:spPr>
          <a:xfrm>
            <a:off x="0" y="-99392"/>
            <a:ext cx="9144000" cy="6957392"/>
          </a:xfrm>
          <a:prstGeom prst="rect">
            <a:avLst/>
          </a:prstGeom>
        </p:spPr>
      </p:pic>
    </p:spTree>
    <p:extLst>
      <p:ext uri="{BB962C8B-B14F-4D97-AF65-F5344CB8AC3E}">
        <p14:creationId xmlns:p14="http://schemas.microsoft.com/office/powerpoint/2010/main" val="59627462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103462428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3726"/>
          <a:stretch/>
        </p:blipFill>
        <p:spPr>
          <a:xfrm>
            <a:off x="0" y="0"/>
            <a:ext cx="9144000" cy="6858000"/>
          </a:xfrm>
          <a:prstGeom prst="rect">
            <a:avLst/>
          </a:prstGeom>
        </p:spPr>
      </p:pic>
    </p:spTree>
    <p:extLst>
      <p:ext uri="{BB962C8B-B14F-4D97-AF65-F5344CB8AC3E}">
        <p14:creationId xmlns:p14="http://schemas.microsoft.com/office/powerpoint/2010/main" val="289314569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510"/>
          <a:stretch/>
        </p:blipFill>
        <p:spPr>
          <a:xfrm>
            <a:off x="0" y="0"/>
            <a:ext cx="9144000" cy="6858000"/>
          </a:xfrm>
          <a:prstGeom prst="rect">
            <a:avLst/>
          </a:prstGeom>
        </p:spPr>
      </p:pic>
    </p:spTree>
    <p:extLst>
      <p:ext uri="{BB962C8B-B14F-4D97-AF65-F5344CB8AC3E}">
        <p14:creationId xmlns:p14="http://schemas.microsoft.com/office/powerpoint/2010/main" val="414709636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300213526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295103259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449239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1029" b="4902"/>
          <a:stretch/>
        </p:blipFill>
        <p:spPr>
          <a:xfrm>
            <a:off x="0" y="0"/>
            <a:ext cx="9144000" cy="6858000"/>
          </a:xfrm>
          <a:prstGeom prst="rect">
            <a:avLst/>
          </a:prstGeom>
        </p:spPr>
      </p:pic>
    </p:spTree>
    <p:extLst>
      <p:ext uri="{BB962C8B-B14F-4D97-AF65-F5344CB8AC3E}">
        <p14:creationId xmlns:p14="http://schemas.microsoft.com/office/powerpoint/2010/main" val="187178609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357392804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Het Blomhof.</a:t>
            </a:r>
          </a:p>
        </p:txBody>
      </p:sp>
      <p:sp>
        <p:nvSpPr>
          <p:cNvPr id="3" name="2 Marcador de contenido"/>
          <p:cNvSpPr>
            <a:spLocks noGrp="1"/>
          </p:cNvSpPr>
          <p:nvPr>
            <p:ph sz="quarter" idx="1"/>
          </p:nvPr>
        </p:nvSpPr>
        <p:spPr/>
        <p:txBody>
          <a:bodyPr>
            <a:normAutofit/>
          </a:bodyPr>
          <a:lstStyle/>
          <a:p>
            <a:r>
              <a:rPr lang="es-ES" dirty="0"/>
              <a:t>Este jardín de Marten y Louwerse Hanneke está situado en Kaatsheuvel. </a:t>
            </a:r>
          </a:p>
          <a:p>
            <a:r>
              <a:rPr lang="es-ES" dirty="0"/>
              <a:t>En una parcela de 2 hectáreas y un cuarto que crearon un maravilloso jardín. </a:t>
            </a:r>
          </a:p>
          <a:p>
            <a:r>
              <a:rPr lang="es-ES" dirty="0"/>
              <a:t>Después de entrar en el jardín se puede ver que son buenos jardineros. </a:t>
            </a:r>
          </a:p>
          <a:p>
            <a:r>
              <a:rPr lang="es-ES" dirty="0"/>
              <a:t>Las combinaciones son excelentes, los colores y el plano del jardín está muy bien considerado. </a:t>
            </a:r>
          </a:p>
          <a:p>
            <a:r>
              <a:rPr lang="es-ES" dirty="0"/>
              <a:t>Cuando empezaron, el jardín tenia sólo 16 metros de ancho. </a:t>
            </a:r>
          </a:p>
        </p:txBody>
      </p:sp>
    </p:spTree>
    <p:extLst>
      <p:ext uri="{BB962C8B-B14F-4D97-AF65-F5344CB8AC3E}">
        <p14:creationId xmlns:p14="http://schemas.microsoft.com/office/powerpoint/2010/main" val="248563643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969968" cy="5543128"/>
          </a:xfrm>
        </p:spPr>
        <p:txBody>
          <a:bodyPr/>
          <a:lstStyle/>
          <a:p>
            <a:r>
              <a:rPr lang="es-ES" dirty="0"/>
              <a:t>Desde la casa se tiene una vista a este jardín blanco. </a:t>
            </a:r>
          </a:p>
          <a:p>
            <a:r>
              <a:rPr lang="es-ES" dirty="0"/>
              <a:t>Más tarde, un nuevo solar se añadió el jardín se convirtió en el jardín actual mas extendido Borduras </a:t>
            </a:r>
            <a:r>
              <a:rPr lang="es-ES" sz="2400" dirty="0"/>
              <a:t>en colores vivos junto al estanque se alternan con borduras en colores pastel de la "Wilgperenlaantje". </a:t>
            </a:r>
          </a:p>
          <a:p>
            <a:r>
              <a:rPr lang="es-ES" sz="2400" dirty="0"/>
              <a:t>Hay muchas rosas hermosas y Clematises. </a:t>
            </a:r>
          </a:p>
          <a:p>
            <a:r>
              <a:rPr lang="es-ES" sz="2400" dirty="0"/>
              <a:t>Hay una huerta, un camino con vivaces, un huerto y un jardín arbolado. </a:t>
            </a:r>
          </a:p>
          <a:p>
            <a:r>
              <a:rPr lang="es-ES" sz="2400" dirty="0"/>
              <a:t>Diferente es el círculo de las plantas grises coloreadas y la “bordura Sombere". </a:t>
            </a:r>
          </a:p>
          <a:p>
            <a:r>
              <a:rPr lang="es-ES" sz="2400" dirty="0"/>
              <a:t>Un jardín digno de visitar. </a:t>
            </a:r>
          </a:p>
          <a:p>
            <a:endParaRPr lang="es-ES" dirty="0"/>
          </a:p>
        </p:txBody>
      </p:sp>
    </p:spTree>
    <p:extLst>
      <p:ext uri="{BB962C8B-B14F-4D97-AF65-F5344CB8AC3E}">
        <p14:creationId xmlns:p14="http://schemas.microsoft.com/office/powerpoint/2010/main" val="395628221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699119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135196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638801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23462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090769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483580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72036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567400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7122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571345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731108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786714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615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81335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473374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467733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643967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298906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502088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485388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82752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231</TotalTime>
  <Words>669</Words>
  <Application>Microsoft Office PowerPoint</Application>
  <PresentationFormat>Presentación en pantalla (4:3)</PresentationFormat>
  <Paragraphs>47</Paragraphs>
  <Slides>154</Slides>
  <Notes>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154</vt:i4>
      </vt:variant>
    </vt:vector>
  </HeadingPairs>
  <TitlesOfParts>
    <vt:vector size="159" baseType="lpstr">
      <vt:lpstr>Calibri</vt:lpstr>
      <vt:lpstr>Century Schoolbook</vt:lpstr>
      <vt:lpstr>Wingdings</vt:lpstr>
      <vt:lpstr>Wingdings 2</vt:lpstr>
      <vt:lpstr>Default Theme</vt:lpstr>
      <vt:lpstr>EUROPA.-LA VUELTA AL MUNDO EN 885 JARDINES.-BELGICA-HOLANDA.-Dina Deferme.-Chateau Freyr..-Grand Courtiseau.-Het Blomhof.-</vt:lpstr>
      <vt:lpstr>Jardín de Dina Deferme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Freyr.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du Grand Courtiseau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Het Blomhof.</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12</cp:revision>
  <dcterms:created xsi:type="dcterms:W3CDTF">2013-08-24T06:13:10Z</dcterms:created>
  <dcterms:modified xsi:type="dcterms:W3CDTF">2018-03-09T17:17:47Z</dcterms:modified>
</cp:coreProperties>
</file>